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48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4AD2E-7994-4818-9D77-001CD60841BB}" type="datetimeFigureOut">
              <a:rPr lang="en-US" smtClean="0"/>
              <a:t>6/5/2014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A5E0293-C5E2-4F0A-9CE4-DAC90D4B0D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4AD2E-7994-4818-9D77-001CD60841BB}" type="datetimeFigureOut">
              <a:rPr lang="en-US" smtClean="0"/>
              <a:t>6/5/2014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E0293-C5E2-4F0A-9CE4-DAC90D4B0D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4AD2E-7994-4818-9D77-001CD60841BB}" type="datetimeFigureOut">
              <a:rPr lang="en-US" smtClean="0"/>
              <a:t>6/5/2014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E0293-C5E2-4F0A-9CE4-DAC90D4B0D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4AD2E-7994-4818-9D77-001CD60841BB}" type="datetimeFigureOut">
              <a:rPr lang="en-US" smtClean="0"/>
              <a:t>6/5/2014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A5E0293-C5E2-4F0A-9CE4-DAC90D4B0D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4AD2E-7994-4818-9D77-001CD60841BB}" type="datetimeFigureOut">
              <a:rPr lang="en-US" smtClean="0"/>
              <a:t>6/5/2014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E0293-C5E2-4F0A-9CE4-DAC90D4B0D5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4AD2E-7994-4818-9D77-001CD60841BB}" type="datetimeFigureOut">
              <a:rPr lang="en-US" smtClean="0"/>
              <a:t>6/5/2014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E0293-C5E2-4F0A-9CE4-DAC90D4B0D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4AD2E-7994-4818-9D77-001CD60841BB}" type="datetimeFigureOut">
              <a:rPr lang="en-US" smtClean="0"/>
              <a:t>6/5/2014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AA5E0293-C5E2-4F0A-9CE4-DAC90D4B0D5E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4AD2E-7994-4818-9D77-001CD60841BB}" type="datetimeFigureOut">
              <a:rPr lang="en-US" smtClean="0"/>
              <a:t>6/5/2014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E0293-C5E2-4F0A-9CE4-DAC90D4B0D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4AD2E-7994-4818-9D77-001CD60841BB}" type="datetimeFigureOut">
              <a:rPr lang="en-US" smtClean="0"/>
              <a:t>6/5/2014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E0293-C5E2-4F0A-9CE4-DAC90D4B0D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4AD2E-7994-4818-9D77-001CD60841BB}" type="datetimeFigureOut">
              <a:rPr lang="en-US" smtClean="0"/>
              <a:t>6/5/2014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E0293-C5E2-4F0A-9CE4-DAC90D4B0D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4AD2E-7994-4818-9D77-001CD60841BB}" type="datetimeFigureOut">
              <a:rPr lang="en-US" smtClean="0"/>
              <a:t>6/5/2014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E0293-C5E2-4F0A-9CE4-DAC90D4B0D5E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ED4AD2E-7994-4818-9D77-001CD60841BB}" type="datetimeFigureOut">
              <a:rPr lang="en-US" smtClean="0"/>
              <a:t>6/5/2014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A5E0293-C5E2-4F0A-9CE4-DAC90D4B0D5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slide" Target="slide8.xml"/><Relationship Id="rId5" Type="http://schemas.openxmlformats.org/officeDocument/2006/relationships/slide" Target="slide7.xml"/><Relationship Id="rId4" Type="http://schemas.openxmlformats.org/officeDocument/2006/relationships/slide" Target="slide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slide" Target="slide5.xml"/><Relationship Id="rId4" Type="http://schemas.openxmlformats.org/officeDocument/2006/relationships/slide" Target="slide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Triangles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7346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28600"/>
            <a:ext cx="7963342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    What are you doing with       </a:t>
            </a:r>
            <a:br>
              <a:rPr lang="en-US" dirty="0" smtClean="0"/>
            </a:br>
            <a:r>
              <a:rPr lang="en-US" dirty="0"/>
              <a:t> </a:t>
            </a:r>
            <a:r>
              <a:rPr lang="en-US" dirty="0" smtClean="0"/>
              <a:t>   triangles…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56076" y="1314079"/>
            <a:ext cx="4419600" cy="579438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smtClean="0"/>
              <a:t>Click the appropriate box</a:t>
            </a:r>
            <a:endParaRPr lang="en-US" dirty="0"/>
          </a:p>
        </p:txBody>
      </p:sp>
      <p:sp>
        <p:nvSpPr>
          <p:cNvPr id="7" name="Action Button: Home 6">
            <a:hlinkClick r:id="rId2" action="ppaction://hlinksldjump" highlightClick="1"/>
          </p:cNvPr>
          <p:cNvSpPr/>
          <p:nvPr/>
        </p:nvSpPr>
        <p:spPr>
          <a:xfrm>
            <a:off x="76200" y="5715000"/>
            <a:ext cx="1066800" cy="10668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Action Button: Back or Previous 7">
            <a:hlinkClick r:id="" action="ppaction://hlinkshowjump?jump=lastslideviewed" highlightClick="1"/>
          </p:cNvPr>
          <p:cNvSpPr/>
          <p:nvPr/>
        </p:nvSpPr>
        <p:spPr>
          <a:xfrm>
            <a:off x="8131215" y="5638800"/>
            <a:ext cx="990600" cy="11430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583557" y="1905000"/>
            <a:ext cx="1981200" cy="2492990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Find the missing side of a right triangle</a:t>
            </a:r>
          </a:p>
          <a:p>
            <a:pPr algn="ctr"/>
            <a:r>
              <a:rPr lang="en-US" sz="1600" b="1" dirty="0" smtClean="0"/>
              <a:t>(Chapter 11)</a:t>
            </a:r>
            <a:endParaRPr lang="en-US" sz="16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3352800" y="1905000"/>
            <a:ext cx="1981200" cy="3539430"/>
          </a:xfrm>
          <a:prstGeom prst="rect">
            <a:avLst/>
          </a:prstGeom>
          <a:solidFill>
            <a:srgbClr val="C00000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Decide if three side </a:t>
            </a:r>
            <a:r>
              <a:rPr lang="en-US" sz="2800" b="1" dirty="0" err="1" smtClean="0"/>
              <a:t>lenghts</a:t>
            </a:r>
            <a:r>
              <a:rPr lang="en-US" sz="2800" b="1" dirty="0" smtClean="0"/>
              <a:t> could form a right triangle</a:t>
            </a:r>
          </a:p>
          <a:p>
            <a:pPr algn="ctr"/>
            <a:endParaRPr lang="en-US" sz="1200" b="1" dirty="0" smtClean="0"/>
          </a:p>
          <a:p>
            <a:pPr algn="ctr"/>
            <a:r>
              <a:rPr lang="en-US" sz="1600" b="1" dirty="0" smtClean="0"/>
              <a:t>(Chapter 11)</a:t>
            </a:r>
            <a:endParaRPr lang="en-US" sz="16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6124937" y="1905000"/>
            <a:ext cx="1981200" cy="1631216"/>
          </a:xfrm>
          <a:prstGeom prst="rect">
            <a:avLst/>
          </a:prstGeom>
          <a:solidFill>
            <a:srgbClr val="0070C0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Find a missing angle</a:t>
            </a:r>
          </a:p>
          <a:p>
            <a:pPr algn="ctr"/>
            <a:r>
              <a:rPr lang="en-US" sz="1600" b="1" dirty="0" smtClean="0"/>
              <a:t>(7</a:t>
            </a:r>
            <a:r>
              <a:rPr lang="en-US" sz="1600" b="1" baseline="30000" dirty="0" smtClean="0"/>
              <a:t>th</a:t>
            </a:r>
            <a:r>
              <a:rPr lang="en-US" sz="1600" b="1" dirty="0" smtClean="0"/>
              <a:t> Grade)</a:t>
            </a:r>
            <a:endParaRPr lang="en-US" sz="16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6119149" y="3886200"/>
            <a:ext cx="1981200" cy="1200329"/>
          </a:xfrm>
          <a:prstGeom prst="rect">
            <a:avLst/>
          </a:prstGeom>
          <a:solidFill>
            <a:srgbClr val="92D050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Find the area</a:t>
            </a:r>
          </a:p>
          <a:p>
            <a:pPr algn="ctr"/>
            <a:r>
              <a:rPr lang="en-US" sz="1600" b="1" dirty="0" smtClean="0"/>
              <a:t>(7</a:t>
            </a:r>
            <a:r>
              <a:rPr lang="en-US" sz="1600" b="1" baseline="30000" dirty="0" smtClean="0"/>
              <a:t>th</a:t>
            </a:r>
            <a:r>
              <a:rPr lang="en-US" sz="1600" b="1" dirty="0" smtClean="0"/>
              <a:t> Grade)</a:t>
            </a:r>
            <a:endParaRPr lang="en-US" sz="1600" b="1" dirty="0"/>
          </a:p>
        </p:txBody>
      </p:sp>
      <p:sp>
        <p:nvSpPr>
          <p:cNvPr id="4" name="Action Button: Custom 3">
            <a:hlinkClick r:id="rId3" action="ppaction://hlinksldjump" highlightClick="1"/>
          </p:cNvPr>
          <p:cNvSpPr/>
          <p:nvPr/>
        </p:nvSpPr>
        <p:spPr>
          <a:xfrm>
            <a:off x="609600" y="1905000"/>
            <a:ext cx="1955157" cy="2492990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Action Button: Custom 10">
            <a:hlinkClick r:id="rId4" action="ppaction://hlinksldjump" highlightClick="1"/>
          </p:cNvPr>
          <p:cNvSpPr/>
          <p:nvPr/>
        </p:nvSpPr>
        <p:spPr>
          <a:xfrm>
            <a:off x="3365821" y="1893517"/>
            <a:ext cx="1955157" cy="3550913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Action Button: Custom 11">
            <a:hlinkClick r:id="rId5" action="ppaction://hlinksldjump" highlightClick="1"/>
          </p:cNvPr>
          <p:cNvSpPr/>
          <p:nvPr/>
        </p:nvSpPr>
        <p:spPr>
          <a:xfrm>
            <a:off x="6137958" y="1893517"/>
            <a:ext cx="1955157" cy="1642699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Action Button: Custom 15">
            <a:hlinkClick r:id="rId6" action="ppaction://hlinksldjump" highlightClick="1"/>
          </p:cNvPr>
          <p:cNvSpPr/>
          <p:nvPr/>
        </p:nvSpPr>
        <p:spPr>
          <a:xfrm>
            <a:off x="6115251" y="3886200"/>
            <a:ext cx="1955157" cy="1200329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490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Find the missing side of a right triangle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3"/>
            <a:ext cx="8686800" cy="1112838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In order to find the missing side of a right triangle you can use the: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2590800"/>
            <a:ext cx="8763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i="1" u="sng" dirty="0" smtClean="0">
                <a:solidFill>
                  <a:srgbClr val="FF0000"/>
                </a:solidFill>
              </a:rPr>
              <a:t>PYTHAGOREAN THEOREM!!</a:t>
            </a:r>
            <a:endParaRPr lang="en-US" sz="4000" b="1" i="1" u="sng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667000" y="3505200"/>
            <a:ext cx="38100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 smtClean="0"/>
              <a:t>*Remember*  </a:t>
            </a:r>
            <a:r>
              <a:rPr lang="en-US" sz="2500" i="1" dirty="0" smtClean="0"/>
              <a:t>a</a:t>
            </a:r>
            <a:r>
              <a:rPr lang="en-US" sz="2500" dirty="0" smtClean="0"/>
              <a:t>² + </a:t>
            </a:r>
            <a:r>
              <a:rPr lang="en-US" sz="2500" i="1" dirty="0" smtClean="0"/>
              <a:t>b</a:t>
            </a:r>
            <a:r>
              <a:rPr lang="en-US" sz="2500" dirty="0" smtClean="0"/>
              <a:t>² = </a:t>
            </a:r>
            <a:r>
              <a:rPr lang="en-US" sz="2500" i="1" dirty="0" smtClean="0"/>
              <a:t>c</a:t>
            </a:r>
            <a:r>
              <a:rPr lang="en-US" sz="2500" dirty="0" smtClean="0"/>
              <a:t>²</a:t>
            </a:r>
            <a:endParaRPr lang="en-US" sz="2500" dirty="0"/>
          </a:p>
        </p:txBody>
      </p:sp>
      <p:sp>
        <p:nvSpPr>
          <p:cNvPr id="6" name="TextBox 5"/>
          <p:cNvSpPr txBox="1"/>
          <p:nvPr/>
        </p:nvSpPr>
        <p:spPr>
          <a:xfrm>
            <a:off x="685800" y="4267200"/>
            <a:ext cx="4876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a</a:t>
            </a:r>
            <a:r>
              <a:rPr lang="en-US" dirty="0" smtClean="0"/>
              <a:t> and </a:t>
            </a:r>
            <a:r>
              <a:rPr lang="en-US" i="1" dirty="0" smtClean="0"/>
              <a:t>b</a:t>
            </a:r>
            <a:r>
              <a:rPr lang="en-US" dirty="0" smtClean="0"/>
              <a:t> are the legs (the two sides that form the right triangle) and </a:t>
            </a:r>
            <a:r>
              <a:rPr lang="en-US" i="1" dirty="0" smtClean="0"/>
              <a:t>c</a:t>
            </a:r>
            <a:r>
              <a:rPr lang="en-US" dirty="0" smtClean="0"/>
              <a:t> is always the hypotenuse, which is the side opposite the right angle.</a:t>
            </a:r>
            <a:endParaRPr lang="en-US" i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4114800"/>
            <a:ext cx="2343150" cy="184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6372486" y="5860859"/>
            <a:ext cx="647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Leg</a:t>
            </a:r>
            <a:endParaRPr lang="en-US" b="1" dirty="0"/>
          </a:p>
        </p:txBody>
      </p:sp>
      <p:sp>
        <p:nvSpPr>
          <p:cNvPr id="9" name="TextBox 8"/>
          <p:cNvSpPr txBox="1"/>
          <p:nvPr/>
        </p:nvSpPr>
        <p:spPr>
          <a:xfrm rot="16200000">
            <a:off x="5410200" y="4885916"/>
            <a:ext cx="647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Leg</a:t>
            </a:r>
            <a:endParaRPr lang="en-US" b="1" dirty="0"/>
          </a:p>
        </p:txBody>
      </p:sp>
      <p:sp>
        <p:nvSpPr>
          <p:cNvPr id="10" name="TextBox 9"/>
          <p:cNvSpPr txBox="1"/>
          <p:nvPr/>
        </p:nvSpPr>
        <p:spPr>
          <a:xfrm rot="2225626">
            <a:off x="6596851" y="4668799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Hypotenuse</a:t>
            </a:r>
            <a:endParaRPr lang="en-US" b="1" dirty="0"/>
          </a:p>
        </p:txBody>
      </p:sp>
      <p:sp>
        <p:nvSpPr>
          <p:cNvPr id="11" name="Action Button: Back or Previous 10">
            <a:hlinkClick r:id="" action="ppaction://hlinkshowjump?jump=lastslideviewed" highlightClick="1"/>
          </p:cNvPr>
          <p:cNvSpPr/>
          <p:nvPr/>
        </p:nvSpPr>
        <p:spPr>
          <a:xfrm>
            <a:off x="8210550" y="5715000"/>
            <a:ext cx="911266" cy="10668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Action Button: Home 11">
            <a:hlinkClick r:id="rId3" action="ppaction://hlinksldjump" highlightClick="1"/>
          </p:cNvPr>
          <p:cNvSpPr/>
          <p:nvPr/>
        </p:nvSpPr>
        <p:spPr>
          <a:xfrm>
            <a:off x="161638" y="5786120"/>
            <a:ext cx="981362" cy="99568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524000" y="5562600"/>
            <a:ext cx="1447800" cy="1200329"/>
          </a:xfrm>
          <a:prstGeom prst="rect">
            <a:avLst/>
          </a:prstGeom>
          <a:solidFill>
            <a:srgbClr val="F57D23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See an example of finding a missing leg</a:t>
            </a:r>
            <a:endParaRPr lang="en-US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3429000" y="5562599"/>
            <a:ext cx="1447800" cy="1200329"/>
          </a:xfrm>
          <a:prstGeom prst="rect">
            <a:avLst/>
          </a:prstGeom>
          <a:solidFill>
            <a:srgbClr val="00B0F0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See an example of finding the hypotenuse</a:t>
            </a:r>
            <a:endParaRPr lang="en-US" b="1" dirty="0"/>
          </a:p>
        </p:txBody>
      </p:sp>
      <p:sp>
        <p:nvSpPr>
          <p:cNvPr id="13" name="Action Button: Custom 12">
            <a:hlinkClick r:id="rId4" action="ppaction://hlinksldjump" highlightClick="1"/>
          </p:cNvPr>
          <p:cNvSpPr/>
          <p:nvPr/>
        </p:nvSpPr>
        <p:spPr>
          <a:xfrm>
            <a:off x="3429000" y="5562558"/>
            <a:ext cx="1447800" cy="1200329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Action Button: Custom 15">
            <a:hlinkClick r:id="rId5" action="ppaction://hlinksldjump" highlightClick="1"/>
          </p:cNvPr>
          <p:cNvSpPr/>
          <p:nvPr/>
        </p:nvSpPr>
        <p:spPr>
          <a:xfrm>
            <a:off x="1524000" y="5562600"/>
            <a:ext cx="1447800" cy="1200329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128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5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500"/>
                            </p:stCondLst>
                            <p:childTnLst>
                              <p:par>
                                <p:cTn id="1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500"/>
                            </p:stCondLst>
                            <p:childTnLst>
                              <p:par>
                                <p:cTn id="2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500"/>
                            </p:stCondLst>
                            <p:childTnLst>
                              <p:par>
                                <p:cTn id="3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500"/>
                            </p:stCondLst>
                            <p:childTnLst>
                              <p:par>
                                <p:cTn id="3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6500"/>
                            </p:stCondLst>
                            <p:childTnLst>
                              <p:par>
                                <p:cTn id="4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/>
      <p:bldP spid="6" grpId="0"/>
      <p:bldP spid="7" grpId="0"/>
      <p:bldP spid="9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To find the hypotenuse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1"/>
            <a:ext cx="6324600" cy="13716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1) Start by writing down the formula: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946992" y="4110082"/>
            <a:ext cx="18288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i="1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² + </a:t>
            </a:r>
            <a:r>
              <a:rPr lang="en-US" sz="2500" i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²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2500" i="1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²</a:t>
            </a:r>
            <a:endParaRPr lang="en-US" sz="2500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1681684"/>
            <a:ext cx="2609850" cy="2352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81836" y="2734870"/>
            <a:ext cx="4800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tx2"/>
                </a:solidFill>
              </a:rPr>
              <a:t>2) Plug in the lengths of the legs into </a:t>
            </a:r>
            <a:r>
              <a:rPr lang="en-US" sz="3200" i="1" dirty="0" smtClean="0">
                <a:solidFill>
                  <a:schemeClr val="tx2"/>
                </a:solidFill>
              </a:rPr>
              <a:t>a</a:t>
            </a:r>
            <a:r>
              <a:rPr lang="en-US" sz="3200" dirty="0" smtClean="0">
                <a:solidFill>
                  <a:schemeClr val="tx2"/>
                </a:solidFill>
              </a:rPr>
              <a:t> and </a:t>
            </a:r>
            <a:r>
              <a:rPr lang="en-US" sz="3200" i="1" dirty="0" smtClean="0">
                <a:solidFill>
                  <a:schemeClr val="tx2"/>
                </a:solidFill>
              </a:rPr>
              <a:t>b</a:t>
            </a:r>
            <a:r>
              <a:rPr lang="en-US" sz="3200" dirty="0" smtClean="0">
                <a:solidFill>
                  <a:schemeClr val="tx2"/>
                </a:solidFill>
              </a:rPr>
              <a:t>.</a:t>
            </a:r>
            <a:endParaRPr lang="en-US" sz="3200" dirty="0">
              <a:solidFill>
                <a:schemeClr val="tx2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962650" y="4656385"/>
            <a:ext cx="228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3² + 4² =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²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81836" y="3824883"/>
            <a:ext cx="480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tx2"/>
                </a:solidFill>
              </a:rPr>
              <a:t>3) Solve for </a:t>
            </a:r>
            <a:r>
              <a:rPr lang="en-US" sz="3200" i="1" dirty="0" smtClean="0">
                <a:solidFill>
                  <a:schemeClr val="tx2"/>
                </a:solidFill>
              </a:rPr>
              <a:t>c</a:t>
            </a:r>
            <a:r>
              <a:rPr lang="en-US" sz="3200" dirty="0" smtClean="0">
                <a:solidFill>
                  <a:schemeClr val="tx2"/>
                </a:solidFill>
              </a:rPr>
              <a:t>.  </a:t>
            </a:r>
            <a:endParaRPr lang="en-US" sz="3200" dirty="0">
              <a:solidFill>
                <a:schemeClr val="tx2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962650" y="5181600"/>
            <a:ext cx="19621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9 + 16 =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²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553200" y="5791199"/>
            <a:ext cx="20764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25 =  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²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6327992" y="5745032"/>
            <a:ext cx="1335066" cy="605084"/>
            <a:chOff x="6327992" y="5745032"/>
            <a:chExt cx="1335066" cy="605084"/>
          </a:xfrm>
        </p:grpSpPr>
        <p:sp>
          <p:nvSpPr>
            <p:cNvPr id="12" name="TextBox 11"/>
            <p:cNvSpPr txBox="1"/>
            <p:nvPr/>
          </p:nvSpPr>
          <p:spPr>
            <a:xfrm>
              <a:off x="6327992" y="5796118"/>
              <a:ext cx="533400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000" dirty="0" smtClean="0">
                  <a:solidFill>
                    <a:srgbClr val="FF0000"/>
                  </a:solidFill>
                </a:rPr>
                <a:t>√</a:t>
              </a:r>
              <a:endParaRPr lang="en-US" sz="3000" dirty="0">
                <a:solidFill>
                  <a:srgbClr val="FF0000"/>
                </a:solidFill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7129658" y="5745032"/>
              <a:ext cx="533400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000" dirty="0" smtClean="0">
                  <a:solidFill>
                    <a:srgbClr val="FF0000"/>
                  </a:solidFill>
                </a:rPr>
                <a:t>√</a:t>
              </a:r>
              <a:endParaRPr lang="en-US" sz="3000" dirty="0">
                <a:solidFill>
                  <a:srgbClr val="FF0000"/>
                </a:solidFill>
              </a:endParaRPr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6678721" y="6298450"/>
            <a:ext cx="18254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5 =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c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Action Button: Back or Previous 16">
            <a:hlinkClick r:id="" action="ppaction://hlinkshowjump?jump=lastslideviewed" highlightClick="1"/>
          </p:cNvPr>
          <p:cNvSpPr/>
          <p:nvPr/>
        </p:nvSpPr>
        <p:spPr>
          <a:xfrm>
            <a:off x="8131215" y="5638800"/>
            <a:ext cx="990601" cy="11430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Action Button: Home 17">
            <a:hlinkClick r:id="rId3" action="ppaction://hlinksldjump" highlightClick="1"/>
          </p:cNvPr>
          <p:cNvSpPr/>
          <p:nvPr/>
        </p:nvSpPr>
        <p:spPr>
          <a:xfrm>
            <a:off x="76200" y="5715000"/>
            <a:ext cx="1066800" cy="10668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209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10" grpId="0"/>
      <p:bldP spid="9" grpId="0"/>
      <p:bldP spid="11" grpId="0"/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To find the length of a leg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1"/>
            <a:ext cx="6324600" cy="13716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1) Start by writing down the formula: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946992" y="3654287"/>
            <a:ext cx="18288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i="1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² + </a:t>
            </a:r>
            <a:r>
              <a:rPr lang="en-US" sz="2500" i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²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2500" i="1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²</a:t>
            </a:r>
            <a:endParaRPr lang="en-US" sz="25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1836" y="2734870"/>
            <a:ext cx="4800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tx2"/>
                </a:solidFill>
              </a:rPr>
              <a:t>2) Plug in the length of the leg into </a:t>
            </a:r>
            <a:r>
              <a:rPr lang="en-US" sz="3200" i="1" dirty="0" smtClean="0">
                <a:solidFill>
                  <a:schemeClr val="tx2"/>
                </a:solidFill>
              </a:rPr>
              <a:t>a</a:t>
            </a:r>
            <a:r>
              <a:rPr lang="en-US" sz="3200" dirty="0" smtClean="0">
                <a:solidFill>
                  <a:schemeClr val="tx2"/>
                </a:solidFill>
              </a:rPr>
              <a:t> or </a:t>
            </a:r>
            <a:r>
              <a:rPr lang="en-US" sz="3200" i="1" dirty="0" smtClean="0">
                <a:solidFill>
                  <a:schemeClr val="tx2"/>
                </a:solidFill>
              </a:rPr>
              <a:t>b</a:t>
            </a:r>
            <a:r>
              <a:rPr lang="en-US" sz="3200" dirty="0" smtClean="0">
                <a:solidFill>
                  <a:schemeClr val="tx2"/>
                </a:solidFill>
              </a:rPr>
              <a:t>, and replace </a:t>
            </a:r>
            <a:r>
              <a:rPr lang="en-US" sz="3200" i="1" dirty="0" smtClean="0">
                <a:solidFill>
                  <a:schemeClr val="tx2"/>
                </a:solidFill>
              </a:rPr>
              <a:t>c</a:t>
            </a:r>
            <a:r>
              <a:rPr lang="en-US" sz="3200" dirty="0" smtClean="0">
                <a:solidFill>
                  <a:schemeClr val="tx2"/>
                </a:solidFill>
              </a:rPr>
              <a:t> with the hypotenuse.</a:t>
            </a:r>
            <a:endParaRPr lang="en-US" sz="3200" dirty="0">
              <a:solidFill>
                <a:schemeClr val="tx2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962650" y="4131341"/>
            <a:ext cx="228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3² +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² =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²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81836" y="4533275"/>
            <a:ext cx="480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tx2"/>
                </a:solidFill>
              </a:rPr>
              <a:t>3) Solve for </a:t>
            </a:r>
            <a:r>
              <a:rPr lang="en-US" sz="3200" i="1" dirty="0">
                <a:solidFill>
                  <a:schemeClr val="tx2"/>
                </a:solidFill>
              </a:rPr>
              <a:t>b</a:t>
            </a:r>
            <a:r>
              <a:rPr lang="en-US" sz="3200" dirty="0" smtClean="0">
                <a:solidFill>
                  <a:schemeClr val="tx2"/>
                </a:solidFill>
              </a:rPr>
              <a:t>.  </a:t>
            </a:r>
            <a:endParaRPr lang="en-US" sz="3200" dirty="0">
              <a:solidFill>
                <a:schemeClr val="tx2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946992" y="4554152"/>
            <a:ext cx="19621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9 +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² = 25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427679" y="5497750"/>
            <a:ext cx="20764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² =   16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6193859" y="5464442"/>
            <a:ext cx="1335066" cy="605084"/>
            <a:chOff x="6327992" y="5745032"/>
            <a:chExt cx="1335066" cy="605084"/>
          </a:xfrm>
        </p:grpSpPr>
        <p:sp>
          <p:nvSpPr>
            <p:cNvPr id="12" name="TextBox 11"/>
            <p:cNvSpPr txBox="1"/>
            <p:nvPr/>
          </p:nvSpPr>
          <p:spPr>
            <a:xfrm>
              <a:off x="6327992" y="5796118"/>
              <a:ext cx="533400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000" dirty="0" smtClean="0">
                  <a:solidFill>
                    <a:srgbClr val="FF0000"/>
                  </a:solidFill>
                </a:rPr>
                <a:t>√</a:t>
              </a:r>
              <a:endParaRPr lang="en-US" sz="3000" dirty="0">
                <a:solidFill>
                  <a:srgbClr val="FF0000"/>
                </a:solidFill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7129658" y="5745032"/>
              <a:ext cx="533400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000" dirty="0" smtClean="0">
                  <a:solidFill>
                    <a:srgbClr val="FF0000"/>
                  </a:solidFill>
                </a:rPr>
                <a:t>√</a:t>
              </a:r>
              <a:endParaRPr lang="en-US" sz="3000" dirty="0">
                <a:solidFill>
                  <a:srgbClr val="FF0000"/>
                </a:solidFill>
              </a:endParaRPr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6460559" y="6028824"/>
            <a:ext cx="18254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sp>
        <p:nvSpPr>
          <p:cNvPr id="17" name="Action Button: Back or Previous 16">
            <a:hlinkClick r:id="" action="ppaction://hlinkshowjump?jump=lastslideviewed" highlightClick="1"/>
          </p:cNvPr>
          <p:cNvSpPr/>
          <p:nvPr/>
        </p:nvSpPr>
        <p:spPr>
          <a:xfrm>
            <a:off x="8131215" y="5638800"/>
            <a:ext cx="990601" cy="11430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Action Button: Home 17">
            <a:hlinkClick r:id="rId2" action="ppaction://hlinksldjump" highlightClick="1"/>
          </p:cNvPr>
          <p:cNvSpPr/>
          <p:nvPr/>
        </p:nvSpPr>
        <p:spPr>
          <a:xfrm>
            <a:off x="76200" y="5715000"/>
            <a:ext cx="1066800" cy="10668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7993" y="1395608"/>
            <a:ext cx="259080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5902368" y="5015817"/>
            <a:ext cx="18734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–9           –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9</a:t>
            </a:r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>
            <a:off x="5577993" y="5477482"/>
            <a:ext cx="219779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91886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7000"/>
                            </p:stCondLst>
                            <p:childTnLst>
                              <p:par>
                                <p:cTn id="4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8000"/>
                            </p:stCondLst>
                            <p:childTnLst>
                              <p:par>
                                <p:cTn id="5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10" grpId="0"/>
      <p:bldP spid="9" grpId="0"/>
      <p:bldP spid="11" grpId="0"/>
      <p:bldP spid="15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Can 3 sides form a right triangle?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Since the Pythagorean Theorem</a:t>
            </a:r>
          </a:p>
          <a:p>
            <a:pPr marL="0" indent="0" algn="ctr">
              <a:buNone/>
            </a:pPr>
            <a:r>
              <a:rPr lang="en-US" i="1" dirty="0"/>
              <a:t>a</a:t>
            </a:r>
            <a:r>
              <a:rPr lang="en-US" dirty="0" smtClean="0"/>
              <a:t>² + </a:t>
            </a:r>
            <a:r>
              <a:rPr lang="en-US" i="1" dirty="0" smtClean="0"/>
              <a:t>b</a:t>
            </a:r>
            <a:r>
              <a:rPr lang="en-US" dirty="0" smtClean="0"/>
              <a:t>² = </a:t>
            </a:r>
            <a:r>
              <a:rPr lang="en-US" i="1" dirty="0" smtClean="0"/>
              <a:t>c</a:t>
            </a:r>
            <a:r>
              <a:rPr lang="en-US" dirty="0" smtClean="0"/>
              <a:t>²</a:t>
            </a:r>
          </a:p>
          <a:p>
            <a:pPr marL="0" indent="0" algn="ctr">
              <a:buNone/>
            </a:pPr>
            <a:r>
              <a:rPr lang="en-US" b="1" i="1" u="sng" dirty="0" smtClean="0"/>
              <a:t>Only</a:t>
            </a:r>
            <a:r>
              <a:rPr lang="en-US" dirty="0" smtClean="0"/>
              <a:t> works for </a:t>
            </a:r>
            <a:r>
              <a:rPr lang="en-US" b="1" i="1" u="sng" dirty="0" smtClean="0"/>
              <a:t>right triangles</a:t>
            </a: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Then see if it works.  </a:t>
            </a:r>
          </a:p>
          <a:p>
            <a:pPr marL="0" indent="0" algn="ctr">
              <a:buNone/>
            </a:pPr>
            <a:r>
              <a:rPr lang="en-US" dirty="0" smtClean="0"/>
              <a:t>If it works, then yes, the three sides could form a right triangle.  </a:t>
            </a:r>
          </a:p>
          <a:p>
            <a:pPr marL="0" indent="0" algn="ctr">
              <a:buNone/>
            </a:pPr>
            <a:r>
              <a:rPr lang="en-US" dirty="0" smtClean="0"/>
              <a:t>If not, then no they could no.</a:t>
            </a:r>
            <a:endParaRPr lang="en-US" dirty="0"/>
          </a:p>
        </p:txBody>
      </p:sp>
      <p:sp>
        <p:nvSpPr>
          <p:cNvPr id="4" name="Action Button: Back or Previous 3">
            <a:hlinkClick r:id="" action="ppaction://hlinkshowjump?jump=lastslideviewed" highlightClick="1"/>
          </p:cNvPr>
          <p:cNvSpPr/>
          <p:nvPr/>
        </p:nvSpPr>
        <p:spPr>
          <a:xfrm>
            <a:off x="8131215" y="5638800"/>
            <a:ext cx="990601" cy="11430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Action Button: Home 4">
            <a:hlinkClick r:id="rId2" action="ppaction://hlinksldjump" highlightClick="1"/>
          </p:cNvPr>
          <p:cNvSpPr/>
          <p:nvPr/>
        </p:nvSpPr>
        <p:spPr>
          <a:xfrm>
            <a:off x="76200" y="5715000"/>
            <a:ext cx="1066800" cy="10668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752600" y="5715000"/>
            <a:ext cx="615001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*Don’t forget to replace </a:t>
            </a:r>
            <a:r>
              <a:rPr lang="en-US" i="1" dirty="0" smtClean="0"/>
              <a:t>c</a:t>
            </a:r>
            <a:r>
              <a:rPr lang="en-US" dirty="0" smtClean="0"/>
              <a:t> with the longest side, since if it </a:t>
            </a:r>
            <a:r>
              <a:rPr lang="en-US" i="1" dirty="0" smtClean="0"/>
              <a:t>could</a:t>
            </a:r>
            <a:r>
              <a:rPr lang="en-US" dirty="0" smtClean="0"/>
              <a:t> form a right triangle, the longest would be the hypotenuse!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5839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Finding missing angle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3"/>
            <a:ext cx="8686800" cy="73183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The sum of the angles of a triangle are 180°!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2362200"/>
            <a:ext cx="3838575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57200" y="4191000"/>
            <a:ext cx="5943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Add the angles that you know and subtract this amount from 180.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152775" y="4652665"/>
            <a:ext cx="3124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30 + 108 = 138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581400" y="5021997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180 – 138 = 42°</a:t>
            </a:r>
            <a:endParaRPr lang="en-US" dirty="0"/>
          </a:p>
        </p:txBody>
      </p:sp>
      <p:sp>
        <p:nvSpPr>
          <p:cNvPr id="8" name="Action Button: Back or Previous 7">
            <a:hlinkClick r:id="" action="ppaction://hlinkshowjump?jump=lastslideviewed" highlightClick="1"/>
          </p:cNvPr>
          <p:cNvSpPr/>
          <p:nvPr/>
        </p:nvSpPr>
        <p:spPr>
          <a:xfrm>
            <a:off x="8131215" y="5638800"/>
            <a:ext cx="990601" cy="11430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Action Button: Home 8">
            <a:hlinkClick r:id="rId3" action="ppaction://hlinksldjump" highlightClick="1"/>
          </p:cNvPr>
          <p:cNvSpPr/>
          <p:nvPr/>
        </p:nvSpPr>
        <p:spPr>
          <a:xfrm>
            <a:off x="76200" y="5715000"/>
            <a:ext cx="1066800" cy="10668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447800" y="5744227"/>
            <a:ext cx="3733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You can also set up an equation, which can be helpful if you have variables, and then solve.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097049" y="5840968"/>
            <a:ext cx="29496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Ex:  </a:t>
            </a:r>
            <a:r>
              <a:rPr lang="en-US" dirty="0" smtClean="0"/>
              <a:t>30 + 108 + </a:t>
            </a:r>
            <a:r>
              <a:rPr lang="en-US" i="1" dirty="0" smtClean="0"/>
              <a:t>x</a:t>
            </a:r>
            <a:r>
              <a:rPr lang="en-US" dirty="0" smtClean="0"/>
              <a:t> = 180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473929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Find the area of a triangle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To find the area of a triangle use the formula:</a:t>
            </a:r>
          </a:p>
          <a:p>
            <a:pPr marL="0" indent="0" algn="ctr">
              <a:buNone/>
            </a:pPr>
            <a:r>
              <a:rPr lang="en-US" i="1" dirty="0" smtClean="0"/>
              <a:t>A</a:t>
            </a:r>
            <a:r>
              <a:rPr lang="en-US" dirty="0" smtClean="0"/>
              <a:t> = ½ </a:t>
            </a:r>
            <a:r>
              <a:rPr lang="en-US" i="1" dirty="0" err="1" smtClean="0"/>
              <a:t>bh</a:t>
            </a:r>
            <a:endParaRPr lang="en-US" dirty="0" smtClean="0"/>
          </a:p>
          <a:p>
            <a:pPr marL="0" indent="0" algn="ctr">
              <a:buNone/>
            </a:pPr>
            <a:r>
              <a:rPr lang="en-US" b="1" i="1" dirty="0" smtClean="0"/>
              <a:t>*</a:t>
            </a:r>
            <a:r>
              <a:rPr lang="en-US" b="1" dirty="0" smtClean="0"/>
              <a:t>Don’t forget that base and height always form a right angle!</a:t>
            </a:r>
            <a:endParaRPr lang="en-US" b="1" i="1" dirty="0"/>
          </a:p>
        </p:txBody>
      </p:sp>
      <p:sp>
        <p:nvSpPr>
          <p:cNvPr id="4" name="Action Button: Back or Previous 3">
            <a:hlinkClick r:id="" action="ppaction://hlinkshowjump?jump=lastslideviewed" highlightClick="1"/>
          </p:cNvPr>
          <p:cNvSpPr/>
          <p:nvPr/>
        </p:nvSpPr>
        <p:spPr>
          <a:xfrm>
            <a:off x="8131215" y="5638800"/>
            <a:ext cx="990601" cy="11430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Action Button: Home 4">
            <a:hlinkClick r:id="rId2" action="ppaction://hlinksldjump" highlightClick="1"/>
          </p:cNvPr>
          <p:cNvSpPr/>
          <p:nvPr/>
        </p:nvSpPr>
        <p:spPr>
          <a:xfrm>
            <a:off x="76200" y="5715000"/>
            <a:ext cx="1066800" cy="10668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344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</TotalTime>
  <Words>447</Words>
  <Application>Microsoft Office PowerPoint</Application>
  <PresentationFormat>On-screen Show (4:3)</PresentationFormat>
  <Paragraphs>64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Trek</vt:lpstr>
      <vt:lpstr>Triangles</vt:lpstr>
      <vt:lpstr>    What are you doing with            triangles…</vt:lpstr>
      <vt:lpstr>Find the missing side of a right triangle</vt:lpstr>
      <vt:lpstr>To find the hypotenuse</vt:lpstr>
      <vt:lpstr>To find the length of a leg</vt:lpstr>
      <vt:lpstr>Can 3 sides form a right triangle?</vt:lpstr>
      <vt:lpstr>Finding missing angle</vt:lpstr>
      <vt:lpstr>Find the area of a triangle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Triangles</dc:title>
  <dc:creator>Erin Kearney</dc:creator>
  <cp:lastModifiedBy>Erin Kearney</cp:lastModifiedBy>
  <cp:revision>3</cp:revision>
  <dcterms:created xsi:type="dcterms:W3CDTF">2014-06-03T16:37:50Z</dcterms:created>
  <dcterms:modified xsi:type="dcterms:W3CDTF">2014-06-05T17:50:08Z</dcterms:modified>
</cp:coreProperties>
</file>