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C79D7-E9FC-40AD-967E-AB9FE3865F2E}"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6F50D-42C2-47FF-ABCB-60398E382D04}" type="slidenum">
              <a:rPr lang="en-US" smtClean="0"/>
              <a:t>‹#›</a:t>
            </a:fld>
            <a:endParaRPr lang="en-US"/>
          </a:p>
        </p:txBody>
      </p:sp>
    </p:spTree>
    <p:extLst>
      <p:ext uri="{BB962C8B-B14F-4D97-AF65-F5344CB8AC3E}">
        <p14:creationId xmlns:p14="http://schemas.microsoft.com/office/powerpoint/2010/main" val="162247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23CE4F-B66C-4D4F-AC14-1CC99A81F39A}"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308548E-8B58-4DBF-AE26-30C982BAA2E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3CE4F-B66C-4D4F-AC14-1CC99A81F39A}"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23CE4F-B66C-4D4F-AC14-1CC99A81F39A}"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3CE4F-B66C-4D4F-AC14-1CC99A81F39A}"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23CE4F-B66C-4D4F-AC14-1CC99A81F39A}" type="datetimeFigureOut">
              <a:rPr lang="en-US" smtClean="0"/>
              <a:t>4/15/2015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8548E-8B58-4DBF-AE26-30C982BAA2E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23CE4F-B66C-4D4F-AC14-1CC99A81F39A}"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23CE4F-B66C-4D4F-AC14-1CC99A81F39A}"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23CE4F-B66C-4D4F-AC14-1CC99A81F39A}"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B23CE4F-B66C-4D4F-AC14-1CC99A81F39A}"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8548E-8B58-4DBF-AE26-30C982BAA2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23CE4F-B66C-4D4F-AC14-1CC99A81F39A}"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8548E-8B58-4DBF-AE26-30C982BAA2E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B23CE4F-B66C-4D4F-AC14-1CC99A81F39A}" type="datetimeFigureOut">
              <a:rPr lang="en-US" smtClean="0"/>
              <a:t>4/15/2015</a:t>
            </a:fld>
            <a:endParaRPr lang="en-US"/>
          </a:p>
        </p:txBody>
      </p:sp>
      <p:sp>
        <p:nvSpPr>
          <p:cNvPr id="7" name="Slide Number Placeholder 6"/>
          <p:cNvSpPr>
            <a:spLocks noGrp="1"/>
          </p:cNvSpPr>
          <p:nvPr>
            <p:ph type="sldNum" sz="quarter" idx="12"/>
          </p:nvPr>
        </p:nvSpPr>
        <p:spPr/>
        <p:txBody>
          <a:bodyPr/>
          <a:lstStyle/>
          <a:p>
            <a:fld id="{B308548E-8B58-4DBF-AE26-30C982BAA2E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B23CE4F-B66C-4D4F-AC14-1CC99A81F39A}" type="datetimeFigureOut">
              <a:rPr lang="en-US" smtClean="0"/>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308548E-8B58-4DBF-AE26-30C982BAA2E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6.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1.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flow chart…</a:t>
            </a:r>
            <a:endParaRPr lang="en-US" dirty="0"/>
          </a:p>
        </p:txBody>
      </p:sp>
      <p:sp>
        <p:nvSpPr>
          <p:cNvPr id="2" name="Title 1"/>
          <p:cNvSpPr>
            <a:spLocks noGrp="1"/>
          </p:cNvSpPr>
          <p:nvPr>
            <p:ph type="ctrTitle"/>
          </p:nvPr>
        </p:nvSpPr>
        <p:spPr/>
        <p:txBody>
          <a:bodyPr/>
          <a:lstStyle/>
          <a:p>
            <a:r>
              <a:rPr lang="en-US" dirty="0" smtClean="0"/>
              <a:t>Factoring polynomials</a:t>
            </a:r>
            <a:endParaRPr lang="en-US" dirty="0"/>
          </a:p>
        </p:txBody>
      </p:sp>
    </p:spTree>
    <p:extLst>
      <p:ext uri="{BB962C8B-B14F-4D97-AF65-F5344CB8AC3E}">
        <p14:creationId xmlns:p14="http://schemas.microsoft.com/office/powerpoint/2010/main" val="298698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a:t>
            </a:r>
            <a:endParaRPr lang="en-US" dirty="0"/>
          </a:p>
        </p:txBody>
      </p:sp>
      <p:sp>
        <p:nvSpPr>
          <p:cNvPr id="3" name="Content Placeholder 2"/>
          <p:cNvSpPr>
            <a:spLocks noGrp="1"/>
          </p:cNvSpPr>
          <p:nvPr>
            <p:ph idx="1"/>
          </p:nvPr>
        </p:nvSpPr>
        <p:spPr>
          <a:xfrm>
            <a:off x="457200" y="1752601"/>
            <a:ext cx="8229600" cy="609600"/>
          </a:xfrm>
        </p:spPr>
        <p:txBody>
          <a:bodyPr/>
          <a:lstStyle/>
          <a:p>
            <a:pPr marL="114300" indent="0" algn="ctr">
              <a:buNone/>
            </a:pPr>
            <a:r>
              <a:rPr lang="en-US" dirty="0" smtClean="0"/>
              <a:t>Is the polynomial already factored for you?</a:t>
            </a:r>
            <a:endParaRPr lang="en-US" dirty="0"/>
          </a:p>
        </p:txBody>
      </p:sp>
      <p:sp>
        <p:nvSpPr>
          <p:cNvPr id="4" name="TextBox 3"/>
          <p:cNvSpPr txBox="1"/>
          <p:nvPr/>
        </p:nvSpPr>
        <p:spPr>
          <a:xfrm>
            <a:off x="1447800" y="2864735"/>
            <a:ext cx="1295400" cy="646331"/>
          </a:xfrm>
          <a:prstGeom prst="rect">
            <a:avLst/>
          </a:prstGeom>
          <a:noFill/>
        </p:spPr>
        <p:txBody>
          <a:bodyPr wrap="square" rtlCol="0">
            <a:spAutoFit/>
          </a:bodyPr>
          <a:lstStyle/>
          <a:p>
            <a:r>
              <a:rPr lang="en-US" sz="3600" b="1" dirty="0" smtClean="0"/>
              <a:t>YES</a:t>
            </a:r>
            <a:endParaRPr lang="en-US" sz="3600" b="1" dirty="0"/>
          </a:p>
        </p:txBody>
      </p:sp>
      <p:sp>
        <p:nvSpPr>
          <p:cNvPr id="5" name="TextBox 4"/>
          <p:cNvSpPr txBox="1"/>
          <p:nvPr/>
        </p:nvSpPr>
        <p:spPr>
          <a:xfrm>
            <a:off x="6172200" y="2667000"/>
            <a:ext cx="1028700" cy="646331"/>
          </a:xfrm>
          <a:prstGeom prst="rect">
            <a:avLst/>
          </a:prstGeom>
          <a:noFill/>
        </p:spPr>
        <p:txBody>
          <a:bodyPr wrap="square" rtlCol="0">
            <a:spAutoFit/>
          </a:bodyPr>
          <a:lstStyle/>
          <a:p>
            <a:r>
              <a:rPr lang="en-US" sz="3600" b="1" dirty="0" smtClean="0"/>
              <a:t>NO</a:t>
            </a:r>
            <a:endParaRPr lang="en-US" sz="3600" b="1" dirty="0"/>
          </a:p>
        </p:txBody>
      </p:sp>
      <p:sp>
        <p:nvSpPr>
          <p:cNvPr id="6" name="Action Button: Back or Previous 5">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Custom 7">
            <a:hlinkClick r:id="" action="ppaction://hlinkshowjump?jump=nextslide" highlightClick="1"/>
          </p:cNvPr>
          <p:cNvSpPr/>
          <p:nvPr/>
        </p:nvSpPr>
        <p:spPr>
          <a:xfrm>
            <a:off x="1447800" y="2864735"/>
            <a:ext cx="990600" cy="646331"/>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6191250" y="2667000"/>
            <a:ext cx="990600" cy="646331"/>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857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60672" cy="1039427"/>
          </a:xfrm>
        </p:spPr>
        <p:txBody>
          <a:bodyPr/>
          <a:lstStyle/>
          <a:p>
            <a:r>
              <a:rPr lang="en-US" dirty="0" smtClean="0"/>
              <a:t>Find the “Roots”</a:t>
            </a:r>
            <a:endParaRPr lang="en-US" dirty="0"/>
          </a:p>
        </p:txBody>
      </p:sp>
      <p:sp>
        <p:nvSpPr>
          <p:cNvPr id="3" name="Content Placeholder 2"/>
          <p:cNvSpPr>
            <a:spLocks noGrp="1"/>
          </p:cNvSpPr>
          <p:nvPr>
            <p:ph idx="1"/>
          </p:nvPr>
        </p:nvSpPr>
        <p:spPr>
          <a:xfrm>
            <a:off x="457200" y="1551895"/>
            <a:ext cx="8229600" cy="2181906"/>
          </a:xfrm>
        </p:spPr>
        <p:txBody>
          <a:bodyPr/>
          <a:lstStyle/>
          <a:p>
            <a:pPr marL="114300" indent="0" algn="ctr">
              <a:buNone/>
            </a:pPr>
            <a:r>
              <a:rPr lang="en-US" dirty="0" smtClean="0"/>
              <a:t>Find out what the variable could be so that the whole equation equals zero…</a:t>
            </a:r>
          </a:p>
          <a:p>
            <a:pPr marL="114300" indent="0" algn="ctr">
              <a:buNone/>
            </a:pPr>
            <a:r>
              <a:rPr lang="en-US" b="1" dirty="0" smtClean="0"/>
              <a:t>Ex:  </a:t>
            </a:r>
            <a:r>
              <a:rPr lang="en-US" dirty="0" smtClean="0"/>
              <a:t>If (</a:t>
            </a:r>
            <a:r>
              <a:rPr lang="en-US" i="1" dirty="0" smtClean="0"/>
              <a:t>x</a:t>
            </a:r>
            <a:r>
              <a:rPr lang="en-US" dirty="0" smtClean="0"/>
              <a:t> + 3)(2</a:t>
            </a:r>
            <a:r>
              <a:rPr lang="en-US" i="1" dirty="0" smtClean="0"/>
              <a:t>x</a:t>
            </a:r>
            <a:r>
              <a:rPr lang="en-US" dirty="0" smtClean="0"/>
              <a:t> – 1) = 0</a:t>
            </a:r>
          </a:p>
          <a:p>
            <a:pPr marL="114300" indent="0" algn="ctr">
              <a:buNone/>
            </a:pPr>
            <a:r>
              <a:rPr lang="en-US" b="1" dirty="0" smtClean="0"/>
              <a:t>What would </a:t>
            </a:r>
            <a:r>
              <a:rPr lang="en-US" b="1" i="1" dirty="0" smtClean="0"/>
              <a:t>x </a:t>
            </a:r>
            <a:r>
              <a:rPr lang="en-US" b="1" dirty="0" smtClean="0"/>
              <a:t>be so that if you plugged it in, the equation would equal 0? (There are 2 possibilities)</a:t>
            </a:r>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3887428"/>
            <a:ext cx="3657600" cy="2308324"/>
          </a:xfrm>
          <a:prstGeom prst="rect">
            <a:avLst/>
          </a:prstGeom>
          <a:noFill/>
        </p:spPr>
        <p:txBody>
          <a:bodyPr wrap="square" rtlCol="0">
            <a:spAutoFit/>
          </a:bodyPr>
          <a:lstStyle/>
          <a:p>
            <a:r>
              <a:rPr lang="en-US" dirty="0" smtClean="0"/>
              <a:t>The 1</a:t>
            </a:r>
            <a:r>
              <a:rPr lang="en-US" baseline="30000" dirty="0" smtClean="0"/>
              <a:t>st</a:t>
            </a:r>
            <a:r>
              <a:rPr lang="en-US" dirty="0" smtClean="0"/>
              <a:t> happens </a:t>
            </a:r>
            <a:r>
              <a:rPr lang="en-US" dirty="0"/>
              <a:t>if you can get </a:t>
            </a:r>
            <a:r>
              <a:rPr lang="en-US" i="1" dirty="0"/>
              <a:t>x</a:t>
            </a:r>
            <a:r>
              <a:rPr lang="en-US" dirty="0"/>
              <a:t> + 3 to equal 0.  So figure </a:t>
            </a:r>
            <a:r>
              <a:rPr lang="en-US" dirty="0" smtClean="0"/>
              <a:t>out what </a:t>
            </a:r>
            <a:r>
              <a:rPr lang="en-US" i="1" dirty="0" smtClean="0"/>
              <a:t>x</a:t>
            </a:r>
            <a:r>
              <a:rPr lang="en-US" dirty="0" smtClean="0"/>
              <a:t> would need to be to make this happen…</a:t>
            </a:r>
          </a:p>
          <a:p>
            <a:r>
              <a:rPr lang="en-US" i="1" dirty="0"/>
              <a:t>x</a:t>
            </a:r>
            <a:r>
              <a:rPr lang="en-US" dirty="0" smtClean="0"/>
              <a:t> + 3 = 0        Solve by subtracting 3 from both sides.</a:t>
            </a:r>
          </a:p>
          <a:p>
            <a:r>
              <a:rPr lang="en-US" i="1" dirty="0"/>
              <a:t> </a:t>
            </a:r>
            <a:r>
              <a:rPr lang="en-US" i="1" dirty="0" smtClean="0"/>
              <a:t>             </a:t>
            </a:r>
            <a:r>
              <a:rPr lang="en-US" dirty="0" smtClean="0"/>
              <a:t>x</a:t>
            </a:r>
            <a:r>
              <a:rPr lang="en-US" i="1" dirty="0" smtClean="0"/>
              <a:t> = </a:t>
            </a:r>
            <a:r>
              <a:rPr lang="en-US" dirty="0" smtClean="0"/>
              <a:t>3</a:t>
            </a:r>
            <a:endParaRPr lang="en-US" dirty="0"/>
          </a:p>
          <a:p>
            <a:endParaRPr lang="en-US" dirty="0"/>
          </a:p>
        </p:txBody>
      </p:sp>
      <p:sp>
        <p:nvSpPr>
          <p:cNvPr id="7" name="TextBox 6"/>
          <p:cNvSpPr txBox="1"/>
          <p:nvPr/>
        </p:nvSpPr>
        <p:spPr>
          <a:xfrm>
            <a:off x="4914900" y="3735649"/>
            <a:ext cx="3657600" cy="2585323"/>
          </a:xfrm>
          <a:prstGeom prst="rect">
            <a:avLst/>
          </a:prstGeom>
          <a:noFill/>
        </p:spPr>
        <p:txBody>
          <a:bodyPr wrap="square" rtlCol="0">
            <a:spAutoFit/>
          </a:bodyPr>
          <a:lstStyle/>
          <a:p>
            <a:r>
              <a:rPr lang="en-US" dirty="0" smtClean="0"/>
              <a:t>The 2</a:t>
            </a:r>
            <a:r>
              <a:rPr lang="en-US" baseline="30000" dirty="0" smtClean="0"/>
              <a:t>nd</a:t>
            </a:r>
            <a:r>
              <a:rPr lang="en-US" dirty="0" smtClean="0"/>
              <a:t>  </a:t>
            </a:r>
            <a:r>
              <a:rPr lang="en-US" dirty="0"/>
              <a:t>happens if you can get </a:t>
            </a:r>
            <a:r>
              <a:rPr lang="en-US" dirty="0" smtClean="0"/>
              <a:t>2</a:t>
            </a:r>
            <a:r>
              <a:rPr lang="en-US" i="1" dirty="0" smtClean="0"/>
              <a:t>x</a:t>
            </a:r>
            <a:r>
              <a:rPr lang="en-US" dirty="0" smtClean="0"/>
              <a:t> – 1 to </a:t>
            </a:r>
            <a:r>
              <a:rPr lang="en-US" dirty="0"/>
              <a:t>equal 0.  So figure </a:t>
            </a:r>
            <a:r>
              <a:rPr lang="en-US" dirty="0" smtClean="0"/>
              <a:t>out what </a:t>
            </a:r>
            <a:r>
              <a:rPr lang="en-US" i="1" dirty="0" smtClean="0"/>
              <a:t>x</a:t>
            </a:r>
            <a:r>
              <a:rPr lang="en-US" dirty="0" smtClean="0"/>
              <a:t> would need to be to make this happen…</a:t>
            </a:r>
          </a:p>
          <a:p>
            <a:r>
              <a:rPr lang="en-US" dirty="0" smtClean="0"/>
              <a:t>2</a:t>
            </a:r>
            <a:r>
              <a:rPr lang="en-US" i="1" dirty="0" smtClean="0"/>
              <a:t>x</a:t>
            </a:r>
            <a:r>
              <a:rPr lang="en-US" dirty="0" smtClean="0"/>
              <a:t> – 1= 0        Solve by adding 1 and dividing by 2 on both sides.</a:t>
            </a:r>
          </a:p>
          <a:p>
            <a:r>
              <a:rPr lang="en-US" dirty="0" smtClean="0"/>
              <a:t>                   </a:t>
            </a:r>
            <a:r>
              <a:rPr lang="en-US" i="1" dirty="0" smtClean="0"/>
              <a:t>x = </a:t>
            </a:r>
            <a:r>
              <a:rPr lang="en-US" dirty="0" smtClean="0"/>
              <a:t>½</a:t>
            </a:r>
            <a:r>
              <a:rPr lang="en-US" i="1" dirty="0" smtClean="0"/>
              <a:t> </a:t>
            </a:r>
            <a:endParaRPr lang="en-US" dirty="0"/>
          </a:p>
          <a:p>
            <a:endParaRPr lang="en-US" dirty="0"/>
          </a:p>
        </p:txBody>
      </p:sp>
    </p:spTree>
    <p:extLst>
      <p:ext uri="{BB962C8B-B14F-4D97-AF65-F5344CB8AC3E}">
        <p14:creationId xmlns:p14="http://schemas.microsoft.com/office/powerpoint/2010/main" val="145281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3000" fill="hold"/>
                                        <p:tgtEl>
                                          <p:spTgt spid="7"/>
                                        </p:tgtEl>
                                        <p:attrNameLst>
                                          <p:attrName>ppt_x</p:attrName>
                                        </p:attrNameLst>
                                      </p:cBhvr>
                                      <p:tavLst>
                                        <p:tav tm="0">
                                          <p:val>
                                            <p:strVal val="#ppt_x"/>
                                          </p:val>
                                        </p:tav>
                                        <p:tav tm="100000">
                                          <p:val>
                                            <p:strVal val="#ppt_x"/>
                                          </p:val>
                                        </p:tav>
                                      </p:tavLst>
                                    </p:anim>
                                    <p:anim calcmode="lin" valueType="num">
                                      <p:cBhvr additive="base">
                                        <p:cTn id="13"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your equation</a:t>
            </a:r>
            <a:endParaRPr lang="en-US" dirty="0"/>
          </a:p>
        </p:txBody>
      </p:sp>
      <p:sp>
        <p:nvSpPr>
          <p:cNvPr id="3" name="Content Placeholder 2"/>
          <p:cNvSpPr>
            <a:spLocks noGrp="1"/>
          </p:cNvSpPr>
          <p:nvPr>
            <p:ph idx="1"/>
          </p:nvPr>
        </p:nvSpPr>
        <p:spPr>
          <a:xfrm>
            <a:off x="377624" y="1752601"/>
            <a:ext cx="8229600" cy="1828800"/>
          </a:xfrm>
        </p:spPr>
        <p:txBody>
          <a:bodyPr/>
          <a:lstStyle/>
          <a:p>
            <a:pPr marL="571500" indent="-457200">
              <a:buAutoNum type="arabicPeriod"/>
            </a:pPr>
            <a:r>
              <a:rPr lang="en-US" dirty="0" smtClean="0"/>
              <a:t>Before solving, you have to make sure your equation has been completely simplified and equals 0.</a:t>
            </a:r>
          </a:p>
          <a:p>
            <a:pPr marL="571500" indent="-457200">
              <a:buAutoNum type="arabicPeriod" startAt="2"/>
            </a:pPr>
            <a:r>
              <a:rPr lang="en-US" dirty="0" smtClean="0"/>
              <a:t>Once the equation equals 0 you can factor it.</a:t>
            </a:r>
          </a:p>
          <a:p>
            <a:pPr marL="114300" indent="0">
              <a:buNone/>
            </a:pPr>
            <a:endParaRPr lang="en-US" b="1" dirty="0"/>
          </a:p>
        </p:txBody>
      </p:sp>
      <p:sp>
        <p:nvSpPr>
          <p:cNvPr id="6" name="Action Button: Back or Previous 5">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828800" y="4060371"/>
            <a:ext cx="2202084" cy="861774"/>
          </a:xfrm>
          <a:prstGeom prst="rect">
            <a:avLst/>
          </a:prstGeom>
          <a:noFill/>
        </p:spPr>
        <p:txBody>
          <a:bodyPr wrap="square" rtlCol="0">
            <a:spAutoFit/>
          </a:bodyPr>
          <a:lstStyle/>
          <a:p>
            <a:pPr algn="ctr"/>
            <a:r>
              <a:rPr lang="en-US" sz="2500" dirty="0" smtClean="0"/>
              <a:t>*Help me Factor*</a:t>
            </a:r>
            <a:endParaRPr lang="en-US" sz="2500" dirty="0"/>
          </a:p>
        </p:txBody>
      </p:sp>
      <p:sp>
        <p:nvSpPr>
          <p:cNvPr id="5" name="TextBox 4"/>
          <p:cNvSpPr txBox="1"/>
          <p:nvPr/>
        </p:nvSpPr>
        <p:spPr>
          <a:xfrm>
            <a:off x="5257800" y="4038600"/>
            <a:ext cx="2209800" cy="861774"/>
          </a:xfrm>
          <a:prstGeom prst="rect">
            <a:avLst/>
          </a:prstGeom>
          <a:noFill/>
        </p:spPr>
        <p:txBody>
          <a:bodyPr wrap="square" rtlCol="0">
            <a:spAutoFit/>
          </a:bodyPr>
          <a:lstStyle/>
          <a:p>
            <a:pPr algn="ctr"/>
            <a:r>
              <a:rPr lang="en-US" sz="2500" dirty="0" smtClean="0"/>
              <a:t>*Ready to Solve*</a:t>
            </a:r>
            <a:endParaRPr lang="en-US" sz="2500" dirty="0"/>
          </a:p>
        </p:txBody>
      </p:sp>
      <p:sp>
        <p:nvSpPr>
          <p:cNvPr id="8" name="Action Button: Custom 7">
            <a:hlinkClick r:id="rId3" action="ppaction://hlinksldjump" highlightClick="1"/>
          </p:cNvPr>
          <p:cNvSpPr/>
          <p:nvPr/>
        </p:nvSpPr>
        <p:spPr>
          <a:xfrm>
            <a:off x="2057400" y="4038600"/>
            <a:ext cx="1752600" cy="88354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4" action="ppaction://hlinksldjump" highlightClick="1"/>
          </p:cNvPr>
          <p:cNvSpPr/>
          <p:nvPr/>
        </p:nvSpPr>
        <p:spPr>
          <a:xfrm>
            <a:off x="5486400" y="4063086"/>
            <a:ext cx="1752600" cy="88354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723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anything still be factored?</a:t>
            </a:r>
            <a:endParaRPr lang="en-US" dirty="0"/>
          </a:p>
        </p:txBody>
      </p:sp>
      <p:sp>
        <p:nvSpPr>
          <p:cNvPr id="3" name="Content Placeholder 2"/>
          <p:cNvSpPr>
            <a:spLocks noGrp="1"/>
          </p:cNvSpPr>
          <p:nvPr>
            <p:ph idx="1"/>
          </p:nvPr>
        </p:nvSpPr>
        <p:spPr>
          <a:xfrm>
            <a:off x="457200" y="1752601"/>
            <a:ext cx="2819400" cy="609600"/>
          </a:xfrm>
        </p:spPr>
        <p:txBody>
          <a:bodyPr/>
          <a:lstStyle/>
          <a:p>
            <a:pPr marL="114300" indent="0">
              <a:buNone/>
            </a:pPr>
            <a:r>
              <a:rPr lang="en-US" dirty="0" smtClean="0"/>
              <a:t>Click if you see…</a:t>
            </a:r>
            <a:endParaRPr lang="en-US" dirty="0"/>
          </a:p>
        </p:txBody>
      </p:sp>
      <p:sp>
        <p:nvSpPr>
          <p:cNvPr id="4" name="TextBox 3"/>
          <p:cNvSpPr txBox="1"/>
          <p:nvPr/>
        </p:nvSpPr>
        <p:spPr>
          <a:xfrm>
            <a:off x="1143000" y="2895600"/>
            <a:ext cx="1676400" cy="553998"/>
          </a:xfrm>
          <a:prstGeom prst="rect">
            <a:avLst/>
          </a:prstGeom>
          <a:noFill/>
        </p:spPr>
        <p:txBody>
          <a:bodyPr wrap="square" rtlCol="0">
            <a:spAutoFit/>
          </a:bodyPr>
          <a:lstStyle/>
          <a:p>
            <a:r>
              <a:rPr lang="en-US" sz="3000" b="1" dirty="0" smtClean="0"/>
              <a:t>A GCF</a:t>
            </a:r>
            <a:endParaRPr lang="en-US" sz="3000" b="1" dirty="0"/>
          </a:p>
        </p:txBody>
      </p:sp>
      <p:sp>
        <p:nvSpPr>
          <p:cNvPr id="5" name="TextBox 4"/>
          <p:cNvSpPr txBox="1"/>
          <p:nvPr/>
        </p:nvSpPr>
        <p:spPr>
          <a:xfrm>
            <a:off x="4571034" y="2664767"/>
            <a:ext cx="3277565" cy="1015663"/>
          </a:xfrm>
          <a:prstGeom prst="rect">
            <a:avLst/>
          </a:prstGeom>
          <a:noFill/>
        </p:spPr>
        <p:txBody>
          <a:bodyPr wrap="square" rtlCol="0">
            <a:spAutoFit/>
          </a:bodyPr>
          <a:lstStyle/>
          <a:p>
            <a:r>
              <a:rPr lang="en-US" sz="3000" b="1" dirty="0" smtClean="0"/>
              <a:t>A trinomial that can be factored</a:t>
            </a:r>
            <a:endParaRPr lang="en-US" sz="3000" b="1" dirty="0"/>
          </a:p>
        </p:txBody>
      </p:sp>
      <p:sp>
        <p:nvSpPr>
          <p:cNvPr id="6" name="TextBox 5"/>
          <p:cNvSpPr txBox="1"/>
          <p:nvPr/>
        </p:nvSpPr>
        <p:spPr>
          <a:xfrm>
            <a:off x="838200" y="4343400"/>
            <a:ext cx="3505200" cy="1015663"/>
          </a:xfrm>
          <a:prstGeom prst="rect">
            <a:avLst/>
          </a:prstGeom>
          <a:noFill/>
        </p:spPr>
        <p:txBody>
          <a:bodyPr wrap="square" rtlCol="0">
            <a:spAutoFit/>
          </a:bodyPr>
          <a:lstStyle/>
          <a:p>
            <a:pPr algn="ctr"/>
            <a:r>
              <a:rPr lang="en-US" sz="3000" b="1" dirty="0" smtClean="0"/>
              <a:t>The difference of two squares</a:t>
            </a:r>
            <a:endParaRPr lang="en-US" sz="3000" b="1" dirty="0"/>
          </a:p>
        </p:txBody>
      </p:sp>
      <p:sp>
        <p:nvSpPr>
          <p:cNvPr id="8" name="TextBox 7"/>
          <p:cNvSpPr txBox="1"/>
          <p:nvPr/>
        </p:nvSpPr>
        <p:spPr>
          <a:xfrm>
            <a:off x="4876800" y="4574232"/>
            <a:ext cx="3505200" cy="553998"/>
          </a:xfrm>
          <a:prstGeom prst="rect">
            <a:avLst/>
          </a:prstGeom>
          <a:noFill/>
        </p:spPr>
        <p:txBody>
          <a:bodyPr wrap="square" rtlCol="0">
            <a:spAutoFit/>
          </a:bodyPr>
          <a:lstStyle/>
          <a:p>
            <a:pPr algn="ctr"/>
            <a:r>
              <a:rPr lang="en-US" sz="3000" b="1" dirty="0" smtClean="0"/>
              <a:t>None</a:t>
            </a:r>
            <a:endParaRPr lang="en-US" sz="3000" b="1" dirty="0"/>
          </a:p>
        </p:txBody>
      </p:sp>
      <p:sp>
        <p:nvSpPr>
          <p:cNvPr id="9" name="Action Button: Back or Previous 8">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Home 9">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3" action="ppaction://hlinksldjump" highlightClick="1"/>
          </p:cNvPr>
          <p:cNvSpPr/>
          <p:nvPr/>
        </p:nvSpPr>
        <p:spPr>
          <a:xfrm>
            <a:off x="1184958" y="2780183"/>
            <a:ext cx="1592484" cy="784831"/>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Custom 11">
            <a:hlinkClick r:id="rId4" action="ppaction://hlinksldjump" highlightClick="1"/>
          </p:cNvPr>
          <p:cNvSpPr/>
          <p:nvPr/>
        </p:nvSpPr>
        <p:spPr>
          <a:xfrm>
            <a:off x="4377158" y="2664766"/>
            <a:ext cx="3776241" cy="1015664"/>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Custom 12">
            <a:hlinkClick r:id="rId5" action="ppaction://hlinksldjump" highlightClick="1"/>
          </p:cNvPr>
          <p:cNvSpPr/>
          <p:nvPr/>
        </p:nvSpPr>
        <p:spPr>
          <a:xfrm>
            <a:off x="778879" y="4343399"/>
            <a:ext cx="3776241" cy="1015664"/>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Custom 13">
            <a:hlinkClick r:id="rId6" action="ppaction://hlinksldjump" highlightClick="1"/>
          </p:cNvPr>
          <p:cNvSpPr/>
          <p:nvPr/>
        </p:nvSpPr>
        <p:spPr>
          <a:xfrm>
            <a:off x="5685340" y="4458815"/>
            <a:ext cx="1888120" cy="784831"/>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7479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t>
            </a:r>
            <a:r>
              <a:rPr lang="en-US" i="1" u="sng" dirty="0" smtClean="0"/>
              <a:t>SHOULD</a:t>
            </a:r>
            <a:r>
              <a:rPr lang="en-US" dirty="0"/>
              <a:t> </a:t>
            </a:r>
            <a:r>
              <a:rPr lang="en-US" dirty="0" smtClean="0"/>
              <a:t>be done!</a:t>
            </a:r>
            <a:endParaRPr lang="en-US" dirty="0"/>
          </a:p>
        </p:txBody>
      </p:sp>
      <p:sp>
        <p:nvSpPr>
          <p:cNvPr id="3" name="Content Placeholder 2"/>
          <p:cNvSpPr>
            <a:spLocks noGrp="1"/>
          </p:cNvSpPr>
          <p:nvPr>
            <p:ph idx="1"/>
          </p:nvPr>
        </p:nvSpPr>
        <p:spPr>
          <a:xfrm>
            <a:off x="457200" y="1752601"/>
            <a:ext cx="8229600" cy="3505200"/>
          </a:xfrm>
        </p:spPr>
        <p:txBody>
          <a:bodyPr/>
          <a:lstStyle/>
          <a:p>
            <a:pPr marL="114300" indent="0">
              <a:buNone/>
            </a:pPr>
            <a:r>
              <a:rPr lang="en-US" dirty="0" smtClean="0"/>
              <a:t>· You should have factored your polynomial complete at this point which means…</a:t>
            </a:r>
          </a:p>
          <a:p>
            <a:pPr>
              <a:buFontTx/>
              <a:buChar char="-"/>
            </a:pPr>
            <a:r>
              <a:rPr lang="en-US" dirty="0" smtClean="0"/>
              <a:t>NOTHING in the parenthesis can be divided by the same number (There is NO GCF)</a:t>
            </a:r>
          </a:p>
          <a:p>
            <a:pPr>
              <a:buFontTx/>
              <a:buChar char="-"/>
            </a:pPr>
            <a:r>
              <a:rPr lang="en-US" dirty="0" smtClean="0"/>
              <a:t>Trinomials have been factored into the product of two binomials</a:t>
            </a:r>
          </a:p>
          <a:p>
            <a:pPr>
              <a:buFontTx/>
              <a:buChar char="-"/>
            </a:pPr>
            <a:r>
              <a:rPr lang="en-US" dirty="0" smtClean="0"/>
              <a:t>Difference of two squares have been factored if present.  </a:t>
            </a:r>
            <a:endParaRPr lang="en-US" dirty="0"/>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52800" y="5892478"/>
            <a:ext cx="2743200" cy="369332"/>
          </a:xfrm>
          <a:prstGeom prst="rect">
            <a:avLst/>
          </a:prstGeom>
          <a:noFill/>
        </p:spPr>
        <p:txBody>
          <a:bodyPr wrap="square" rtlCol="0">
            <a:spAutoFit/>
          </a:bodyPr>
          <a:lstStyle/>
          <a:p>
            <a:r>
              <a:rPr lang="en-US" b="1" dirty="0" smtClean="0"/>
              <a:t>MOVE ON TO SOLVING</a:t>
            </a:r>
            <a:endParaRPr lang="en-US" b="1" dirty="0"/>
          </a:p>
        </p:txBody>
      </p:sp>
      <p:sp>
        <p:nvSpPr>
          <p:cNvPr id="7" name="Action Button: Custom 6">
            <a:hlinkClick r:id="rId3" action="ppaction://hlinksldjump" highlightClick="1"/>
          </p:cNvPr>
          <p:cNvSpPr/>
          <p:nvPr/>
        </p:nvSpPr>
        <p:spPr>
          <a:xfrm>
            <a:off x="3352800" y="5791200"/>
            <a:ext cx="2743200" cy="5334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254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trinomial in the form…</a:t>
            </a:r>
            <a:endParaRPr lang="en-US" dirty="0"/>
          </a:p>
        </p:txBody>
      </p:sp>
      <p:sp>
        <p:nvSpPr>
          <p:cNvPr id="3" name="Content Placeholder 2"/>
          <p:cNvSpPr>
            <a:spLocks noGrp="1"/>
          </p:cNvSpPr>
          <p:nvPr>
            <p:ph idx="1"/>
          </p:nvPr>
        </p:nvSpPr>
        <p:spPr>
          <a:xfrm>
            <a:off x="457200" y="1752601"/>
            <a:ext cx="8229600" cy="2362199"/>
          </a:xfrm>
        </p:spPr>
        <p:txBody>
          <a:bodyPr/>
          <a:lstStyle/>
          <a:p>
            <a:pPr marL="114300" indent="0" algn="ctr">
              <a:buNone/>
            </a:pPr>
            <a:r>
              <a:rPr lang="en-US" dirty="0" smtClean="0"/>
              <a:t>*RECALL THAT QUADRATICS COME IN THE FORM:</a:t>
            </a:r>
          </a:p>
          <a:p>
            <a:pPr marL="114300" indent="0" algn="ctr">
              <a:buNone/>
            </a:pPr>
            <a:r>
              <a:rPr lang="en-US" dirty="0"/>
              <a:t>	</a:t>
            </a:r>
            <a:r>
              <a:rPr lang="en-US" i="1" dirty="0" smtClean="0"/>
              <a:t>y</a:t>
            </a:r>
            <a:r>
              <a:rPr lang="en-US" dirty="0" smtClean="0"/>
              <a:t> = </a:t>
            </a:r>
            <a:r>
              <a:rPr lang="en-US" i="1" dirty="0" smtClean="0"/>
              <a:t>ax</a:t>
            </a:r>
            <a:r>
              <a:rPr lang="en-US" dirty="0" smtClean="0"/>
              <a:t>² + </a:t>
            </a:r>
            <a:r>
              <a:rPr lang="en-US" i="1" dirty="0" err="1" smtClean="0"/>
              <a:t>bx</a:t>
            </a:r>
            <a:r>
              <a:rPr lang="en-US" dirty="0" smtClean="0"/>
              <a:t> + </a:t>
            </a:r>
            <a:r>
              <a:rPr lang="en-US" i="1" dirty="0" smtClean="0"/>
              <a:t>c</a:t>
            </a:r>
            <a:r>
              <a:rPr lang="en-US" dirty="0" smtClean="0"/>
              <a:t> where:</a:t>
            </a:r>
          </a:p>
          <a:p>
            <a:pPr marL="114300" indent="0" algn="ctr">
              <a:buNone/>
            </a:pPr>
            <a:r>
              <a:rPr lang="en-US" i="1" dirty="0"/>
              <a:t>a</a:t>
            </a:r>
            <a:r>
              <a:rPr lang="en-US" dirty="0" smtClean="0"/>
              <a:t> is always the coefficient of </a:t>
            </a:r>
            <a:r>
              <a:rPr lang="en-US" i="1" dirty="0" smtClean="0"/>
              <a:t>x</a:t>
            </a:r>
            <a:r>
              <a:rPr lang="en-US" dirty="0" smtClean="0"/>
              <a:t>², </a:t>
            </a:r>
            <a:r>
              <a:rPr lang="en-US" i="1" dirty="0" smtClean="0"/>
              <a:t>b</a:t>
            </a:r>
            <a:r>
              <a:rPr lang="en-US" dirty="0" smtClean="0"/>
              <a:t> is always the coefficient of </a:t>
            </a:r>
            <a:r>
              <a:rPr lang="en-US" i="1" dirty="0" smtClean="0"/>
              <a:t>x</a:t>
            </a:r>
            <a:r>
              <a:rPr lang="en-US" dirty="0" smtClean="0"/>
              <a:t> and </a:t>
            </a:r>
            <a:r>
              <a:rPr lang="en-US" i="1" dirty="0" smtClean="0"/>
              <a:t>c</a:t>
            </a:r>
            <a:r>
              <a:rPr lang="en-US" dirty="0" smtClean="0"/>
              <a:t> is always the constant.</a:t>
            </a:r>
          </a:p>
          <a:p>
            <a:pPr marL="114300" indent="0" algn="ctr">
              <a:buNone/>
            </a:pPr>
            <a:r>
              <a:rPr lang="en-US" i="1" dirty="0" smtClean="0"/>
              <a:t>Which form is your trinomial in?</a:t>
            </a:r>
            <a:endParaRPr lang="en-US" i="1" dirty="0"/>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0" y="4510951"/>
            <a:ext cx="1371600" cy="477054"/>
          </a:xfrm>
          <a:prstGeom prst="rect">
            <a:avLst/>
          </a:prstGeom>
          <a:noFill/>
        </p:spPr>
        <p:txBody>
          <a:bodyPr wrap="square" rtlCol="0">
            <a:spAutoFit/>
          </a:bodyPr>
          <a:lstStyle/>
          <a:p>
            <a:r>
              <a:rPr lang="en-US" sz="2500" b="1" i="1" dirty="0"/>
              <a:t>a</a:t>
            </a:r>
            <a:r>
              <a:rPr lang="en-US" sz="2500" b="1" dirty="0" smtClean="0"/>
              <a:t> = 1</a:t>
            </a:r>
            <a:endParaRPr lang="en-US" sz="2500" b="1" i="1" dirty="0"/>
          </a:p>
        </p:txBody>
      </p:sp>
      <p:sp>
        <p:nvSpPr>
          <p:cNvPr id="7" name="TextBox 6"/>
          <p:cNvSpPr txBox="1"/>
          <p:nvPr/>
        </p:nvSpPr>
        <p:spPr>
          <a:xfrm>
            <a:off x="5410200" y="4512197"/>
            <a:ext cx="1143000" cy="477054"/>
          </a:xfrm>
          <a:prstGeom prst="rect">
            <a:avLst/>
          </a:prstGeom>
          <a:noFill/>
        </p:spPr>
        <p:txBody>
          <a:bodyPr wrap="square" rtlCol="0">
            <a:spAutoFit/>
          </a:bodyPr>
          <a:lstStyle/>
          <a:p>
            <a:r>
              <a:rPr lang="en-US" sz="2500" b="1" i="1" dirty="0"/>
              <a:t>a</a:t>
            </a:r>
            <a:r>
              <a:rPr lang="en-US" sz="2500" b="1" dirty="0" smtClean="0"/>
              <a:t> ≠ 1</a:t>
            </a:r>
            <a:endParaRPr lang="en-US" sz="2500" b="1" i="1" dirty="0"/>
          </a:p>
        </p:txBody>
      </p:sp>
      <p:sp>
        <p:nvSpPr>
          <p:cNvPr id="8" name="Action Button: Custom 7">
            <a:hlinkClick r:id="rId3" action="ppaction://hlinksldjump" highlightClick="1"/>
          </p:cNvPr>
          <p:cNvSpPr/>
          <p:nvPr/>
        </p:nvSpPr>
        <p:spPr>
          <a:xfrm>
            <a:off x="1524000" y="4343400"/>
            <a:ext cx="990600" cy="7620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4" action="ppaction://hlinksldjump" highlightClick="1"/>
          </p:cNvPr>
          <p:cNvSpPr/>
          <p:nvPr/>
        </p:nvSpPr>
        <p:spPr>
          <a:xfrm>
            <a:off x="5410200" y="4368478"/>
            <a:ext cx="990600" cy="7620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022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by grouping</a:t>
            </a:r>
            <a:endParaRPr lang="en-US" dirty="0"/>
          </a:p>
        </p:txBody>
      </p:sp>
      <p:sp>
        <p:nvSpPr>
          <p:cNvPr id="3" name="Content Placeholder 2"/>
          <p:cNvSpPr>
            <a:spLocks noGrp="1"/>
          </p:cNvSpPr>
          <p:nvPr>
            <p:ph idx="1"/>
          </p:nvPr>
        </p:nvSpPr>
        <p:spPr>
          <a:xfrm>
            <a:off x="457200" y="1752601"/>
            <a:ext cx="8229600" cy="990599"/>
          </a:xfrm>
        </p:spPr>
        <p:txBody>
          <a:bodyPr/>
          <a:lstStyle/>
          <a:p>
            <a:pPr marL="114300" indent="0">
              <a:buNone/>
            </a:pPr>
            <a:r>
              <a:rPr lang="en-US" dirty="0" smtClean="0"/>
              <a:t>The only way to factor a four-term polynomial is by grouping…</a:t>
            </a:r>
          </a:p>
          <a:p>
            <a:pPr marL="114300" indent="0">
              <a:buNone/>
            </a:pPr>
            <a:endParaRPr lang="en-US" dirty="0"/>
          </a:p>
        </p:txBody>
      </p:sp>
      <p:sp>
        <p:nvSpPr>
          <p:cNvPr id="4" name="TextBox 3"/>
          <p:cNvSpPr txBox="1"/>
          <p:nvPr/>
        </p:nvSpPr>
        <p:spPr>
          <a:xfrm>
            <a:off x="304800" y="2859874"/>
            <a:ext cx="6172200" cy="646331"/>
          </a:xfrm>
          <a:prstGeom prst="rect">
            <a:avLst/>
          </a:prstGeom>
          <a:noFill/>
        </p:spPr>
        <p:txBody>
          <a:bodyPr wrap="square" rtlCol="0">
            <a:spAutoFit/>
          </a:bodyPr>
          <a:lstStyle/>
          <a:p>
            <a:r>
              <a:rPr lang="en-US" b="1" dirty="0" smtClean="0"/>
              <a:t>1. </a:t>
            </a:r>
            <a:r>
              <a:rPr lang="en-US" dirty="0"/>
              <a:t>*Create two groups using parenthesis!</a:t>
            </a:r>
          </a:p>
          <a:p>
            <a:endParaRPr lang="en-US" b="1" dirty="0"/>
          </a:p>
        </p:txBody>
      </p:sp>
      <p:sp>
        <p:nvSpPr>
          <p:cNvPr id="5" name="TextBox 4"/>
          <p:cNvSpPr txBox="1"/>
          <p:nvPr/>
        </p:nvSpPr>
        <p:spPr>
          <a:xfrm>
            <a:off x="1676400" y="3506205"/>
            <a:ext cx="2286000" cy="369332"/>
          </a:xfrm>
          <a:prstGeom prst="rect">
            <a:avLst/>
          </a:prstGeom>
          <a:noFill/>
        </p:spPr>
        <p:txBody>
          <a:bodyPr wrap="square" rtlCol="0">
            <a:spAutoFit/>
          </a:bodyPr>
          <a:lstStyle/>
          <a:p>
            <a:r>
              <a:rPr lang="en-US" dirty="0" smtClean="0"/>
              <a:t>3</a:t>
            </a:r>
            <a:r>
              <a:rPr lang="en-US" i="1" dirty="0" smtClean="0"/>
              <a:t>x</a:t>
            </a:r>
            <a:r>
              <a:rPr lang="en-US" dirty="0" smtClean="0"/>
              <a:t>³ + 6</a:t>
            </a:r>
            <a:r>
              <a:rPr lang="en-US" i="1" dirty="0" smtClean="0"/>
              <a:t>x</a:t>
            </a:r>
            <a:r>
              <a:rPr lang="en-US" dirty="0" smtClean="0"/>
              <a:t>²  + 4</a:t>
            </a:r>
            <a:r>
              <a:rPr lang="en-US" i="1" dirty="0" smtClean="0"/>
              <a:t>x</a:t>
            </a:r>
            <a:r>
              <a:rPr lang="en-US" dirty="0" smtClean="0"/>
              <a:t> + 8</a:t>
            </a:r>
            <a:endParaRPr lang="en-US" dirty="0"/>
          </a:p>
        </p:txBody>
      </p:sp>
      <p:sp>
        <p:nvSpPr>
          <p:cNvPr id="6" name="TextBox 5"/>
          <p:cNvSpPr txBox="1"/>
          <p:nvPr/>
        </p:nvSpPr>
        <p:spPr>
          <a:xfrm>
            <a:off x="1524000" y="3506205"/>
            <a:ext cx="2971800" cy="369332"/>
          </a:xfrm>
          <a:prstGeom prst="rect">
            <a:avLst/>
          </a:prstGeom>
          <a:noFill/>
        </p:spPr>
        <p:txBody>
          <a:bodyPr wrap="square" rtlCol="0">
            <a:spAutoFit/>
          </a:bodyPr>
          <a:lstStyle/>
          <a:p>
            <a:r>
              <a:rPr lang="en-US" dirty="0" smtClean="0">
                <a:solidFill>
                  <a:srgbClr val="FF0000"/>
                </a:solidFill>
              </a:rPr>
              <a:t> (               )  (          )</a:t>
            </a:r>
            <a:endParaRPr lang="en-US" dirty="0">
              <a:solidFill>
                <a:srgbClr val="FF0000"/>
              </a:solidFill>
            </a:endParaRPr>
          </a:p>
        </p:txBody>
      </p:sp>
      <p:sp>
        <p:nvSpPr>
          <p:cNvPr id="7" name="Down Arrow 6"/>
          <p:cNvSpPr/>
          <p:nvPr/>
        </p:nvSpPr>
        <p:spPr>
          <a:xfrm rot="9381814">
            <a:off x="2800349" y="3908642"/>
            <a:ext cx="4191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680449" y="4649691"/>
            <a:ext cx="1981200" cy="646331"/>
          </a:xfrm>
          <a:prstGeom prst="rect">
            <a:avLst/>
          </a:prstGeom>
          <a:noFill/>
        </p:spPr>
        <p:txBody>
          <a:bodyPr wrap="square" rtlCol="0">
            <a:spAutoFit/>
          </a:bodyPr>
          <a:lstStyle/>
          <a:p>
            <a:r>
              <a:rPr lang="en-US" b="1" dirty="0" smtClean="0"/>
              <a:t>NEEDS TO BE A PLUS!!</a:t>
            </a:r>
            <a:endParaRPr lang="en-US" b="1" dirty="0"/>
          </a:p>
        </p:txBody>
      </p:sp>
      <p:sp>
        <p:nvSpPr>
          <p:cNvPr id="9" name="TextBox 8"/>
          <p:cNvSpPr txBox="1"/>
          <p:nvPr/>
        </p:nvSpPr>
        <p:spPr>
          <a:xfrm>
            <a:off x="304800" y="4251542"/>
            <a:ext cx="6096000" cy="646331"/>
          </a:xfrm>
          <a:prstGeom prst="rect">
            <a:avLst/>
          </a:prstGeom>
          <a:noFill/>
        </p:spPr>
        <p:txBody>
          <a:bodyPr wrap="square" rtlCol="0">
            <a:spAutoFit/>
          </a:bodyPr>
          <a:lstStyle/>
          <a:p>
            <a:r>
              <a:rPr lang="en-US" b="1" dirty="0" smtClean="0"/>
              <a:t>2.  </a:t>
            </a:r>
            <a:r>
              <a:rPr lang="en-US" dirty="0" smtClean="0"/>
              <a:t>Factor out the GCF of each set of parenthesis separately.</a:t>
            </a:r>
            <a:endParaRPr lang="en-US" b="1" dirty="0"/>
          </a:p>
        </p:txBody>
      </p:sp>
      <p:sp>
        <p:nvSpPr>
          <p:cNvPr id="10" name="TextBox 9"/>
          <p:cNvSpPr txBox="1"/>
          <p:nvPr/>
        </p:nvSpPr>
        <p:spPr>
          <a:xfrm>
            <a:off x="1333500" y="5105400"/>
            <a:ext cx="685800" cy="381000"/>
          </a:xfrm>
          <a:prstGeom prst="rect">
            <a:avLst/>
          </a:prstGeom>
          <a:noFill/>
        </p:spPr>
        <p:txBody>
          <a:bodyPr wrap="square" rtlCol="0">
            <a:spAutoFit/>
          </a:bodyPr>
          <a:lstStyle/>
          <a:p>
            <a:r>
              <a:rPr lang="en-US" dirty="0" smtClean="0"/>
              <a:t>3</a:t>
            </a:r>
            <a:r>
              <a:rPr lang="en-US" i="1" dirty="0" smtClean="0"/>
              <a:t>x</a:t>
            </a:r>
            <a:r>
              <a:rPr lang="en-US" dirty="0" smtClean="0"/>
              <a:t>²</a:t>
            </a:r>
            <a:endParaRPr lang="en-US" dirty="0"/>
          </a:p>
        </p:txBody>
      </p:sp>
      <p:sp>
        <p:nvSpPr>
          <p:cNvPr id="11" name="TextBox 10"/>
          <p:cNvSpPr txBox="1"/>
          <p:nvPr/>
        </p:nvSpPr>
        <p:spPr>
          <a:xfrm>
            <a:off x="1694146" y="5105400"/>
            <a:ext cx="986304" cy="381000"/>
          </a:xfrm>
          <a:prstGeom prst="rect">
            <a:avLst/>
          </a:prstGeom>
          <a:noFill/>
        </p:spPr>
        <p:txBody>
          <a:bodyPr wrap="square" rtlCol="0">
            <a:spAutoFit/>
          </a:bodyPr>
          <a:lstStyle/>
          <a:p>
            <a:r>
              <a:rPr lang="en-US" dirty="0" smtClean="0"/>
              <a:t>(</a:t>
            </a:r>
            <a:r>
              <a:rPr lang="en-US" i="1" dirty="0" smtClean="0"/>
              <a:t>x</a:t>
            </a:r>
            <a:r>
              <a:rPr lang="en-US" dirty="0" smtClean="0"/>
              <a:t> + 2)</a:t>
            </a:r>
            <a:endParaRPr lang="en-US" dirty="0"/>
          </a:p>
        </p:txBody>
      </p:sp>
      <p:sp>
        <p:nvSpPr>
          <p:cNvPr id="12" name="TextBox 11"/>
          <p:cNvSpPr txBox="1"/>
          <p:nvPr/>
        </p:nvSpPr>
        <p:spPr>
          <a:xfrm>
            <a:off x="2438400" y="5105400"/>
            <a:ext cx="571500" cy="381000"/>
          </a:xfrm>
          <a:prstGeom prst="rect">
            <a:avLst/>
          </a:prstGeom>
          <a:noFill/>
        </p:spPr>
        <p:txBody>
          <a:bodyPr wrap="square" rtlCol="0">
            <a:spAutoFit/>
          </a:bodyPr>
          <a:lstStyle/>
          <a:p>
            <a:r>
              <a:rPr lang="en-US" dirty="0" smtClean="0"/>
              <a:t>+</a:t>
            </a:r>
            <a:endParaRPr lang="en-US" dirty="0"/>
          </a:p>
        </p:txBody>
      </p:sp>
      <p:sp>
        <p:nvSpPr>
          <p:cNvPr id="13" name="TextBox 12"/>
          <p:cNvSpPr txBox="1"/>
          <p:nvPr/>
        </p:nvSpPr>
        <p:spPr>
          <a:xfrm>
            <a:off x="2724150" y="5105400"/>
            <a:ext cx="666750" cy="381000"/>
          </a:xfrm>
          <a:prstGeom prst="rect">
            <a:avLst/>
          </a:prstGeom>
          <a:noFill/>
        </p:spPr>
        <p:txBody>
          <a:bodyPr wrap="square" rtlCol="0">
            <a:spAutoFit/>
          </a:bodyPr>
          <a:lstStyle/>
          <a:p>
            <a:r>
              <a:rPr lang="en-US" dirty="0" smtClean="0"/>
              <a:t>4</a:t>
            </a:r>
            <a:endParaRPr lang="en-US" dirty="0"/>
          </a:p>
        </p:txBody>
      </p:sp>
      <p:sp>
        <p:nvSpPr>
          <p:cNvPr id="14" name="TextBox 13"/>
          <p:cNvSpPr txBox="1"/>
          <p:nvPr/>
        </p:nvSpPr>
        <p:spPr>
          <a:xfrm>
            <a:off x="2905125" y="5117068"/>
            <a:ext cx="1057275" cy="369332"/>
          </a:xfrm>
          <a:prstGeom prst="rect">
            <a:avLst/>
          </a:prstGeom>
          <a:noFill/>
        </p:spPr>
        <p:txBody>
          <a:bodyPr wrap="square" rtlCol="0">
            <a:spAutoFit/>
          </a:bodyPr>
          <a:lstStyle/>
          <a:p>
            <a:r>
              <a:rPr lang="en-US" dirty="0" smtClean="0"/>
              <a:t>(</a:t>
            </a:r>
            <a:r>
              <a:rPr lang="en-US" i="1" dirty="0" smtClean="0"/>
              <a:t>x</a:t>
            </a:r>
            <a:r>
              <a:rPr lang="en-US" dirty="0" smtClean="0"/>
              <a:t> + 2)</a:t>
            </a:r>
            <a:endParaRPr lang="en-US" dirty="0"/>
          </a:p>
        </p:txBody>
      </p:sp>
      <p:sp>
        <p:nvSpPr>
          <p:cNvPr id="15" name="TextBox 14"/>
          <p:cNvSpPr txBox="1"/>
          <p:nvPr/>
        </p:nvSpPr>
        <p:spPr>
          <a:xfrm>
            <a:off x="457200" y="5715000"/>
            <a:ext cx="5029200" cy="369332"/>
          </a:xfrm>
          <a:prstGeom prst="rect">
            <a:avLst/>
          </a:prstGeom>
          <a:noFill/>
        </p:spPr>
        <p:txBody>
          <a:bodyPr wrap="square" rtlCol="0">
            <a:spAutoFit/>
          </a:bodyPr>
          <a:lstStyle/>
          <a:p>
            <a:r>
              <a:rPr lang="en-US" b="1" dirty="0" smtClean="0"/>
              <a:t>3.  </a:t>
            </a:r>
            <a:r>
              <a:rPr lang="en-US" dirty="0" smtClean="0"/>
              <a:t>Factor out the binomial in common.</a:t>
            </a:r>
            <a:endParaRPr lang="en-US" b="1" dirty="0"/>
          </a:p>
        </p:txBody>
      </p:sp>
      <p:sp>
        <p:nvSpPr>
          <p:cNvPr id="16" name="TextBox 15"/>
          <p:cNvSpPr txBox="1"/>
          <p:nvPr/>
        </p:nvSpPr>
        <p:spPr>
          <a:xfrm>
            <a:off x="990600" y="6172200"/>
            <a:ext cx="2348749" cy="381000"/>
          </a:xfrm>
          <a:prstGeom prst="rect">
            <a:avLst/>
          </a:prstGeom>
          <a:noFill/>
        </p:spPr>
        <p:txBody>
          <a:bodyPr wrap="square" rtlCol="0">
            <a:spAutoFit/>
          </a:bodyPr>
          <a:lstStyle/>
          <a:p>
            <a:r>
              <a:rPr lang="en-US" dirty="0" smtClean="0"/>
              <a:t>(</a:t>
            </a:r>
            <a:r>
              <a:rPr lang="en-US" i="1" dirty="0" smtClean="0"/>
              <a:t>x</a:t>
            </a:r>
            <a:r>
              <a:rPr lang="en-US" dirty="0" smtClean="0"/>
              <a:t> + 2)</a:t>
            </a:r>
            <a:endParaRPr lang="en-US" dirty="0"/>
          </a:p>
        </p:txBody>
      </p:sp>
      <p:sp>
        <p:nvSpPr>
          <p:cNvPr id="17" name="TextBox 16"/>
          <p:cNvSpPr txBox="1"/>
          <p:nvPr/>
        </p:nvSpPr>
        <p:spPr>
          <a:xfrm>
            <a:off x="1609725" y="6169068"/>
            <a:ext cx="1447800" cy="381000"/>
          </a:xfrm>
          <a:prstGeom prst="rect">
            <a:avLst/>
          </a:prstGeom>
          <a:noFill/>
        </p:spPr>
        <p:txBody>
          <a:bodyPr wrap="square" rtlCol="0">
            <a:spAutoFit/>
          </a:bodyPr>
          <a:lstStyle/>
          <a:p>
            <a:r>
              <a:rPr lang="en-US" dirty="0" smtClean="0"/>
              <a:t>(3</a:t>
            </a:r>
            <a:r>
              <a:rPr lang="en-US" i="1" dirty="0" smtClean="0"/>
              <a:t>x</a:t>
            </a:r>
            <a:r>
              <a:rPr lang="en-US" dirty="0" smtClean="0"/>
              <a:t>² + 4)</a:t>
            </a:r>
            <a:endParaRPr lang="en-US" dirty="0"/>
          </a:p>
        </p:txBody>
      </p:sp>
      <p:sp>
        <p:nvSpPr>
          <p:cNvPr id="18" name="Action Button: Home 17">
            <a:hlinkClick r:id="rId2" action="ppaction://hlinksldjump" highlightClick="1"/>
          </p:cNvPr>
          <p:cNvSpPr/>
          <p:nvPr/>
        </p:nvSpPr>
        <p:spPr>
          <a:xfrm>
            <a:off x="8153400" y="2411577"/>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Back or Previous 18">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010400" y="3890113"/>
            <a:ext cx="1600200" cy="369332"/>
          </a:xfrm>
          <a:prstGeom prst="rect">
            <a:avLst/>
          </a:prstGeom>
          <a:noFill/>
        </p:spPr>
        <p:txBody>
          <a:bodyPr wrap="square" rtlCol="0">
            <a:spAutoFit/>
          </a:bodyPr>
          <a:lstStyle/>
          <a:p>
            <a:r>
              <a:rPr lang="en-US" b="1" dirty="0" smtClean="0"/>
              <a:t>NEXT STEP</a:t>
            </a:r>
            <a:endParaRPr lang="en-US" b="1" dirty="0"/>
          </a:p>
        </p:txBody>
      </p:sp>
      <p:sp>
        <p:nvSpPr>
          <p:cNvPr id="21" name="Action Button: Custom 20">
            <a:hlinkClick r:id="rId3" action="ppaction://hlinksldjump" highlightClick="1"/>
          </p:cNvPr>
          <p:cNvSpPr/>
          <p:nvPr/>
        </p:nvSpPr>
        <p:spPr>
          <a:xfrm>
            <a:off x="7010400" y="3690871"/>
            <a:ext cx="1295400" cy="652529"/>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42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par>
                          <p:cTn id="25" fill="hold">
                            <p:stCondLst>
                              <p:cond delay="2000"/>
                            </p:stCondLst>
                            <p:childTnLst>
                              <p:par>
                                <p:cTn id="26" presetID="42" presetClass="exit" presetSubtype="0" fill="hold" grpId="1" nodeType="after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par>
                          <p:cTn id="31" fill="hold">
                            <p:stCondLst>
                              <p:cond delay="3000"/>
                            </p:stCondLst>
                            <p:childTnLst>
                              <p:par>
                                <p:cTn id="32" presetID="42" presetClass="exit" presetSubtype="0" fill="hold" grpId="1" nodeType="afterEffect">
                                  <p:stCondLst>
                                    <p:cond delay="0"/>
                                  </p:stCondLst>
                                  <p:childTnLst>
                                    <p:animEffect transition="out" filter="fade">
                                      <p:cBhvr>
                                        <p:cTn id="33" dur="1000"/>
                                        <p:tgtEl>
                                          <p:spTgt spid="8"/>
                                        </p:tgtEl>
                                      </p:cBhvr>
                                    </p:animEffect>
                                    <p:anim calcmode="lin" valueType="num">
                                      <p:cBhvr>
                                        <p:cTn id="34" dur="1000"/>
                                        <p:tgtEl>
                                          <p:spTgt spid="8"/>
                                        </p:tgtEl>
                                        <p:attrNameLst>
                                          <p:attrName>ppt_x</p:attrName>
                                        </p:attrNameLst>
                                      </p:cBhvr>
                                      <p:tavLst>
                                        <p:tav tm="0">
                                          <p:val>
                                            <p:strVal val="ppt_x"/>
                                          </p:val>
                                        </p:tav>
                                        <p:tav tm="100000">
                                          <p:val>
                                            <p:strVal val="ppt_x"/>
                                          </p:val>
                                        </p:tav>
                                      </p:tavLst>
                                    </p:anim>
                                    <p:anim calcmode="lin" valueType="num">
                                      <p:cBhvr>
                                        <p:cTn id="35" dur="1000"/>
                                        <p:tgtEl>
                                          <p:spTgt spid="8"/>
                                        </p:tgtEl>
                                        <p:attrNameLst>
                                          <p:attrName>ppt_y</p:attrName>
                                        </p:attrNameLst>
                                      </p:cBhvr>
                                      <p:tavLst>
                                        <p:tav tm="0">
                                          <p:val>
                                            <p:strVal val="ppt_y"/>
                                          </p:val>
                                        </p:tav>
                                        <p:tav tm="100000">
                                          <p:val>
                                            <p:strVal val="ppt_y+.1"/>
                                          </p:val>
                                        </p:tav>
                                      </p:tavLst>
                                    </p:anim>
                                    <p:set>
                                      <p:cBhvr>
                                        <p:cTn id="36" dur="1" fill="hold">
                                          <p:stCondLst>
                                            <p:cond delay="999"/>
                                          </p:stCondLst>
                                        </p:cTn>
                                        <p:tgtEl>
                                          <p:spTgt spid="8"/>
                                        </p:tgtEl>
                                        <p:attrNameLst>
                                          <p:attrName>style.visibility</p:attrName>
                                        </p:attrNameLst>
                                      </p:cBhvr>
                                      <p:to>
                                        <p:strVal val="hidden"/>
                                      </p:to>
                                    </p:se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42"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par>
                          <p:cTn id="73" fill="hold">
                            <p:stCondLst>
                              <p:cond delay="10000"/>
                            </p:stCondLst>
                            <p:childTnLst>
                              <p:par>
                                <p:cTn id="74" presetID="42"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childTnLst>
                          </p:cTn>
                        </p:par>
                        <p:par>
                          <p:cTn id="79" fill="hold">
                            <p:stCondLst>
                              <p:cond delay="11000"/>
                            </p:stCondLst>
                            <p:childTnLst>
                              <p:par>
                                <p:cTn id="80" presetID="42" presetClass="entr" presetSubtype="0" fill="hold" grpId="0"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2000"/>
                            </p:stCondLst>
                            <p:childTnLst>
                              <p:par>
                                <p:cTn id="86" presetID="42" presetClass="entr" presetSubtype="0"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1000"/>
                                        <p:tgtEl>
                                          <p:spTgt spid="17"/>
                                        </p:tgtEl>
                                      </p:cBhvr>
                                    </p:animEffect>
                                    <p:anim calcmode="lin" valueType="num">
                                      <p:cBhvr>
                                        <p:cTn id="89" dur="1000" fill="hold"/>
                                        <p:tgtEl>
                                          <p:spTgt spid="17"/>
                                        </p:tgtEl>
                                        <p:attrNameLst>
                                          <p:attrName>ppt_x</p:attrName>
                                        </p:attrNameLst>
                                      </p:cBhvr>
                                      <p:tavLst>
                                        <p:tav tm="0">
                                          <p:val>
                                            <p:strVal val="#ppt_x"/>
                                          </p:val>
                                        </p:tav>
                                        <p:tav tm="100000">
                                          <p:val>
                                            <p:strVal val="#ppt_x"/>
                                          </p:val>
                                        </p:tav>
                                      </p:tavLst>
                                    </p:anim>
                                    <p:anim calcmode="lin" valueType="num">
                                      <p:cBhvr>
                                        <p:cTn id="9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7" grpId="1" animBg="1"/>
      <p:bldP spid="8" grpId="0"/>
      <p:bldP spid="8" grpId="1"/>
      <p:bldP spid="9" grpId="0"/>
      <p:bldP spid="10" grpId="0"/>
      <p:bldP spid="11" grpId="0"/>
      <p:bldP spid="1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am I being asked to do?</a:t>
            </a:r>
            <a:endParaRPr lang="en-US" dirty="0"/>
          </a:p>
        </p:txBody>
      </p:sp>
      <p:sp>
        <p:nvSpPr>
          <p:cNvPr id="3" name="Content Placeholder 2"/>
          <p:cNvSpPr>
            <a:spLocks noGrp="1"/>
          </p:cNvSpPr>
          <p:nvPr>
            <p:ph idx="1"/>
          </p:nvPr>
        </p:nvSpPr>
        <p:spPr>
          <a:xfrm>
            <a:off x="381000" y="2743200"/>
            <a:ext cx="3962400" cy="685800"/>
          </a:xfrm>
        </p:spPr>
        <p:txBody>
          <a:bodyPr/>
          <a:lstStyle/>
          <a:p>
            <a:pPr marL="114300" indent="0">
              <a:buNone/>
            </a:pPr>
            <a:r>
              <a:rPr lang="en-US" b="1" u="sng" dirty="0" smtClean="0"/>
              <a:t>FACTOR</a:t>
            </a:r>
            <a:r>
              <a:rPr lang="en-US" b="1" dirty="0" smtClean="0"/>
              <a:t> </a:t>
            </a:r>
            <a:r>
              <a:rPr lang="en-US" dirty="0" smtClean="0"/>
              <a:t>A POLYNOMIAL</a:t>
            </a:r>
            <a:endParaRPr lang="en-US" b="1" u="sng" dirty="0"/>
          </a:p>
        </p:txBody>
      </p:sp>
      <p:sp>
        <p:nvSpPr>
          <p:cNvPr id="4" name="TextBox 3"/>
          <p:cNvSpPr txBox="1"/>
          <p:nvPr/>
        </p:nvSpPr>
        <p:spPr>
          <a:xfrm>
            <a:off x="5181600" y="2743200"/>
            <a:ext cx="3733800" cy="461665"/>
          </a:xfrm>
          <a:prstGeom prst="rect">
            <a:avLst/>
          </a:prstGeom>
          <a:noFill/>
        </p:spPr>
        <p:txBody>
          <a:bodyPr wrap="square" rtlCol="0">
            <a:spAutoFit/>
          </a:bodyPr>
          <a:lstStyle/>
          <a:p>
            <a:pPr marL="114300" indent="0">
              <a:buNone/>
            </a:pPr>
            <a:r>
              <a:rPr lang="en-US" sz="2400" b="1" u="sng" dirty="0" smtClean="0">
                <a:solidFill>
                  <a:schemeClr val="tx2"/>
                </a:solidFill>
              </a:rPr>
              <a:t>SOLVE</a:t>
            </a:r>
            <a:r>
              <a:rPr lang="en-US" sz="2400" b="1" dirty="0" smtClean="0">
                <a:solidFill>
                  <a:schemeClr val="tx2"/>
                </a:solidFill>
              </a:rPr>
              <a:t> </a:t>
            </a:r>
            <a:r>
              <a:rPr lang="en-US" sz="2400" dirty="0" smtClean="0">
                <a:solidFill>
                  <a:schemeClr val="tx2"/>
                </a:solidFill>
              </a:rPr>
              <a:t>A POLYNOMIAL</a:t>
            </a:r>
            <a:endParaRPr lang="en-US" sz="2400" b="1" u="sng" dirty="0">
              <a:solidFill>
                <a:schemeClr val="tx2"/>
              </a:solidFill>
            </a:endParaRPr>
          </a:p>
        </p:txBody>
      </p:sp>
      <p:sp>
        <p:nvSpPr>
          <p:cNvPr id="5" name="TextBox 4"/>
          <p:cNvSpPr txBox="1"/>
          <p:nvPr/>
        </p:nvSpPr>
        <p:spPr>
          <a:xfrm>
            <a:off x="3886200" y="2057400"/>
            <a:ext cx="1600200" cy="369332"/>
          </a:xfrm>
          <a:prstGeom prst="rect">
            <a:avLst/>
          </a:prstGeom>
          <a:noFill/>
        </p:spPr>
        <p:txBody>
          <a:bodyPr wrap="square" rtlCol="0">
            <a:spAutoFit/>
          </a:bodyPr>
          <a:lstStyle/>
          <a:p>
            <a:r>
              <a:rPr lang="en-US" dirty="0" smtClean="0"/>
              <a:t>Click one…</a:t>
            </a:r>
            <a:endParaRPr lang="en-US" dirty="0"/>
          </a:p>
        </p:txBody>
      </p:sp>
      <p:sp>
        <p:nvSpPr>
          <p:cNvPr id="6" name="Action Button: Custom 5">
            <a:hlinkClick r:id="rId2" action="ppaction://hlinksldjump" highlightClick="1"/>
          </p:cNvPr>
          <p:cNvSpPr/>
          <p:nvPr/>
        </p:nvSpPr>
        <p:spPr>
          <a:xfrm>
            <a:off x="491924" y="2613590"/>
            <a:ext cx="3886200" cy="7620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Custom 6">
            <a:hlinkClick r:id="rId3" action="ppaction://hlinksldjump" highlightClick="1"/>
          </p:cNvPr>
          <p:cNvSpPr/>
          <p:nvPr/>
        </p:nvSpPr>
        <p:spPr>
          <a:xfrm>
            <a:off x="5105400" y="2593032"/>
            <a:ext cx="3886200" cy="7620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ack or Previous 7">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rId4"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0495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 GCF?</a:t>
            </a:r>
            <a:endParaRPr lang="en-US" dirty="0"/>
          </a:p>
        </p:txBody>
      </p:sp>
      <p:sp>
        <p:nvSpPr>
          <p:cNvPr id="3" name="Content Placeholder 2"/>
          <p:cNvSpPr>
            <a:spLocks noGrp="1"/>
          </p:cNvSpPr>
          <p:nvPr>
            <p:ph idx="1"/>
          </p:nvPr>
        </p:nvSpPr>
        <p:spPr>
          <a:xfrm>
            <a:off x="2438400" y="1219200"/>
            <a:ext cx="4343400" cy="609600"/>
          </a:xfrm>
        </p:spPr>
        <p:txBody>
          <a:bodyPr/>
          <a:lstStyle/>
          <a:p>
            <a:pPr marL="114300" indent="0">
              <a:buNone/>
            </a:pPr>
            <a:r>
              <a:rPr lang="en-US" dirty="0" smtClean="0"/>
              <a:t>(Greatest Common Factor)</a:t>
            </a:r>
            <a:endParaRPr lang="en-US" dirty="0"/>
          </a:p>
        </p:txBody>
      </p:sp>
      <p:sp>
        <p:nvSpPr>
          <p:cNvPr id="6" name="Action Button: Home 5">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12616" y="1849016"/>
            <a:ext cx="7459884" cy="646331"/>
          </a:xfrm>
          <a:prstGeom prst="rect">
            <a:avLst/>
          </a:prstGeom>
          <a:noFill/>
        </p:spPr>
        <p:txBody>
          <a:bodyPr wrap="square" rtlCol="0">
            <a:spAutoFit/>
          </a:bodyPr>
          <a:lstStyle/>
          <a:p>
            <a:pPr algn="ctr"/>
            <a:r>
              <a:rPr lang="en-US" b="1" dirty="0" smtClean="0"/>
              <a:t>*Look at the all of the terms in the polynomial…will anything divide each of them evenly?.  </a:t>
            </a:r>
            <a:endParaRPr lang="en-US" b="1" dirty="0"/>
          </a:p>
        </p:txBody>
      </p:sp>
      <p:sp>
        <p:nvSpPr>
          <p:cNvPr id="8" name="TextBox 7"/>
          <p:cNvSpPr txBox="1"/>
          <p:nvPr/>
        </p:nvSpPr>
        <p:spPr>
          <a:xfrm>
            <a:off x="2362200" y="3571562"/>
            <a:ext cx="1143000" cy="707886"/>
          </a:xfrm>
          <a:prstGeom prst="rect">
            <a:avLst/>
          </a:prstGeom>
          <a:noFill/>
        </p:spPr>
        <p:txBody>
          <a:bodyPr wrap="square" rtlCol="0">
            <a:spAutoFit/>
          </a:bodyPr>
          <a:lstStyle/>
          <a:p>
            <a:r>
              <a:rPr lang="en-US" sz="4000" b="1" dirty="0" smtClean="0"/>
              <a:t>YES</a:t>
            </a:r>
            <a:endParaRPr lang="en-US" sz="4000" b="1" dirty="0"/>
          </a:p>
        </p:txBody>
      </p:sp>
      <p:sp>
        <p:nvSpPr>
          <p:cNvPr id="9" name="TextBox 8"/>
          <p:cNvSpPr txBox="1"/>
          <p:nvPr/>
        </p:nvSpPr>
        <p:spPr>
          <a:xfrm>
            <a:off x="5943600" y="3571562"/>
            <a:ext cx="1219200" cy="707886"/>
          </a:xfrm>
          <a:prstGeom prst="rect">
            <a:avLst/>
          </a:prstGeom>
          <a:noFill/>
        </p:spPr>
        <p:txBody>
          <a:bodyPr wrap="square" rtlCol="0">
            <a:spAutoFit/>
          </a:bodyPr>
          <a:lstStyle/>
          <a:p>
            <a:r>
              <a:rPr lang="en-US" sz="4000" b="1" dirty="0" smtClean="0"/>
              <a:t>NO</a:t>
            </a:r>
            <a:endParaRPr lang="en-US" sz="4000" b="1" dirty="0"/>
          </a:p>
        </p:txBody>
      </p:sp>
      <p:sp>
        <p:nvSpPr>
          <p:cNvPr id="10" name="Action Button: Custom 9">
            <a:hlinkClick r:id="" action="ppaction://hlinkshowjump?jump=nextslide" highlightClick="1"/>
          </p:cNvPr>
          <p:cNvSpPr/>
          <p:nvPr/>
        </p:nvSpPr>
        <p:spPr>
          <a:xfrm>
            <a:off x="2362200" y="3571562"/>
            <a:ext cx="1143000" cy="771838"/>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3" action="ppaction://hlinksldjump" highlightClick="1"/>
          </p:cNvPr>
          <p:cNvSpPr/>
          <p:nvPr/>
        </p:nvSpPr>
        <p:spPr>
          <a:xfrm>
            <a:off x="5867400" y="3568377"/>
            <a:ext cx="1143000" cy="771838"/>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Back or Previous 11">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99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using the GCF</a:t>
            </a:r>
            <a:endParaRPr lang="en-US" dirty="0"/>
          </a:p>
        </p:txBody>
      </p:sp>
      <p:sp>
        <p:nvSpPr>
          <p:cNvPr id="3" name="Content Placeholder 2"/>
          <p:cNvSpPr>
            <a:spLocks noGrp="1"/>
          </p:cNvSpPr>
          <p:nvPr>
            <p:ph idx="1"/>
          </p:nvPr>
        </p:nvSpPr>
        <p:spPr>
          <a:xfrm>
            <a:off x="457200" y="1752601"/>
            <a:ext cx="8115300" cy="914400"/>
          </a:xfrm>
        </p:spPr>
        <p:txBody>
          <a:bodyPr/>
          <a:lstStyle/>
          <a:p>
            <a:pPr marL="114300" indent="0">
              <a:buNone/>
            </a:pPr>
            <a:r>
              <a:rPr lang="en-US" b="1" dirty="0" smtClean="0"/>
              <a:t>Factor</a:t>
            </a:r>
            <a:r>
              <a:rPr lang="en-US" dirty="0" smtClean="0"/>
              <a:t> (</a:t>
            </a:r>
            <a:r>
              <a:rPr lang="en-US" dirty="0" err="1" smtClean="0"/>
              <a:t>undistribute</a:t>
            </a:r>
            <a:r>
              <a:rPr lang="en-US" dirty="0" smtClean="0"/>
              <a:t>) </a:t>
            </a:r>
            <a:r>
              <a:rPr lang="en-US" b="1" dirty="0" smtClean="0"/>
              <a:t>the GCF.  *</a:t>
            </a:r>
            <a:r>
              <a:rPr lang="en-US" dirty="0" smtClean="0"/>
              <a:t>Don’t forget that you can check your answer by distributing…</a:t>
            </a:r>
            <a:endParaRPr lang="en-US" b="1" dirty="0"/>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81400" y="5770602"/>
            <a:ext cx="1978427" cy="553998"/>
          </a:xfrm>
          <a:prstGeom prst="rect">
            <a:avLst/>
          </a:prstGeom>
          <a:noFill/>
        </p:spPr>
        <p:txBody>
          <a:bodyPr wrap="none" rtlCol="0">
            <a:spAutoFit/>
          </a:bodyPr>
          <a:lstStyle/>
          <a:p>
            <a:r>
              <a:rPr lang="en-US" sz="3000" b="1" dirty="0" smtClean="0"/>
              <a:t>NEXT STEP</a:t>
            </a:r>
            <a:endParaRPr lang="en-US" sz="3000" b="1" dirty="0"/>
          </a:p>
        </p:txBody>
      </p:sp>
      <p:sp>
        <p:nvSpPr>
          <p:cNvPr id="7" name="Action Button: Custom 6">
            <a:hlinkClick r:id="" action="ppaction://hlinkshowjump?jump=nextslide" highlightClick="1"/>
          </p:cNvPr>
          <p:cNvSpPr/>
          <p:nvPr/>
        </p:nvSpPr>
        <p:spPr>
          <a:xfrm>
            <a:off x="3581400" y="5638800"/>
            <a:ext cx="1978427" cy="8382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42603" y="3276600"/>
            <a:ext cx="3256020" cy="1015663"/>
          </a:xfrm>
          <a:prstGeom prst="rect">
            <a:avLst/>
          </a:prstGeom>
          <a:noFill/>
        </p:spPr>
        <p:txBody>
          <a:bodyPr wrap="none" rtlCol="0">
            <a:spAutoFit/>
          </a:bodyPr>
          <a:lstStyle/>
          <a:p>
            <a:r>
              <a:rPr lang="en-US" sz="3000" b="1" dirty="0" smtClean="0"/>
              <a:t>Ex:  </a:t>
            </a:r>
            <a:r>
              <a:rPr lang="en-US" sz="3000" dirty="0" smtClean="0">
                <a:latin typeface="Times New Roman" pitchFamily="18" charset="0"/>
                <a:cs typeface="Times New Roman" pitchFamily="18" charset="0"/>
              </a:rPr>
              <a:t>4</a:t>
            </a:r>
            <a:r>
              <a:rPr lang="en-US" sz="3000" i="1" dirty="0" smtClean="0">
                <a:latin typeface="Times New Roman" pitchFamily="18" charset="0"/>
                <a:cs typeface="Times New Roman" pitchFamily="18" charset="0"/>
              </a:rPr>
              <a:t>x</a:t>
            </a:r>
            <a:r>
              <a:rPr lang="en-US" sz="3000" dirty="0" smtClean="0">
                <a:latin typeface="Times New Roman" pitchFamily="18" charset="0"/>
                <a:cs typeface="Times New Roman" pitchFamily="18" charset="0"/>
              </a:rPr>
              <a:t>² + 20</a:t>
            </a:r>
            <a:r>
              <a:rPr lang="en-US" sz="3000" i="1" dirty="0" smtClean="0">
                <a:latin typeface="Times New Roman" pitchFamily="18" charset="0"/>
                <a:cs typeface="Times New Roman" pitchFamily="18" charset="0"/>
              </a:rPr>
              <a:t>x</a:t>
            </a:r>
            <a:r>
              <a:rPr lang="en-US" sz="3000" dirty="0" smtClean="0">
                <a:latin typeface="Times New Roman" pitchFamily="18" charset="0"/>
                <a:cs typeface="Times New Roman" pitchFamily="18" charset="0"/>
              </a:rPr>
              <a:t> + 24 </a:t>
            </a:r>
          </a:p>
          <a:p>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4(</a:t>
            </a:r>
            <a:r>
              <a:rPr lang="en-US" sz="3000" i="1" dirty="0" smtClean="0">
                <a:latin typeface="Times New Roman" pitchFamily="18" charset="0"/>
                <a:cs typeface="Times New Roman" pitchFamily="18" charset="0"/>
              </a:rPr>
              <a:t>x</a:t>
            </a:r>
            <a:r>
              <a:rPr lang="en-US" sz="3000" dirty="0" smtClean="0">
                <a:latin typeface="Times New Roman" pitchFamily="18" charset="0"/>
                <a:cs typeface="Times New Roman" pitchFamily="18" charset="0"/>
              </a:rPr>
              <a:t>² + 5</a:t>
            </a:r>
            <a:r>
              <a:rPr lang="en-US" sz="3000" i="1" dirty="0" smtClean="0">
                <a:latin typeface="Times New Roman" pitchFamily="18" charset="0"/>
                <a:cs typeface="Times New Roman" pitchFamily="18" charset="0"/>
              </a:rPr>
              <a:t>x</a:t>
            </a:r>
            <a:r>
              <a:rPr lang="en-US" sz="3000" dirty="0" smtClean="0">
                <a:latin typeface="Times New Roman" pitchFamily="18" charset="0"/>
                <a:cs typeface="Times New Roman" pitchFamily="18" charset="0"/>
              </a:rPr>
              <a:t> + 6)</a:t>
            </a:r>
            <a:endParaRPr lang="en-US" sz="3000" b="1" dirty="0">
              <a:latin typeface="Times New Roman" pitchFamily="18" charset="0"/>
              <a:cs typeface="Times New Roman" pitchFamily="18" charset="0"/>
            </a:endParaRPr>
          </a:p>
        </p:txBody>
      </p:sp>
      <p:sp>
        <p:nvSpPr>
          <p:cNvPr id="9" name="Action Button: Back or Previous 8">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4248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 of polynomial?</a:t>
            </a:r>
            <a:endParaRPr lang="en-US" dirty="0"/>
          </a:p>
        </p:txBody>
      </p:sp>
      <p:sp>
        <p:nvSpPr>
          <p:cNvPr id="3" name="Content Placeholder 2"/>
          <p:cNvSpPr>
            <a:spLocks noGrp="1"/>
          </p:cNvSpPr>
          <p:nvPr>
            <p:ph idx="1"/>
          </p:nvPr>
        </p:nvSpPr>
        <p:spPr>
          <a:xfrm>
            <a:off x="457200" y="2133600"/>
            <a:ext cx="2971800" cy="990600"/>
          </a:xfrm>
        </p:spPr>
        <p:txBody>
          <a:bodyPr>
            <a:normAutofit fontScale="85000" lnSpcReduction="20000"/>
          </a:bodyPr>
          <a:lstStyle/>
          <a:p>
            <a:pPr marL="114300" indent="0">
              <a:buNone/>
            </a:pPr>
            <a:r>
              <a:rPr lang="en-US" b="1" dirty="0" smtClean="0"/>
              <a:t>Trinomial in the form:</a:t>
            </a:r>
          </a:p>
          <a:p>
            <a:pPr marL="114300" indent="0">
              <a:buNone/>
            </a:pPr>
            <a:r>
              <a:rPr lang="en-US" b="1" i="1" dirty="0" smtClean="0"/>
              <a:t>          </a:t>
            </a:r>
            <a:r>
              <a:rPr lang="en-US" b="1" i="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² + </a:t>
            </a:r>
            <a:r>
              <a:rPr lang="en-US" b="1" i="1" dirty="0" err="1" smtClean="0">
                <a:latin typeface="Times New Roman" pitchFamily="18" charset="0"/>
                <a:cs typeface="Times New Roman" pitchFamily="18" charset="0"/>
              </a:rPr>
              <a:t>bx</a:t>
            </a:r>
            <a:r>
              <a:rPr lang="en-US" b="1" dirty="0" smtClean="0">
                <a:latin typeface="Times New Roman" pitchFamily="18" charset="0"/>
                <a:cs typeface="Times New Roman" pitchFamily="18" charset="0"/>
              </a:rPr>
              <a:t> + </a:t>
            </a:r>
            <a:r>
              <a:rPr lang="en-US" b="1" i="1" dirty="0" smtClean="0">
                <a:latin typeface="Times New Roman" pitchFamily="18" charset="0"/>
                <a:cs typeface="Times New Roman" pitchFamily="18" charset="0"/>
              </a:rPr>
              <a:t>c</a:t>
            </a:r>
          </a:p>
          <a:p>
            <a:pPr marL="114300" indent="0">
              <a:buNone/>
            </a:pPr>
            <a:r>
              <a:rPr lang="en-US" b="1" dirty="0" smtClean="0"/>
              <a:t>Coefficient of </a:t>
            </a:r>
            <a:r>
              <a:rPr lang="en-US" b="1" i="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²</a:t>
            </a:r>
            <a:r>
              <a:rPr lang="en-US" b="1" dirty="0" smtClean="0"/>
              <a:t> is 1.  </a:t>
            </a:r>
            <a:endParaRPr lang="en-US" b="1" dirty="0"/>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5095272" y="2133600"/>
            <a:ext cx="3477228" cy="990600"/>
          </a:xfrm>
          <a:prstGeom prst="rect">
            <a:avLst/>
          </a:prstGeom>
        </p:spPr>
        <p:txBody>
          <a:bodyPr vert="horz" lIns="91440" tIns="45720" rIns="91440" bIns="45720" rtlCol="0">
            <a:normAutofit fontScale="8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b="1" dirty="0" smtClean="0"/>
              <a:t>Trinomial in the form:</a:t>
            </a:r>
          </a:p>
          <a:p>
            <a:pPr marL="114300" indent="0">
              <a:buFont typeface="Arial" pitchFamily="34" charset="0"/>
              <a:buNone/>
            </a:pPr>
            <a:r>
              <a:rPr lang="en-US" b="1" i="1" dirty="0" smtClean="0"/>
              <a:t>          </a:t>
            </a:r>
            <a:r>
              <a:rPr lang="en-US" b="1" i="1" dirty="0" smtClean="0">
                <a:latin typeface="Times New Roman" pitchFamily="18" charset="0"/>
                <a:cs typeface="Times New Roman" pitchFamily="18" charset="0"/>
              </a:rPr>
              <a:t>ax²</a:t>
            </a:r>
            <a:r>
              <a:rPr lang="en-US" b="1" dirty="0" smtClean="0">
                <a:latin typeface="Times New Roman" pitchFamily="18" charset="0"/>
                <a:cs typeface="Times New Roman" pitchFamily="18" charset="0"/>
              </a:rPr>
              <a:t> + </a:t>
            </a:r>
            <a:r>
              <a:rPr lang="en-US" b="1" i="1" dirty="0" err="1" smtClean="0">
                <a:latin typeface="Times New Roman" pitchFamily="18" charset="0"/>
                <a:cs typeface="Times New Roman" pitchFamily="18" charset="0"/>
              </a:rPr>
              <a:t>bx</a:t>
            </a:r>
            <a:r>
              <a:rPr lang="en-US" b="1" dirty="0" smtClean="0">
                <a:latin typeface="Times New Roman" pitchFamily="18" charset="0"/>
                <a:cs typeface="Times New Roman" pitchFamily="18" charset="0"/>
              </a:rPr>
              <a:t> + </a:t>
            </a:r>
            <a:r>
              <a:rPr lang="en-US" b="1" i="1" dirty="0" smtClean="0">
                <a:latin typeface="Times New Roman" pitchFamily="18" charset="0"/>
                <a:cs typeface="Times New Roman" pitchFamily="18" charset="0"/>
              </a:rPr>
              <a:t>c</a:t>
            </a:r>
          </a:p>
          <a:p>
            <a:pPr marL="114300" indent="0">
              <a:buFont typeface="Arial" pitchFamily="34" charset="0"/>
              <a:buNone/>
            </a:pPr>
            <a:r>
              <a:rPr lang="en-US" b="1" dirty="0" smtClean="0"/>
              <a:t>Coefficient of </a:t>
            </a:r>
            <a:r>
              <a:rPr lang="en-US" b="1" i="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²</a:t>
            </a:r>
            <a:r>
              <a:rPr lang="en-US" b="1" dirty="0" smtClean="0"/>
              <a:t> is not 1.  </a:t>
            </a:r>
            <a:endParaRPr lang="en-US" b="1" dirty="0"/>
          </a:p>
        </p:txBody>
      </p:sp>
      <p:sp>
        <p:nvSpPr>
          <p:cNvPr id="7" name="Content Placeholder 2"/>
          <p:cNvSpPr txBox="1">
            <a:spLocks/>
          </p:cNvSpPr>
          <p:nvPr/>
        </p:nvSpPr>
        <p:spPr>
          <a:xfrm>
            <a:off x="250016" y="3752127"/>
            <a:ext cx="4343400" cy="99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lgn="ctr">
              <a:buFont typeface="Arial" pitchFamily="34" charset="0"/>
              <a:buNone/>
            </a:pPr>
            <a:r>
              <a:rPr lang="en-US" b="1" dirty="0" smtClean="0"/>
              <a:t>Difference of two squares:</a:t>
            </a:r>
            <a:r>
              <a:rPr lang="en-US" b="1" i="1" dirty="0" smtClean="0"/>
              <a:t>          </a:t>
            </a:r>
          </a:p>
          <a:p>
            <a:pPr marL="114300" indent="0" algn="ctr">
              <a:buFont typeface="Arial" pitchFamily="34" charset="0"/>
              <a:buNone/>
            </a:pPr>
            <a:r>
              <a:rPr lang="en-US" b="1" i="1" dirty="0" smtClean="0">
                <a:latin typeface="Times New Roman" pitchFamily="18" charset="0"/>
                <a:cs typeface="Times New Roman" pitchFamily="18" charset="0"/>
              </a:rPr>
              <a:t>a</a:t>
            </a:r>
            <a:r>
              <a:rPr lang="en-US" b="1" dirty="0" smtClean="0">
                <a:latin typeface="Times New Roman" pitchFamily="18" charset="0"/>
                <a:cs typeface="Times New Roman" pitchFamily="18" charset="0"/>
              </a:rPr>
              <a:t>²</a:t>
            </a:r>
            <a:r>
              <a:rPr lang="en-US" b="1" i="1" dirty="0" smtClean="0">
                <a:latin typeface="Times New Roman" pitchFamily="18" charset="0"/>
                <a:cs typeface="Times New Roman" pitchFamily="18" charset="0"/>
              </a:rPr>
              <a:t> – b²</a:t>
            </a:r>
            <a:endParaRPr lang="en-US" b="1" dirty="0"/>
          </a:p>
        </p:txBody>
      </p:sp>
      <p:sp>
        <p:nvSpPr>
          <p:cNvPr id="8" name="Action Button: Custom 7">
            <a:hlinkClick r:id="rId3" action="ppaction://hlinksldjump" highlightClick="1"/>
          </p:cNvPr>
          <p:cNvSpPr/>
          <p:nvPr/>
        </p:nvSpPr>
        <p:spPr>
          <a:xfrm>
            <a:off x="457200" y="1905000"/>
            <a:ext cx="2971800" cy="12192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4" action="ppaction://hlinksldjump" highlightClick="1"/>
          </p:cNvPr>
          <p:cNvSpPr/>
          <p:nvPr/>
        </p:nvSpPr>
        <p:spPr>
          <a:xfrm>
            <a:off x="5183528" y="2013995"/>
            <a:ext cx="3198471" cy="12192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 action="ppaction://hlinkshowjump?jump=nextslide" highlightClick="1"/>
          </p:cNvPr>
          <p:cNvSpPr/>
          <p:nvPr/>
        </p:nvSpPr>
        <p:spPr>
          <a:xfrm>
            <a:off x="457200" y="3523527"/>
            <a:ext cx="4038600" cy="12192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78918" y="5715000"/>
            <a:ext cx="1371600" cy="923330"/>
          </a:xfrm>
          <a:prstGeom prst="rect">
            <a:avLst/>
          </a:prstGeom>
          <a:noFill/>
        </p:spPr>
        <p:txBody>
          <a:bodyPr wrap="square" rtlCol="0">
            <a:spAutoFit/>
          </a:bodyPr>
          <a:lstStyle/>
          <a:p>
            <a:pPr algn="ctr"/>
            <a:r>
              <a:rPr lang="en-US" b="1" dirty="0" smtClean="0"/>
              <a:t>Neither: *Back to Solving*</a:t>
            </a:r>
            <a:endParaRPr lang="en-US" b="1" dirty="0"/>
          </a:p>
        </p:txBody>
      </p:sp>
      <p:sp>
        <p:nvSpPr>
          <p:cNvPr id="12" name="Action Button: Custom 11">
            <a:hlinkClick r:id="rId5" action="ppaction://hlinksldjump" highlightClick="1"/>
          </p:cNvPr>
          <p:cNvSpPr/>
          <p:nvPr/>
        </p:nvSpPr>
        <p:spPr>
          <a:xfrm>
            <a:off x="3488418" y="5754785"/>
            <a:ext cx="1752600" cy="88354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062530" y="3765631"/>
            <a:ext cx="1592868" cy="646331"/>
          </a:xfrm>
          <a:prstGeom prst="rect">
            <a:avLst/>
          </a:prstGeom>
          <a:noFill/>
        </p:spPr>
        <p:txBody>
          <a:bodyPr wrap="square" rtlCol="0">
            <a:spAutoFit/>
          </a:bodyPr>
          <a:lstStyle/>
          <a:p>
            <a:pPr algn="ctr"/>
            <a:r>
              <a:rPr lang="en-US" b="1" dirty="0" smtClean="0">
                <a:solidFill>
                  <a:schemeClr val="tx2">
                    <a:lumMod val="75000"/>
                  </a:schemeClr>
                </a:solidFill>
              </a:rPr>
              <a:t>Four-term </a:t>
            </a:r>
          </a:p>
          <a:p>
            <a:pPr algn="ctr"/>
            <a:r>
              <a:rPr lang="en-US" b="1" dirty="0" smtClean="0">
                <a:solidFill>
                  <a:schemeClr val="tx2">
                    <a:lumMod val="75000"/>
                  </a:schemeClr>
                </a:solidFill>
              </a:rPr>
              <a:t>polynomial</a:t>
            </a:r>
            <a:endParaRPr lang="en-US" b="1" dirty="0">
              <a:solidFill>
                <a:schemeClr val="tx2">
                  <a:lumMod val="75000"/>
                </a:schemeClr>
              </a:solidFill>
            </a:endParaRPr>
          </a:p>
        </p:txBody>
      </p:sp>
      <p:sp>
        <p:nvSpPr>
          <p:cNvPr id="14" name="Action Button: Custom 13">
            <a:hlinkClick r:id="rId6" action="ppaction://hlinksldjump" highlightClick="1"/>
          </p:cNvPr>
          <p:cNvSpPr/>
          <p:nvPr/>
        </p:nvSpPr>
        <p:spPr>
          <a:xfrm>
            <a:off x="5943600" y="3523527"/>
            <a:ext cx="1828800" cy="104847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50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factor:</a:t>
            </a:r>
            <a:endParaRPr lang="en-US" dirty="0"/>
          </a:p>
        </p:txBody>
      </p:sp>
      <p:sp>
        <p:nvSpPr>
          <p:cNvPr id="3" name="Content Placeholder 2"/>
          <p:cNvSpPr>
            <a:spLocks noGrp="1"/>
          </p:cNvSpPr>
          <p:nvPr>
            <p:ph idx="1"/>
          </p:nvPr>
        </p:nvSpPr>
        <p:spPr>
          <a:xfrm>
            <a:off x="457200" y="1752601"/>
            <a:ext cx="8115300" cy="3124199"/>
          </a:xfrm>
        </p:spPr>
        <p:txBody>
          <a:bodyPr/>
          <a:lstStyle/>
          <a:p>
            <a:pPr marL="114300" indent="0" algn="ctr">
              <a:buNone/>
            </a:pPr>
            <a:r>
              <a:rPr lang="en-US" dirty="0" smtClean="0"/>
              <a:t>*Recall that difference of two squares:  </a:t>
            </a:r>
          </a:p>
          <a:p>
            <a:pPr marL="114300" indent="0" algn="ctr">
              <a:buNone/>
            </a:pPr>
            <a:r>
              <a:rPr lang="en-US" i="1" dirty="0" smtClean="0"/>
              <a:t>a</a:t>
            </a:r>
            <a:r>
              <a:rPr lang="en-US" dirty="0" smtClean="0"/>
              <a:t>² – </a:t>
            </a:r>
            <a:r>
              <a:rPr lang="en-US" i="1" dirty="0" smtClean="0"/>
              <a:t>b</a:t>
            </a:r>
            <a:r>
              <a:rPr lang="en-US" dirty="0" smtClean="0"/>
              <a:t>²</a:t>
            </a:r>
          </a:p>
          <a:p>
            <a:pPr marL="114300" indent="0" algn="ctr">
              <a:buNone/>
            </a:pPr>
            <a:r>
              <a:rPr lang="en-US" dirty="0" smtClean="0"/>
              <a:t>Factors into:</a:t>
            </a:r>
          </a:p>
          <a:p>
            <a:pPr marL="114300" indent="0" algn="ctr">
              <a:buNone/>
            </a:pPr>
            <a:r>
              <a:rPr lang="en-US" dirty="0" smtClean="0"/>
              <a:t>(</a:t>
            </a:r>
            <a:r>
              <a:rPr lang="en-US" i="1" dirty="0" smtClean="0"/>
              <a:t>a</a:t>
            </a:r>
            <a:r>
              <a:rPr lang="en-US" dirty="0" smtClean="0"/>
              <a:t> + </a:t>
            </a:r>
            <a:r>
              <a:rPr lang="en-US" i="1" dirty="0" smtClean="0"/>
              <a:t>b</a:t>
            </a:r>
            <a:r>
              <a:rPr lang="en-US" dirty="0" smtClean="0"/>
              <a:t>)(</a:t>
            </a:r>
            <a:r>
              <a:rPr lang="en-US" i="1" dirty="0" smtClean="0"/>
              <a:t>a</a:t>
            </a:r>
            <a:r>
              <a:rPr lang="en-US" dirty="0" smtClean="0"/>
              <a:t> – </a:t>
            </a:r>
            <a:r>
              <a:rPr lang="en-US" i="1" dirty="0" smtClean="0"/>
              <a:t>b</a:t>
            </a:r>
            <a:r>
              <a:rPr lang="en-US" dirty="0" smtClean="0"/>
              <a:t>)</a:t>
            </a:r>
          </a:p>
          <a:p>
            <a:pPr marL="114300" indent="0" algn="ctr">
              <a:buNone/>
            </a:pPr>
            <a:r>
              <a:rPr lang="en-US" b="1" dirty="0" smtClean="0"/>
              <a:t>Ex:  </a:t>
            </a:r>
            <a:r>
              <a:rPr lang="en-US" dirty="0" smtClean="0">
                <a:latin typeface="Times New Roman" pitchFamily="18" charset="0"/>
                <a:cs typeface="Times New Roman" pitchFamily="18" charset="0"/>
              </a:rPr>
              <a:t>9</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² – 49</a:t>
            </a:r>
          </a:p>
          <a:p>
            <a:pPr marL="114300" indent="0" algn="ctr">
              <a:buNone/>
            </a:pPr>
            <a:r>
              <a:rPr lang="en-US" dirty="0" smtClean="0">
                <a:latin typeface="Times New Roman" pitchFamily="18" charset="0"/>
                <a:cs typeface="Times New Roman" pitchFamily="18" charset="0"/>
              </a:rPr>
              <a:t>(3</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+ 7)(3</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7) </a:t>
            </a:r>
            <a:endParaRPr lang="en-US" b="1" dirty="0"/>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929743" y="5568990"/>
            <a:ext cx="1524000" cy="861774"/>
          </a:xfrm>
          <a:prstGeom prst="rect">
            <a:avLst/>
          </a:prstGeom>
          <a:noFill/>
        </p:spPr>
        <p:txBody>
          <a:bodyPr wrap="square" rtlCol="0">
            <a:spAutoFit/>
          </a:bodyPr>
          <a:lstStyle/>
          <a:p>
            <a:pPr algn="ctr"/>
            <a:r>
              <a:rPr lang="en-US" sz="2500" dirty="0" smtClean="0"/>
              <a:t>*Back to Solving*</a:t>
            </a:r>
            <a:endParaRPr lang="en-US" sz="2500" dirty="0"/>
          </a:p>
        </p:txBody>
      </p:sp>
      <p:sp>
        <p:nvSpPr>
          <p:cNvPr id="7" name="Action Button: Custom 6">
            <a:hlinkClick r:id="rId3" action="ppaction://hlinksldjump" highlightClick="1"/>
          </p:cNvPr>
          <p:cNvSpPr/>
          <p:nvPr/>
        </p:nvSpPr>
        <p:spPr>
          <a:xfrm>
            <a:off x="3815443" y="5547219"/>
            <a:ext cx="1752600" cy="88354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493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factor:</a:t>
            </a:r>
            <a:endParaRPr lang="en-US" dirty="0"/>
          </a:p>
        </p:txBody>
      </p:sp>
      <p:sp>
        <p:nvSpPr>
          <p:cNvPr id="3" name="Content Placeholder 2"/>
          <p:cNvSpPr>
            <a:spLocks noGrp="1"/>
          </p:cNvSpPr>
          <p:nvPr>
            <p:ph idx="1"/>
          </p:nvPr>
        </p:nvSpPr>
        <p:spPr/>
        <p:txBody>
          <a:bodyPr/>
          <a:lstStyle/>
          <a:p>
            <a:pPr marL="114300" indent="0" algn="ctr">
              <a:buNone/>
            </a:pPr>
            <a:r>
              <a:rPr lang="en-US" dirty="0" smtClean="0"/>
              <a:t>*When the coefficient of </a:t>
            </a:r>
            <a:r>
              <a:rPr lang="en-US" i="1" dirty="0" smtClean="0"/>
              <a:t>x</a:t>
            </a:r>
            <a:r>
              <a:rPr lang="en-US" dirty="0" smtClean="0"/>
              <a:t>² is 1…</a:t>
            </a:r>
          </a:p>
          <a:p>
            <a:pPr marL="114300" indent="0" algn="ctr">
              <a:buNone/>
            </a:pPr>
            <a:r>
              <a:rPr lang="en-US" dirty="0" smtClean="0"/>
              <a:t>All you have to do is find the factors of </a:t>
            </a:r>
            <a:r>
              <a:rPr lang="en-US" i="1" dirty="0" smtClean="0"/>
              <a:t>c</a:t>
            </a:r>
            <a:r>
              <a:rPr lang="en-US" dirty="0" smtClean="0"/>
              <a:t> that also add up to </a:t>
            </a:r>
            <a:r>
              <a:rPr lang="en-US" i="1" dirty="0" smtClean="0"/>
              <a:t>b</a:t>
            </a:r>
            <a:r>
              <a:rPr lang="en-US" dirty="0" smtClean="0"/>
              <a:t>! Plug them into the blank spaces.</a:t>
            </a:r>
          </a:p>
          <a:p>
            <a:pPr marL="114300" indent="0" algn="ctr">
              <a:buNone/>
            </a:pPr>
            <a:r>
              <a:rPr lang="en-US" dirty="0" smtClean="0"/>
              <a:t>(</a:t>
            </a:r>
            <a:r>
              <a:rPr lang="en-US" i="1" dirty="0" smtClean="0"/>
              <a:t>x</a:t>
            </a:r>
            <a:r>
              <a:rPr lang="en-US" dirty="0" smtClean="0"/>
              <a:t> + __)(</a:t>
            </a:r>
            <a:r>
              <a:rPr lang="en-US" i="1" dirty="0" smtClean="0"/>
              <a:t>x</a:t>
            </a:r>
            <a:r>
              <a:rPr lang="en-US" dirty="0" smtClean="0"/>
              <a:t> + __)</a:t>
            </a:r>
          </a:p>
          <a:p>
            <a:pPr marL="114300" indent="0" algn="ctr">
              <a:buNone/>
            </a:pPr>
            <a:endParaRPr lang="en-US" dirty="0"/>
          </a:p>
          <a:p>
            <a:pPr marL="114300" indent="0" algn="ctr">
              <a:buNone/>
            </a:pPr>
            <a:r>
              <a:rPr lang="en-US" b="1" dirty="0" smtClean="0"/>
              <a:t>Ex: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² – 7</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+ 12</a:t>
            </a:r>
          </a:p>
          <a:p>
            <a:pPr marL="114300" indent="0" algn="ctr">
              <a:buNone/>
            </a:pP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3)(</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4)</a:t>
            </a:r>
          </a:p>
          <a:p>
            <a:pPr marL="114300" indent="0" algn="ctr">
              <a:buNone/>
            </a:pPr>
            <a:r>
              <a:rPr lang="en-US" dirty="0" smtClean="0">
                <a:latin typeface="Times New Roman" pitchFamily="18" charset="0"/>
                <a:cs typeface="Times New Roman" pitchFamily="18" charset="0"/>
              </a:rPr>
              <a:t>*The factors of 12 whose sum is –7 are –3 and –4!</a:t>
            </a:r>
          </a:p>
          <a:p>
            <a:pPr marL="114300" indent="0" algn="ctr">
              <a:buNone/>
            </a:pPr>
            <a:r>
              <a:rPr lang="en-US" dirty="0" smtClean="0">
                <a:latin typeface="Times New Roman" pitchFamily="18" charset="0"/>
                <a:cs typeface="Times New Roman" pitchFamily="18" charset="0"/>
              </a:rPr>
              <a:t>CHECK YOUR ANSWER BY FOILING!</a:t>
            </a:r>
            <a:endParaRPr lang="en-US" dirty="0">
              <a:latin typeface="Times New Roman" pitchFamily="18" charset="0"/>
              <a:cs typeface="Times New Roman" pitchFamily="18" charset="0"/>
            </a:endParaRPr>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0" y="5765696"/>
            <a:ext cx="1981200" cy="861774"/>
          </a:xfrm>
          <a:prstGeom prst="rect">
            <a:avLst/>
          </a:prstGeom>
          <a:noFill/>
        </p:spPr>
        <p:txBody>
          <a:bodyPr wrap="square" rtlCol="0">
            <a:spAutoFit/>
          </a:bodyPr>
          <a:lstStyle/>
          <a:p>
            <a:pPr algn="ctr"/>
            <a:r>
              <a:rPr lang="en-US" sz="2500" dirty="0" smtClean="0"/>
              <a:t>*Still need to Solve*</a:t>
            </a:r>
            <a:endParaRPr lang="en-US" sz="2500" dirty="0"/>
          </a:p>
        </p:txBody>
      </p:sp>
      <p:sp>
        <p:nvSpPr>
          <p:cNvPr id="7" name="Action Button: Custom 6">
            <a:hlinkClick r:id="rId3" action="ppaction://hlinksldjump" highlightClick="1"/>
          </p:cNvPr>
          <p:cNvSpPr/>
          <p:nvPr/>
        </p:nvSpPr>
        <p:spPr>
          <a:xfrm>
            <a:off x="1638300" y="5743925"/>
            <a:ext cx="1752600" cy="88354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81600" y="5766660"/>
            <a:ext cx="2438400" cy="861774"/>
          </a:xfrm>
          <a:prstGeom prst="rect">
            <a:avLst/>
          </a:prstGeom>
          <a:noFill/>
        </p:spPr>
        <p:txBody>
          <a:bodyPr wrap="square" rtlCol="0">
            <a:spAutoFit/>
          </a:bodyPr>
          <a:lstStyle/>
          <a:p>
            <a:r>
              <a:rPr lang="en-US" sz="2500" dirty="0" smtClean="0"/>
              <a:t>*Next step of factoring…*</a:t>
            </a:r>
            <a:endParaRPr lang="en-US" sz="2500" dirty="0"/>
          </a:p>
        </p:txBody>
      </p:sp>
      <p:sp>
        <p:nvSpPr>
          <p:cNvPr id="9" name="Action Button: Custom 8">
            <a:hlinkClick r:id="rId4" action="ppaction://hlinksldjump" highlightClick="1"/>
          </p:cNvPr>
          <p:cNvSpPr/>
          <p:nvPr/>
        </p:nvSpPr>
        <p:spPr>
          <a:xfrm>
            <a:off x="5181600" y="5743925"/>
            <a:ext cx="2438400" cy="9105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533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FACTOR:</a:t>
            </a:r>
            <a:endParaRPr lang="en-US" dirty="0"/>
          </a:p>
        </p:txBody>
      </p:sp>
      <p:sp>
        <p:nvSpPr>
          <p:cNvPr id="3" name="Content Placeholder 2"/>
          <p:cNvSpPr>
            <a:spLocks noGrp="1"/>
          </p:cNvSpPr>
          <p:nvPr>
            <p:ph idx="1"/>
          </p:nvPr>
        </p:nvSpPr>
        <p:spPr>
          <a:xfrm>
            <a:off x="457200" y="1386114"/>
            <a:ext cx="8229600" cy="4953000"/>
          </a:xfrm>
        </p:spPr>
        <p:txBody>
          <a:bodyPr/>
          <a:lstStyle/>
          <a:p>
            <a:pPr marL="114300" indent="0" algn="ctr">
              <a:buNone/>
            </a:pPr>
            <a:r>
              <a:rPr lang="en-US" dirty="0" smtClean="0"/>
              <a:t>*When the coefficient of </a:t>
            </a:r>
            <a:r>
              <a:rPr lang="en-US" i="1" dirty="0" smtClean="0"/>
              <a:t>x</a:t>
            </a:r>
            <a:r>
              <a:rPr lang="en-US" dirty="0" smtClean="0"/>
              <a:t>² is </a:t>
            </a:r>
            <a:r>
              <a:rPr lang="en-US" u="sng" dirty="0" smtClean="0"/>
              <a:t>not</a:t>
            </a:r>
            <a:r>
              <a:rPr lang="en-US" dirty="0" smtClean="0"/>
              <a:t> 1</a:t>
            </a:r>
          </a:p>
          <a:p>
            <a:pPr marL="114300" indent="0" algn="ctr">
              <a:buNone/>
            </a:pPr>
            <a:r>
              <a:rPr lang="en-US" dirty="0" smtClean="0"/>
              <a:t>You have to focus on the possible combinations that get what you want when you FOIL.</a:t>
            </a:r>
          </a:p>
          <a:p>
            <a:pPr marL="114300" indent="0" algn="ctr">
              <a:buNone/>
            </a:pPr>
            <a:endParaRPr lang="en-US" sz="1800" dirty="0"/>
          </a:p>
          <a:p>
            <a:pPr marL="114300" indent="0" algn="ctr">
              <a:buNone/>
            </a:pPr>
            <a:r>
              <a:rPr lang="en-US" dirty="0" smtClean="0"/>
              <a:t>(</a:t>
            </a:r>
            <a:r>
              <a:rPr lang="en-US" dirty="0" smtClean="0">
                <a:solidFill>
                  <a:srgbClr val="FFFF00"/>
                </a:solidFill>
              </a:rPr>
              <a:t>__</a:t>
            </a:r>
            <a:r>
              <a:rPr lang="en-US" i="1" dirty="0" smtClean="0"/>
              <a:t>x</a:t>
            </a:r>
            <a:r>
              <a:rPr lang="en-US" dirty="0" smtClean="0"/>
              <a:t>  + </a:t>
            </a:r>
            <a:r>
              <a:rPr lang="en-US" dirty="0" smtClean="0">
                <a:solidFill>
                  <a:srgbClr val="FF0000"/>
                </a:solidFill>
              </a:rPr>
              <a:t>__</a:t>
            </a:r>
            <a:r>
              <a:rPr lang="en-US" dirty="0" smtClean="0"/>
              <a:t>)(</a:t>
            </a:r>
            <a:r>
              <a:rPr lang="en-US" dirty="0" smtClean="0">
                <a:solidFill>
                  <a:srgbClr val="0070C0"/>
                </a:solidFill>
              </a:rPr>
              <a:t>__</a:t>
            </a:r>
            <a:r>
              <a:rPr lang="en-US" i="1" dirty="0" smtClean="0"/>
              <a:t>x</a:t>
            </a:r>
            <a:r>
              <a:rPr lang="en-US" dirty="0" smtClean="0"/>
              <a:t> +</a:t>
            </a:r>
            <a:r>
              <a:rPr lang="en-US" dirty="0" smtClean="0">
                <a:solidFill>
                  <a:srgbClr val="00B050"/>
                </a:solidFill>
              </a:rPr>
              <a:t>__</a:t>
            </a:r>
            <a:r>
              <a:rPr lang="en-US" dirty="0" smtClean="0"/>
              <a:t>)</a:t>
            </a:r>
          </a:p>
          <a:p>
            <a:pPr marL="114300" indent="0" algn="ctr">
              <a:buNone/>
            </a:pPr>
            <a:r>
              <a:rPr lang="en-US" sz="1800" b="1" dirty="0" smtClean="0"/>
              <a:t>1. </a:t>
            </a:r>
            <a:r>
              <a:rPr lang="en-US" sz="1800" dirty="0" smtClean="0"/>
              <a:t>First figure out what could possibly fill the yellow and blue lines. (These two digits will multiply to get the FIRST term of the trinomial.  </a:t>
            </a:r>
          </a:p>
          <a:p>
            <a:pPr marL="114300" indent="0" algn="ctr">
              <a:buNone/>
            </a:pPr>
            <a:r>
              <a:rPr lang="en-US" sz="1800" b="1" dirty="0" smtClean="0"/>
              <a:t>2. </a:t>
            </a:r>
            <a:r>
              <a:rPr lang="en-US" sz="1800" dirty="0" smtClean="0"/>
              <a:t>Then decide what could possibly fill the green and red lines.  (These two digits will multiply to get the LAST term of the trinomial.</a:t>
            </a:r>
          </a:p>
          <a:p>
            <a:pPr marL="114300" indent="0" algn="ctr">
              <a:buNone/>
            </a:pPr>
            <a:r>
              <a:rPr lang="en-US" sz="1800" b="1" dirty="0" smtClean="0"/>
              <a:t>3.  </a:t>
            </a:r>
            <a:r>
              <a:rPr lang="en-US" sz="1800" dirty="0" smtClean="0"/>
              <a:t>Of these possibilities, you need to place them on the correct lines, understanding that whatever digit goes on the green line will get multiplied by the yellow digit (outer) and whatever digit gets placed on the blue line will get multiplied by the red digit (inner).  These two products must add up to the middle term of the trinomial. </a:t>
            </a:r>
            <a:endParaRPr lang="en-US" sz="1800" b="1" dirty="0"/>
          </a:p>
        </p:txBody>
      </p:sp>
      <p:sp>
        <p:nvSpPr>
          <p:cNvPr id="4" name="Action Button: Back or Previous 3">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71600" y="6146228"/>
            <a:ext cx="1676400" cy="369332"/>
          </a:xfrm>
          <a:prstGeom prst="rect">
            <a:avLst/>
          </a:prstGeom>
          <a:noFill/>
        </p:spPr>
        <p:txBody>
          <a:bodyPr wrap="square" rtlCol="0">
            <a:spAutoFit/>
          </a:bodyPr>
          <a:lstStyle/>
          <a:p>
            <a:r>
              <a:rPr lang="en-US" b="1" dirty="0" smtClean="0">
                <a:solidFill>
                  <a:schemeClr val="tx2"/>
                </a:solidFill>
              </a:rPr>
              <a:t>SEE EXAMPLE</a:t>
            </a:r>
            <a:endParaRPr lang="en-US" b="1" dirty="0">
              <a:solidFill>
                <a:schemeClr val="tx2"/>
              </a:solidFill>
            </a:endParaRPr>
          </a:p>
        </p:txBody>
      </p:sp>
      <p:sp>
        <p:nvSpPr>
          <p:cNvPr id="7" name="Action Button: Custom 6">
            <a:hlinkClick r:id="" action="ppaction://hlinkshowjump?jump=nextslide" highlightClick="1"/>
          </p:cNvPr>
          <p:cNvSpPr/>
          <p:nvPr/>
        </p:nvSpPr>
        <p:spPr>
          <a:xfrm>
            <a:off x="1313543" y="6128657"/>
            <a:ext cx="1676400" cy="3810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00800" y="6059269"/>
            <a:ext cx="1524000" cy="646331"/>
          </a:xfrm>
          <a:prstGeom prst="rect">
            <a:avLst/>
          </a:prstGeom>
          <a:noFill/>
        </p:spPr>
        <p:txBody>
          <a:bodyPr wrap="square" rtlCol="0">
            <a:spAutoFit/>
          </a:bodyPr>
          <a:lstStyle/>
          <a:p>
            <a:pPr algn="ctr"/>
            <a:r>
              <a:rPr lang="en-US" b="1" dirty="0" smtClean="0"/>
              <a:t>*Back to Solving*</a:t>
            </a:r>
            <a:endParaRPr lang="en-US" b="1" dirty="0"/>
          </a:p>
        </p:txBody>
      </p:sp>
      <p:sp>
        <p:nvSpPr>
          <p:cNvPr id="9" name="Action Button: Custom 8">
            <a:hlinkClick r:id="rId3" action="ppaction://hlinksldjump" highlightClick="1"/>
          </p:cNvPr>
          <p:cNvSpPr/>
          <p:nvPr/>
        </p:nvSpPr>
        <p:spPr>
          <a:xfrm>
            <a:off x="6400800" y="6013255"/>
            <a:ext cx="1524000" cy="727517"/>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81400" y="6146228"/>
            <a:ext cx="1828800" cy="369332"/>
          </a:xfrm>
          <a:prstGeom prst="rect">
            <a:avLst/>
          </a:prstGeom>
          <a:noFill/>
        </p:spPr>
        <p:txBody>
          <a:bodyPr wrap="square" rtlCol="0">
            <a:spAutoFit/>
          </a:bodyPr>
          <a:lstStyle/>
          <a:p>
            <a:r>
              <a:rPr lang="en-US" b="1" dirty="0" smtClean="0"/>
              <a:t>NEXT STEP</a:t>
            </a:r>
            <a:endParaRPr lang="en-US" b="1" dirty="0"/>
          </a:p>
        </p:txBody>
      </p:sp>
      <p:sp>
        <p:nvSpPr>
          <p:cNvPr id="11" name="Action Button: Custom 10">
            <a:hlinkClick r:id="rId4" action="ppaction://hlinksldjump" highlightClick="1"/>
          </p:cNvPr>
          <p:cNvSpPr/>
          <p:nvPr/>
        </p:nvSpPr>
        <p:spPr>
          <a:xfrm>
            <a:off x="3581400" y="6128657"/>
            <a:ext cx="1447800" cy="38690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15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 example</a:t>
            </a:r>
            <a:endParaRPr lang="en-US" dirty="0"/>
          </a:p>
        </p:txBody>
      </p:sp>
      <p:sp>
        <p:nvSpPr>
          <p:cNvPr id="3" name="Content Placeholder 2"/>
          <p:cNvSpPr>
            <a:spLocks noGrp="1"/>
          </p:cNvSpPr>
          <p:nvPr>
            <p:ph idx="1"/>
          </p:nvPr>
        </p:nvSpPr>
        <p:spPr>
          <a:xfrm>
            <a:off x="457200" y="1537901"/>
            <a:ext cx="7543800" cy="1066799"/>
          </a:xfrm>
        </p:spPr>
        <p:txBody>
          <a:bodyPr>
            <a:normAutofit fontScale="92500" lnSpcReduction="10000"/>
          </a:bodyPr>
          <a:lstStyle/>
          <a:p>
            <a:pPr marL="114300" indent="0" algn="ctr">
              <a:buNone/>
            </a:pPr>
            <a:r>
              <a:rPr lang="en-US" b="1" dirty="0" smtClean="0"/>
              <a:t>Factor the trinomial:</a:t>
            </a:r>
          </a:p>
          <a:p>
            <a:pPr marL="114300" indent="0" algn="ctr">
              <a:buNone/>
            </a:pPr>
            <a:r>
              <a:rPr lang="en-US"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² + 7</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+ 3</a:t>
            </a:r>
          </a:p>
          <a:p>
            <a:pPr marL="114300" indent="0">
              <a:buNone/>
            </a:pPr>
            <a:r>
              <a:rPr lang="en-US" sz="1800" dirty="0" smtClean="0">
                <a:latin typeface="Times New Roman" pitchFamily="18" charset="0"/>
                <a:cs typeface="Times New Roman" pitchFamily="18" charset="0"/>
              </a:rPr>
              <a:t>	</a:t>
            </a:r>
          </a:p>
          <a:p>
            <a:pPr marL="114300" indent="0">
              <a:buNone/>
            </a:pPr>
            <a:endParaRPr lang="en-US" sz="1800" dirty="0" smtClean="0">
              <a:latin typeface="Times New Roman" pitchFamily="18" charset="0"/>
              <a:cs typeface="Times New Roman" pitchFamily="18" charset="0"/>
            </a:endParaRPr>
          </a:p>
          <a:p>
            <a:pPr marL="114300" indent="0">
              <a:buNone/>
            </a:pPr>
            <a:endParaRPr lang="en-US" sz="1800" dirty="0">
              <a:latin typeface="Times New Roman" pitchFamily="18" charset="0"/>
              <a:cs typeface="Times New Roman" pitchFamily="18" charset="0"/>
            </a:endParaRPr>
          </a:p>
        </p:txBody>
      </p:sp>
      <p:sp>
        <p:nvSpPr>
          <p:cNvPr id="4" name="TextBox 3"/>
          <p:cNvSpPr txBox="1"/>
          <p:nvPr/>
        </p:nvSpPr>
        <p:spPr>
          <a:xfrm>
            <a:off x="194359" y="2281534"/>
            <a:ext cx="4800600" cy="646331"/>
          </a:xfrm>
          <a:prstGeom prst="rect">
            <a:avLst/>
          </a:prstGeom>
          <a:noFill/>
        </p:spPr>
        <p:txBody>
          <a:bodyPr wrap="square" rtlCol="0">
            <a:spAutoFit/>
          </a:bodyPr>
          <a:lstStyle/>
          <a:p>
            <a:pPr marL="114300" indent="0">
              <a:buNone/>
            </a:pPr>
            <a:r>
              <a:rPr lang="en-US" dirty="0">
                <a:solidFill>
                  <a:schemeClr val="tx2"/>
                </a:solidFill>
                <a:latin typeface="Times New Roman" pitchFamily="18" charset="0"/>
                <a:cs typeface="Times New Roman" pitchFamily="18" charset="0"/>
              </a:rPr>
              <a:t>*First you can decide what your </a:t>
            </a:r>
          </a:p>
          <a:p>
            <a:pPr marL="114300" indent="0">
              <a:buNone/>
            </a:pPr>
            <a:r>
              <a:rPr lang="en-US" dirty="0">
                <a:solidFill>
                  <a:schemeClr val="tx2"/>
                </a:solidFill>
                <a:latin typeface="Times New Roman" pitchFamily="18" charset="0"/>
                <a:cs typeface="Times New Roman" pitchFamily="18" charset="0"/>
              </a:rPr>
              <a:t>parenthesis must open with:	</a:t>
            </a:r>
            <a:endParaRPr lang="en-US" dirty="0">
              <a:solidFill>
                <a:schemeClr val="tx2"/>
              </a:solidFill>
            </a:endParaRPr>
          </a:p>
        </p:txBody>
      </p:sp>
      <p:sp>
        <p:nvSpPr>
          <p:cNvPr id="5" name="TextBox 4"/>
          <p:cNvSpPr txBox="1"/>
          <p:nvPr/>
        </p:nvSpPr>
        <p:spPr>
          <a:xfrm>
            <a:off x="182784" y="3586304"/>
            <a:ext cx="4419600" cy="1477328"/>
          </a:xfrm>
          <a:prstGeom prst="rect">
            <a:avLst/>
          </a:prstGeom>
          <a:noFill/>
        </p:spPr>
        <p:txBody>
          <a:bodyPr wrap="square" rtlCol="0">
            <a:spAutoFit/>
          </a:bodyPr>
          <a:lstStyle/>
          <a:p>
            <a:pPr marL="114300" indent="0">
              <a:buNone/>
            </a:pPr>
            <a:endParaRPr lang="en-US" dirty="0">
              <a:solidFill>
                <a:schemeClr val="tx2"/>
              </a:solidFill>
              <a:latin typeface="Times New Roman" pitchFamily="18" charset="0"/>
              <a:cs typeface="Times New Roman" pitchFamily="18" charset="0"/>
            </a:endParaRPr>
          </a:p>
          <a:p>
            <a:pPr marL="114300" indent="0">
              <a:buNone/>
            </a:pPr>
            <a:r>
              <a:rPr lang="en-US" dirty="0">
                <a:solidFill>
                  <a:schemeClr val="tx2"/>
                </a:solidFill>
                <a:latin typeface="Times New Roman" pitchFamily="18" charset="0"/>
                <a:cs typeface="Times New Roman" pitchFamily="18" charset="0"/>
              </a:rPr>
              <a:t>*Next figure out the two digits that you </a:t>
            </a:r>
          </a:p>
          <a:p>
            <a:pPr marL="114300" indent="0">
              <a:buNone/>
            </a:pPr>
            <a:r>
              <a:rPr lang="en-US" dirty="0">
                <a:solidFill>
                  <a:schemeClr val="tx2"/>
                </a:solidFill>
                <a:latin typeface="Times New Roman" pitchFamily="18" charset="0"/>
                <a:cs typeface="Times New Roman" pitchFamily="18" charset="0"/>
              </a:rPr>
              <a:t>begin to place in the blank </a:t>
            </a:r>
            <a:r>
              <a:rPr lang="en-US" dirty="0" smtClean="0">
                <a:solidFill>
                  <a:schemeClr val="tx2"/>
                </a:solidFill>
                <a:latin typeface="Times New Roman" pitchFamily="18" charset="0"/>
                <a:cs typeface="Times New Roman" pitchFamily="18" charset="0"/>
              </a:rPr>
              <a:t>spaces:</a:t>
            </a:r>
            <a:endParaRPr lang="en-US" dirty="0">
              <a:solidFill>
                <a:schemeClr val="tx2"/>
              </a:solidFill>
              <a:latin typeface="Times New Roman" pitchFamily="18" charset="0"/>
              <a:cs typeface="Times New Roman" pitchFamily="18" charset="0"/>
            </a:endParaRPr>
          </a:p>
          <a:p>
            <a:pPr marL="114300" indent="0">
              <a:buNone/>
            </a:pPr>
            <a:r>
              <a:rPr lang="en-US" dirty="0">
                <a:latin typeface="Times New Roman" pitchFamily="18" charset="0"/>
                <a:cs typeface="Times New Roman" pitchFamily="18" charset="0"/>
              </a:rPr>
              <a:t>	</a:t>
            </a:r>
          </a:p>
          <a:p>
            <a:endParaRPr lang="en-US" dirty="0"/>
          </a:p>
        </p:txBody>
      </p:sp>
      <p:sp>
        <p:nvSpPr>
          <p:cNvPr id="6" name="TextBox 5"/>
          <p:cNvSpPr txBox="1"/>
          <p:nvPr/>
        </p:nvSpPr>
        <p:spPr>
          <a:xfrm>
            <a:off x="5706801" y="2420033"/>
            <a:ext cx="2057400" cy="369332"/>
          </a:xfrm>
          <a:prstGeom prst="rect">
            <a:avLst/>
          </a:prstGeom>
          <a:noFill/>
        </p:spPr>
        <p:txBody>
          <a:bodyPr wrap="square" rtlCol="0">
            <a:spAutoFit/>
          </a:bodyPr>
          <a:lstStyle/>
          <a:p>
            <a:r>
              <a:rPr lang="en-US" dirty="0" smtClean="0"/>
              <a:t>(2</a:t>
            </a:r>
            <a:r>
              <a:rPr lang="en-US" i="1" dirty="0" smtClean="0"/>
              <a:t>x</a:t>
            </a:r>
            <a:r>
              <a:rPr lang="en-US" dirty="0" smtClean="0"/>
              <a:t>        )(</a:t>
            </a:r>
            <a:r>
              <a:rPr lang="en-US" i="1" dirty="0" smtClean="0"/>
              <a:t>x</a:t>
            </a:r>
            <a:r>
              <a:rPr lang="en-US" dirty="0" smtClean="0"/>
              <a:t>        )</a:t>
            </a:r>
            <a:endParaRPr lang="en-US" dirty="0"/>
          </a:p>
        </p:txBody>
      </p:sp>
      <p:sp>
        <p:nvSpPr>
          <p:cNvPr id="7" name="TextBox 6"/>
          <p:cNvSpPr txBox="1"/>
          <p:nvPr/>
        </p:nvSpPr>
        <p:spPr>
          <a:xfrm>
            <a:off x="617316" y="2927865"/>
            <a:ext cx="4259484" cy="646331"/>
          </a:xfrm>
          <a:prstGeom prst="rect">
            <a:avLst/>
          </a:prstGeom>
          <a:noFill/>
        </p:spPr>
        <p:txBody>
          <a:bodyPr wrap="square" rtlCol="0">
            <a:spAutoFit/>
          </a:bodyPr>
          <a:lstStyle/>
          <a:p>
            <a:r>
              <a:rPr lang="en-US" dirty="0" smtClean="0">
                <a:solidFill>
                  <a:schemeClr val="tx2"/>
                </a:solidFill>
                <a:latin typeface="Times New Roman" pitchFamily="18" charset="0"/>
                <a:cs typeface="Times New Roman" pitchFamily="18" charset="0"/>
              </a:rPr>
              <a:t>2</a:t>
            </a:r>
            <a:r>
              <a:rPr lang="en-US" i="1" dirty="0" smtClean="0">
                <a:solidFill>
                  <a:schemeClr val="tx2"/>
                </a:solidFill>
                <a:latin typeface="Times New Roman" pitchFamily="18" charset="0"/>
                <a:cs typeface="Times New Roman" pitchFamily="18" charset="0"/>
              </a:rPr>
              <a:t>x</a:t>
            </a:r>
            <a:r>
              <a:rPr lang="en-US" dirty="0" smtClean="0">
                <a:solidFill>
                  <a:schemeClr val="tx2"/>
                </a:solidFill>
                <a:latin typeface="Times New Roman" pitchFamily="18" charset="0"/>
                <a:cs typeface="Times New Roman" pitchFamily="18" charset="0"/>
              </a:rPr>
              <a:t> and 1</a:t>
            </a:r>
            <a:r>
              <a:rPr lang="en-US" i="1" dirty="0" smtClean="0">
                <a:solidFill>
                  <a:schemeClr val="tx2"/>
                </a:solidFill>
                <a:latin typeface="Times New Roman" pitchFamily="18" charset="0"/>
                <a:cs typeface="Times New Roman" pitchFamily="18" charset="0"/>
              </a:rPr>
              <a:t>x</a:t>
            </a:r>
            <a:r>
              <a:rPr lang="en-US" dirty="0" smtClean="0">
                <a:solidFill>
                  <a:schemeClr val="tx2"/>
                </a:solidFill>
                <a:latin typeface="Times New Roman" pitchFamily="18" charset="0"/>
                <a:cs typeface="Times New Roman" pitchFamily="18" charset="0"/>
              </a:rPr>
              <a:t> are the only digits that will multiply to get 2</a:t>
            </a:r>
            <a:r>
              <a:rPr lang="en-US" i="1" dirty="0" smtClean="0">
                <a:solidFill>
                  <a:schemeClr val="tx2"/>
                </a:solidFill>
                <a:latin typeface="Times New Roman" pitchFamily="18" charset="0"/>
                <a:cs typeface="Times New Roman" pitchFamily="18" charset="0"/>
              </a:rPr>
              <a:t>x</a:t>
            </a:r>
            <a:r>
              <a:rPr lang="en-US" dirty="0" smtClean="0">
                <a:solidFill>
                  <a:schemeClr val="tx2"/>
                </a:solidFill>
                <a:latin typeface="Times New Roman" pitchFamily="18" charset="0"/>
                <a:cs typeface="Times New Roman" pitchFamily="18" charset="0"/>
              </a:rPr>
              <a:t>²</a:t>
            </a:r>
            <a:endParaRPr lang="en-US" dirty="0">
              <a:solidFill>
                <a:schemeClr val="tx2"/>
              </a:solidFill>
              <a:latin typeface="Times New Roman" pitchFamily="18" charset="0"/>
              <a:cs typeface="Times New Roman" pitchFamily="18" charset="0"/>
            </a:endParaRPr>
          </a:p>
        </p:txBody>
      </p:sp>
      <p:sp>
        <p:nvSpPr>
          <p:cNvPr id="9" name="TextBox 8"/>
          <p:cNvSpPr txBox="1"/>
          <p:nvPr/>
        </p:nvSpPr>
        <p:spPr>
          <a:xfrm>
            <a:off x="6439863" y="3187502"/>
            <a:ext cx="1324337" cy="369332"/>
          </a:xfrm>
          <a:prstGeom prst="rect">
            <a:avLst/>
          </a:prstGeom>
          <a:noFill/>
        </p:spPr>
        <p:txBody>
          <a:bodyPr wrap="square" rtlCol="0">
            <a:spAutoFit/>
          </a:bodyPr>
          <a:lstStyle/>
          <a:p>
            <a:r>
              <a:rPr lang="en-US" dirty="0" smtClean="0"/>
              <a:t>1           3</a:t>
            </a:r>
            <a:endParaRPr lang="en-US" dirty="0"/>
          </a:p>
        </p:txBody>
      </p:sp>
      <p:sp>
        <p:nvSpPr>
          <p:cNvPr id="10" name="TextBox 9"/>
          <p:cNvSpPr txBox="1"/>
          <p:nvPr/>
        </p:nvSpPr>
        <p:spPr>
          <a:xfrm>
            <a:off x="457199" y="4582437"/>
            <a:ext cx="5000263" cy="369332"/>
          </a:xfrm>
          <a:prstGeom prst="rect">
            <a:avLst/>
          </a:prstGeom>
          <a:noFill/>
        </p:spPr>
        <p:txBody>
          <a:bodyPr wrap="square" rtlCol="0">
            <a:spAutoFit/>
          </a:bodyPr>
          <a:lstStyle/>
          <a:p>
            <a:r>
              <a:rPr lang="en-US" dirty="0" smtClean="0">
                <a:solidFill>
                  <a:schemeClr val="tx2"/>
                </a:solidFill>
                <a:latin typeface="Times New Roman" pitchFamily="18" charset="0"/>
                <a:cs typeface="Times New Roman" pitchFamily="18" charset="0"/>
              </a:rPr>
              <a:t>1 and 3 are the digits needed to multiply to get 3</a:t>
            </a:r>
            <a:endParaRPr lang="en-US" dirty="0">
              <a:solidFill>
                <a:schemeClr val="tx2"/>
              </a:solidFill>
              <a:latin typeface="Times New Roman" pitchFamily="18" charset="0"/>
              <a:cs typeface="Times New Roman" pitchFamily="18" charset="0"/>
            </a:endParaRPr>
          </a:p>
        </p:txBody>
      </p:sp>
      <p:sp>
        <p:nvSpPr>
          <p:cNvPr id="11" name="TextBox 10"/>
          <p:cNvSpPr txBox="1"/>
          <p:nvPr/>
        </p:nvSpPr>
        <p:spPr>
          <a:xfrm>
            <a:off x="270558" y="4969148"/>
            <a:ext cx="4953000" cy="923330"/>
          </a:xfrm>
          <a:prstGeom prst="rect">
            <a:avLst/>
          </a:prstGeom>
          <a:noFill/>
        </p:spPr>
        <p:txBody>
          <a:bodyPr wrap="square" rtlCol="0">
            <a:spAutoFit/>
          </a:bodyPr>
          <a:lstStyle/>
          <a:p>
            <a:r>
              <a:rPr lang="en-US" dirty="0" smtClean="0">
                <a:solidFill>
                  <a:schemeClr val="tx2"/>
                </a:solidFill>
              </a:rPr>
              <a:t>*</a:t>
            </a:r>
            <a:r>
              <a:rPr lang="en-US" dirty="0" smtClean="0">
                <a:solidFill>
                  <a:schemeClr val="tx2"/>
                </a:solidFill>
                <a:latin typeface="Times New Roman" pitchFamily="18" charset="0"/>
                <a:cs typeface="Times New Roman" pitchFamily="18" charset="0"/>
              </a:rPr>
              <a:t>Remember that placement matters…what digit do you want to get multiplied by 2 and what do you want to get multiplied by 1?</a:t>
            </a:r>
            <a:endParaRPr lang="en-US" dirty="0">
              <a:solidFill>
                <a:schemeClr val="tx2"/>
              </a:solidFill>
            </a:endParaRPr>
          </a:p>
        </p:txBody>
      </p:sp>
      <p:sp>
        <p:nvSpPr>
          <p:cNvPr id="12" name="TextBox 11"/>
          <p:cNvSpPr txBox="1"/>
          <p:nvPr/>
        </p:nvSpPr>
        <p:spPr>
          <a:xfrm>
            <a:off x="6073331" y="3733800"/>
            <a:ext cx="2057400" cy="369332"/>
          </a:xfrm>
          <a:prstGeom prst="rect">
            <a:avLst/>
          </a:prstGeom>
          <a:noFill/>
        </p:spPr>
        <p:txBody>
          <a:bodyPr wrap="square" rtlCol="0">
            <a:spAutoFit/>
          </a:bodyPr>
          <a:lstStyle/>
          <a:p>
            <a:r>
              <a:rPr lang="en-US" dirty="0" smtClean="0"/>
              <a:t>(2</a:t>
            </a:r>
            <a:r>
              <a:rPr lang="en-US" i="1" dirty="0" smtClean="0"/>
              <a:t>x</a:t>
            </a:r>
            <a:r>
              <a:rPr lang="en-US" dirty="0" smtClean="0"/>
              <a:t> + 1)(</a:t>
            </a:r>
            <a:r>
              <a:rPr lang="en-US" i="1" dirty="0" smtClean="0"/>
              <a:t>x</a:t>
            </a:r>
            <a:r>
              <a:rPr lang="en-US" dirty="0" smtClean="0"/>
              <a:t> + 3)</a:t>
            </a:r>
            <a:endParaRPr lang="en-US" dirty="0"/>
          </a:p>
        </p:txBody>
      </p:sp>
      <p:grpSp>
        <p:nvGrpSpPr>
          <p:cNvPr id="16" name="Group 15"/>
          <p:cNvGrpSpPr/>
          <p:nvPr/>
        </p:nvGrpSpPr>
        <p:grpSpPr>
          <a:xfrm>
            <a:off x="6439863" y="4167606"/>
            <a:ext cx="1139494" cy="474563"/>
            <a:chOff x="6183116" y="5354846"/>
            <a:chExt cx="1139494" cy="474563"/>
          </a:xfrm>
        </p:grpSpPr>
        <p:sp>
          <p:nvSpPr>
            <p:cNvPr id="14" name="Freeform 13"/>
            <p:cNvSpPr/>
            <p:nvPr/>
          </p:nvSpPr>
          <p:spPr>
            <a:xfrm>
              <a:off x="6183116" y="5354846"/>
              <a:ext cx="1139494" cy="474563"/>
            </a:xfrm>
            <a:custGeom>
              <a:avLst/>
              <a:gdLst>
                <a:gd name="connsiteX0" fmla="*/ 0 w 1139494"/>
                <a:gd name="connsiteY0" fmla="*/ 0 h 474563"/>
                <a:gd name="connsiteX1" fmla="*/ 266218 w 1139494"/>
                <a:gd name="connsiteY1" fmla="*/ 405114 h 474563"/>
                <a:gd name="connsiteX2" fmla="*/ 995423 w 1139494"/>
                <a:gd name="connsiteY2" fmla="*/ 439838 h 474563"/>
                <a:gd name="connsiteX3" fmla="*/ 1122744 w 1139494"/>
                <a:gd name="connsiteY3" fmla="*/ 46298 h 474563"/>
                <a:gd name="connsiteX4" fmla="*/ 1134319 w 1139494"/>
                <a:gd name="connsiteY4" fmla="*/ 46298 h 474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9494" h="474563">
                  <a:moveTo>
                    <a:pt x="0" y="0"/>
                  </a:moveTo>
                  <a:cubicBezTo>
                    <a:pt x="50157" y="165904"/>
                    <a:pt x="100314" y="331808"/>
                    <a:pt x="266218" y="405114"/>
                  </a:cubicBezTo>
                  <a:cubicBezTo>
                    <a:pt x="432122" y="478420"/>
                    <a:pt x="852669" y="499641"/>
                    <a:pt x="995423" y="439838"/>
                  </a:cubicBezTo>
                  <a:cubicBezTo>
                    <a:pt x="1138177" y="380035"/>
                    <a:pt x="1099595" y="111888"/>
                    <a:pt x="1122744" y="46298"/>
                  </a:cubicBezTo>
                  <a:cubicBezTo>
                    <a:pt x="1145893" y="-19292"/>
                    <a:pt x="1140106" y="13503"/>
                    <a:pt x="1134319" y="46298"/>
                  </a:cubicBez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5" name="Freeform 14"/>
            <p:cNvSpPr/>
            <p:nvPr/>
          </p:nvSpPr>
          <p:spPr>
            <a:xfrm>
              <a:off x="6623726" y="5370226"/>
              <a:ext cx="258273" cy="165851"/>
            </a:xfrm>
            <a:custGeom>
              <a:avLst/>
              <a:gdLst>
                <a:gd name="connsiteX0" fmla="*/ 0 w 258273"/>
                <a:gd name="connsiteY0" fmla="*/ 23149 h 165851"/>
                <a:gd name="connsiteX1" fmla="*/ 104173 w 258273"/>
                <a:gd name="connsiteY1" fmla="*/ 162045 h 165851"/>
                <a:gd name="connsiteX2" fmla="*/ 243069 w 258273"/>
                <a:gd name="connsiteY2" fmla="*/ 115747 h 165851"/>
                <a:gd name="connsiteX3" fmla="*/ 254643 w 258273"/>
                <a:gd name="connsiteY3" fmla="*/ 0 h 165851"/>
                <a:gd name="connsiteX4" fmla="*/ 254643 w 258273"/>
                <a:gd name="connsiteY4" fmla="*/ 0 h 165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73" h="165851">
                  <a:moveTo>
                    <a:pt x="0" y="23149"/>
                  </a:moveTo>
                  <a:cubicBezTo>
                    <a:pt x="31831" y="84880"/>
                    <a:pt x="63662" y="146612"/>
                    <a:pt x="104173" y="162045"/>
                  </a:cubicBezTo>
                  <a:cubicBezTo>
                    <a:pt x="144684" y="177478"/>
                    <a:pt x="217991" y="142754"/>
                    <a:pt x="243069" y="115747"/>
                  </a:cubicBezTo>
                  <a:cubicBezTo>
                    <a:pt x="268147" y="88740"/>
                    <a:pt x="254643" y="0"/>
                    <a:pt x="254643" y="0"/>
                  </a:cubicBezTo>
                  <a:lnTo>
                    <a:pt x="254643" y="0"/>
                  </a:lnTo>
                </a:path>
              </a:pathLst>
            </a:cu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p>
          </p:txBody>
        </p:sp>
      </p:grpSp>
      <p:sp>
        <p:nvSpPr>
          <p:cNvPr id="17" name="Action Button: Back or Previous 16">
            <a:hlinkClick r:id="" action="ppaction://hlinkshowjump?jump=lastslideviewed" highlightClick="1"/>
          </p:cNvPr>
          <p:cNvSpPr/>
          <p:nvPr/>
        </p:nvSpPr>
        <p:spPr>
          <a:xfrm>
            <a:off x="8153400" y="59436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Home 17">
            <a:hlinkClick r:id="rId2" action="ppaction://hlinksldjump" highlightClick="1"/>
          </p:cNvPr>
          <p:cNvSpPr/>
          <p:nvPr/>
        </p:nvSpPr>
        <p:spPr>
          <a:xfrm>
            <a:off x="160116" y="5892478"/>
            <a:ext cx="914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752600" y="5943600"/>
            <a:ext cx="4687264" cy="646331"/>
          </a:xfrm>
          <a:prstGeom prst="rect">
            <a:avLst/>
          </a:prstGeom>
          <a:noFill/>
        </p:spPr>
        <p:txBody>
          <a:bodyPr wrap="square" rtlCol="0">
            <a:spAutoFit/>
          </a:bodyPr>
          <a:lstStyle/>
          <a:p>
            <a:r>
              <a:rPr lang="en-US" dirty="0" smtClean="0">
                <a:solidFill>
                  <a:schemeClr val="tx2"/>
                </a:solidFill>
                <a:latin typeface="Times New Roman" pitchFamily="18" charset="0"/>
                <a:cs typeface="Times New Roman" pitchFamily="18" charset="0"/>
              </a:rPr>
              <a:t>Check that outer and inner add up to the middle term</a:t>
            </a:r>
            <a:endParaRPr lang="en-US" dirty="0">
              <a:solidFill>
                <a:schemeClr val="tx2"/>
              </a:solidFill>
              <a:latin typeface="Times New Roman" pitchFamily="18" charset="0"/>
              <a:cs typeface="Times New Roman" pitchFamily="18" charset="0"/>
            </a:endParaRPr>
          </a:p>
        </p:txBody>
      </p:sp>
      <p:sp>
        <p:nvSpPr>
          <p:cNvPr id="20" name="Action Button: Custom 19">
            <a:hlinkClick r:id="rId3" action="ppaction://hlinksldjump" highlightClick="1"/>
          </p:cNvPr>
          <p:cNvSpPr/>
          <p:nvPr/>
        </p:nvSpPr>
        <p:spPr>
          <a:xfrm>
            <a:off x="6118473" y="5181600"/>
            <a:ext cx="1524000" cy="72751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17007" y="4767103"/>
            <a:ext cx="1506026" cy="646331"/>
          </a:xfrm>
          <a:prstGeom prst="rect">
            <a:avLst/>
          </a:prstGeom>
          <a:noFill/>
        </p:spPr>
        <p:txBody>
          <a:bodyPr wrap="square" rtlCol="0">
            <a:spAutoFit/>
          </a:bodyPr>
          <a:lstStyle/>
          <a:p>
            <a:pPr algn="ctr"/>
            <a:r>
              <a:rPr lang="en-US" b="1" dirty="0" smtClean="0"/>
              <a:t>*Back to Solving*</a:t>
            </a:r>
            <a:endParaRPr lang="en-US" b="1" dirty="0"/>
          </a:p>
        </p:txBody>
      </p:sp>
      <p:sp>
        <p:nvSpPr>
          <p:cNvPr id="21" name="Action Button: Custom 20">
            <a:hlinkClick r:id="rId3" action="ppaction://hlinksldjump" highlightClick="1"/>
          </p:cNvPr>
          <p:cNvSpPr/>
          <p:nvPr/>
        </p:nvSpPr>
        <p:spPr>
          <a:xfrm>
            <a:off x="6918051" y="4745071"/>
            <a:ext cx="1524000" cy="727517"/>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97400" y="5892478"/>
            <a:ext cx="1066800" cy="646331"/>
          </a:xfrm>
          <a:prstGeom prst="rect">
            <a:avLst/>
          </a:prstGeom>
          <a:noFill/>
        </p:spPr>
        <p:txBody>
          <a:bodyPr wrap="square" rtlCol="0">
            <a:spAutoFit/>
          </a:bodyPr>
          <a:lstStyle/>
          <a:p>
            <a:r>
              <a:rPr lang="en-US" b="1" dirty="0" smtClean="0"/>
              <a:t>NEXT STEP</a:t>
            </a:r>
            <a:endParaRPr lang="en-US" b="1" dirty="0"/>
          </a:p>
        </p:txBody>
      </p:sp>
      <p:sp>
        <p:nvSpPr>
          <p:cNvPr id="22" name="Action Button: Custom 21">
            <a:hlinkClick r:id="rId4" action="ppaction://hlinksldjump" highlightClick="1"/>
          </p:cNvPr>
          <p:cNvSpPr/>
          <p:nvPr/>
        </p:nvSpPr>
        <p:spPr>
          <a:xfrm>
            <a:off x="6697400" y="5892478"/>
            <a:ext cx="770200" cy="6974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179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ppt_x"/>
                                          </p:val>
                                        </p:tav>
                                        <p:tav tm="100000">
                                          <p:val>
                                            <p:strVal val="#ppt_x"/>
                                          </p:val>
                                        </p:tav>
                                      </p:tavLst>
                                    </p:anim>
                                    <p:anim calcmode="lin" valueType="num">
                                      <p:cBhvr additive="base">
                                        <p:cTn id="13" dur="30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3000" fill="hold"/>
                                        <p:tgtEl>
                                          <p:spTgt spid="7"/>
                                        </p:tgtEl>
                                        <p:attrNameLst>
                                          <p:attrName>ppt_x</p:attrName>
                                        </p:attrNameLst>
                                      </p:cBhvr>
                                      <p:tavLst>
                                        <p:tav tm="0">
                                          <p:val>
                                            <p:strVal val="#ppt_x"/>
                                          </p:val>
                                        </p:tav>
                                        <p:tav tm="100000">
                                          <p:val>
                                            <p:strVal val="#ppt_x"/>
                                          </p:val>
                                        </p:tav>
                                      </p:tavLst>
                                    </p:anim>
                                    <p:anim calcmode="lin" valueType="num">
                                      <p:cBhvr additive="base">
                                        <p:cTn id="18" dur="30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9000"/>
                            </p:stCondLst>
                            <p:childTnLst>
                              <p:par>
                                <p:cTn id="20" presetID="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3000" fill="hold"/>
                                        <p:tgtEl>
                                          <p:spTgt spid="5"/>
                                        </p:tgtEl>
                                        <p:attrNameLst>
                                          <p:attrName>ppt_x</p:attrName>
                                        </p:attrNameLst>
                                      </p:cBhvr>
                                      <p:tavLst>
                                        <p:tav tm="0">
                                          <p:val>
                                            <p:strVal val="#ppt_x"/>
                                          </p:val>
                                        </p:tav>
                                        <p:tav tm="100000">
                                          <p:val>
                                            <p:strVal val="#ppt_x"/>
                                          </p:val>
                                        </p:tav>
                                      </p:tavLst>
                                    </p:anim>
                                    <p:anim calcmode="lin" valueType="num">
                                      <p:cBhvr additive="base">
                                        <p:cTn id="23" dur="3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1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3000" fill="hold"/>
                                        <p:tgtEl>
                                          <p:spTgt spid="9"/>
                                        </p:tgtEl>
                                        <p:attrNameLst>
                                          <p:attrName>ppt_x</p:attrName>
                                        </p:attrNameLst>
                                      </p:cBhvr>
                                      <p:tavLst>
                                        <p:tav tm="0">
                                          <p:val>
                                            <p:strVal val="#ppt_x"/>
                                          </p:val>
                                        </p:tav>
                                        <p:tav tm="100000">
                                          <p:val>
                                            <p:strVal val="#ppt_x"/>
                                          </p:val>
                                        </p:tav>
                                      </p:tavLst>
                                    </p:anim>
                                    <p:anim calcmode="lin" valueType="num">
                                      <p:cBhvr additive="base">
                                        <p:cTn id="28" dur="30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150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3000" fill="hold"/>
                                        <p:tgtEl>
                                          <p:spTgt spid="10"/>
                                        </p:tgtEl>
                                        <p:attrNameLst>
                                          <p:attrName>ppt_x</p:attrName>
                                        </p:attrNameLst>
                                      </p:cBhvr>
                                      <p:tavLst>
                                        <p:tav tm="0">
                                          <p:val>
                                            <p:strVal val="#ppt_x"/>
                                          </p:val>
                                        </p:tav>
                                        <p:tav tm="100000">
                                          <p:val>
                                            <p:strVal val="#ppt_x"/>
                                          </p:val>
                                        </p:tav>
                                      </p:tavLst>
                                    </p:anim>
                                    <p:anim calcmode="lin" valueType="num">
                                      <p:cBhvr additive="base">
                                        <p:cTn id="33" dur="30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18000"/>
                            </p:stCondLst>
                            <p:childTnLst>
                              <p:par>
                                <p:cTn id="35" presetID="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3000" fill="hold"/>
                                        <p:tgtEl>
                                          <p:spTgt spid="11"/>
                                        </p:tgtEl>
                                        <p:attrNameLst>
                                          <p:attrName>ppt_x</p:attrName>
                                        </p:attrNameLst>
                                      </p:cBhvr>
                                      <p:tavLst>
                                        <p:tav tm="0">
                                          <p:val>
                                            <p:strVal val="#ppt_x"/>
                                          </p:val>
                                        </p:tav>
                                        <p:tav tm="100000">
                                          <p:val>
                                            <p:strVal val="#ppt_x"/>
                                          </p:val>
                                        </p:tav>
                                      </p:tavLst>
                                    </p:anim>
                                    <p:anim calcmode="lin" valueType="num">
                                      <p:cBhvr additive="base">
                                        <p:cTn id="38" dur="30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21000"/>
                            </p:stCondLst>
                            <p:childTnLst>
                              <p:par>
                                <p:cTn id="40" presetID="2" presetClass="entr" presetSubtype="4"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3000" fill="hold"/>
                                        <p:tgtEl>
                                          <p:spTgt spid="12"/>
                                        </p:tgtEl>
                                        <p:attrNameLst>
                                          <p:attrName>ppt_x</p:attrName>
                                        </p:attrNameLst>
                                      </p:cBhvr>
                                      <p:tavLst>
                                        <p:tav tm="0">
                                          <p:val>
                                            <p:strVal val="#ppt_x"/>
                                          </p:val>
                                        </p:tav>
                                        <p:tav tm="100000">
                                          <p:val>
                                            <p:strVal val="#ppt_x"/>
                                          </p:val>
                                        </p:tav>
                                      </p:tavLst>
                                    </p:anim>
                                    <p:anim calcmode="lin" valueType="num">
                                      <p:cBhvr additive="base">
                                        <p:cTn id="43" dur="30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24000"/>
                            </p:stCondLst>
                            <p:childTnLst>
                              <p:par>
                                <p:cTn id="45" presetID="2" presetClass="entr" presetSubtype="4" fill="hold" nodeType="afterEffect">
                                  <p:stCondLst>
                                    <p:cond delay="300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750" fill="hold"/>
                                        <p:tgtEl>
                                          <p:spTgt spid="16"/>
                                        </p:tgtEl>
                                        <p:attrNameLst>
                                          <p:attrName>ppt_x</p:attrName>
                                        </p:attrNameLst>
                                      </p:cBhvr>
                                      <p:tavLst>
                                        <p:tav tm="0">
                                          <p:val>
                                            <p:strVal val="#ppt_x"/>
                                          </p:val>
                                        </p:tav>
                                        <p:tav tm="100000">
                                          <p:val>
                                            <p:strVal val="#ppt_x"/>
                                          </p:val>
                                        </p:tav>
                                      </p:tavLst>
                                    </p:anim>
                                    <p:anim calcmode="lin" valueType="num">
                                      <p:cBhvr additive="base">
                                        <p:cTn id="48" dur="75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27750"/>
                            </p:stCondLst>
                            <p:childTnLst>
                              <p:par>
                                <p:cTn id="50" presetID="2" presetClass="entr" presetSubtype="4" fill="hold" nodeType="afterEffect">
                                  <p:stCondLst>
                                    <p:cond delay="0"/>
                                  </p:stCondLst>
                                  <p:childTnLst>
                                    <p:set>
                                      <p:cBhvr>
                                        <p:cTn id="51" dur="1" fill="hold">
                                          <p:stCondLst>
                                            <p:cond delay="0"/>
                                          </p:stCondLst>
                                        </p:cTn>
                                        <p:tgtEl>
                                          <p:spTgt spid="19">
                                            <p:txEl>
                                              <p:pRg st="0" end="0"/>
                                            </p:txEl>
                                          </p:spTgt>
                                        </p:tgtEl>
                                        <p:attrNameLst>
                                          <p:attrName>style.visibility</p:attrName>
                                        </p:attrNameLst>
                                      </p:cBhvr>
                                      <p:to>
                                        <p:strVal val="visible"/>
                                      </p:to>
                                    </p:set>
                                    <p:anim calcmode="lin" valueType="num">
                                      <p:cBhvr additive="base">
                                        <p:cTn id="52" dur="3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3" dur="30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716</TotalTime>
  <Words>984</Words>
  <Application>Microsoft Office PowerPoint</Application>
  <PresentationFormat>On-screen Show (4:3)</PresentationFormat>
  <Paragraphs>131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Apothecary</vt:lpstr>
      <vt:lpstr>Factoring polynomials</vt:lpstr>
      <vt:lpstr>What am I being asked to do?</vt:lpstr>
      <vt:lpstr>IS THERE A GCF?</vt:lpstr>
      <vt:lpstr>Factor using the GCF</vt:lpstr>
      <vt:lpstr>What type of polynomial?</vt:lpstr>
      <vt:lpstr>To factor:</vt:lpstr>
      <vt:lpstr>To factor:</vt:lpstr>
      <vt:lpstr>TO FACTOR:</vt:lpstr>
      <vt:lpstr>Factoring example</vt:lpstr>
      <vt:lpstr>Solving</vt:lpstr>
      <vt:lpstr>Find the “Roots”</vt:lpstr>
      <vt:lpstr>Setting up your equation</vt:lpstr>
      <vt:lpstr>Can anything still be factored?</vt:lpstr>
      <vt:lpstr>You SHOULD be done!</vt:lpstr>
      <vt:lpstr>A trinomial in the form…</vt:lpstr>
      <vt:lpstr>factor by grouping</vt:lpstr>
    </vt:vector>
  </TitlesOfParts>
  <Company>Medfield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Factoring polynomials</dc:title>
  <dc:creator>Erin Kearney</dc:creator>
  <cp:lastModifiedBy>Erin Kearney</cp:lastModifiedBy>
  <cp:revision>33</cp:revision>
  <dcterms:created xsi:type="dcterms:W3CDTF">2013-06-11T17:09:54Z</dcterms:created>
  <dcterms:modified xsi:type="dcterms:W3CDTF">2015-04-15T12:51:34Z</dcterms:modified>
</cp:coreProperties>
</file>