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78D60-6F25-4B89-906D-D3D03F6E6D2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8FD09-6AEA-49EA-97F8-9AFAD283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6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Solving Linear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277" y="152400"/>
            <a:ext cx="7372558" cy="924475"/>
          </a:xfrm>
        </p:spPr>
        <p:txBody>
          <a:bodyPr/>
          <a:lstStyle/>
          <a:p>
            <a:pPr algn="ctr"/>
            <a:r>
              <a:rPr lang="en-US" b="1" dirty="0" smtClean="0"/>
              <a:t>Your variable </a:t>
            </a:r>
            <a:r>
              <a:rPr lang="en-US" b="1" u="sng" dirty="0" smtClean="0"/>
              <a:t>should</a:t>
            </a:r>
            <a:r>
              <a:rPr lang="en-US" b="1" dirty="0" smtClean="0"/>
              <a:t> be isolated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2648157" cy="12406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IT IS!</a:t>
            </a:r>
          </a:p>
          <a:p>
            <a:pPr marL="0" indent="0" algn="ctr">
              <a:buNone/>
            </a:pPr>
            <a:r>
              <a:rPr lang="en-US" sz="2000" b="1" dirty="0" smtClean="0"/>
              <a:t>YAY!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276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 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&gt; 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Up Arrow 6"/>
          <p:cNvSpPr/>
          <p:nvPr/>
        </p:nvSpPr>
        <p:spPr>
          <a:xfrm rot="20565104">
            <a:off x="2171699" y="3692645"/>
            <a:ext cx="4191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95449" y="4648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That’s my answer!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8238" y="3138099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Umm…the variable is gone…</a:t>
            </a:r>
            <a:endParaRPr lang="en-US" sz="2000" b="1" dirty="0"/>
          </a:p>
        </p:txBody>
      </p:sp>
      <p:sp>
        <p:nvSpPr>
          <p:cNvPr id="10" name="Action Button: Custom 9">
            <a:hlinkClick r:id="" action="ppaction://hlinkshowjump?jump=nextslide" highlightClick="1"/>
          </p:cNvPr>
          <p:cNvSpPr/>
          <p:nvPr/>
        </p:nvSpPr>
        <p:spPr>
          <a:xfrm>
            <a:off x="5268238" y="3048000"/>
            <a:ext cx="2209800" cy="1219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Back or Previous 11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71700" y="5343435"/>
            <a:ext cx="3096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BTWs…this means that </a:t>
            </a:r>
            <a:r>
              <a:rPr lang="en-US" i="1" dirty="0" smtClean="0"/>
              <a:t>x</a:t>
            </a:r>
            <a:r>
              <a:rPr lang="en-US" dirty="0" smtClean="0"/>
              <a:t> can be any number that is greater than 3.  There are infinite possibilities.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2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628648" cy="924475"/>
          </a:xfrm>
        </p:spPr>
        <p:txBody>
          <a:bodyPr/>
          <a:lstStyle/>
          <a:p>
            <a:pPr algn="ctr"/>
            <a:r>
              <a:rPr lang="en-US" b="1" dirty="0" smtClean="0"/>
              <a:t>“No Solution” vs. “All Real #’s”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40" y="533400"/>
            <a:ext cx="8458550" cy="40514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*Remember that your goal is to state what </a:t>
            </a:r>
            <a:r>
              <a:rPr lang="en-US" i="1" dirty="0" smtClean="0"/>
              <a:t>x</a:t>
            </a:r>
            <a:r>
              <a:rPr lang="en-US" dirty="0" smtClean="0"/>
              <a:t> can be.  For example:  </a:t>
            </a:r>
          </a:p>
          <a:p>
            <a:pPr marL="0" indent="0">
              <a:buNone/>
            </a:pPr>
            <a:r>
              <a:rPr lang="en-US" i="1" dirty="0" smtClean="0"/>
              <a:t>x </a:t>
            </a:r>
            <a:r>
              <a:rPr lang="en-US" dirty="0" smtClean="0"/>
              <a:t>&gt; 3 says that </a:t>
            </a:r>
            <a:r>
              <a:rPr lang="en-US" i="1" dirty="0" smtClean="0"/>
              <a:t>x</a:t>
            </a:r>
            <a:r>
              <a:rPr lang="en-US" dirty="0" smtClean="0"/>
              <a:t> can be any number that is bigger than 3.  For example:  3.1, 4, 5, or even 100,000.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 </a:t>
            </a:r>
            <a:r>
              <a:rPr lang="en-US" dirty="0"/>
              <a:t>&gt;</a:t>
            </a:r>
            <a:r>
              <a:rPr lang="en-US" dirty="0" smtClean="0"/>
              <a:t> 10 doesn’t say that </a:t>
            </a:r>
            <a:r>
              <a:rPr lang="en-US" i="1" dirty="0" smtClean="0"/>
              <a:t>x</a:t>
            </a:r>
            <a:r>
              <a:rPr lang="en-US" dirty="0" smtClean="0"/>
              <a:t> can be 3 or 10, it just says “3 is greater than 10,” which is FALSE.  Since it’s a false statement it means that </a:t>
            </a:r>
            <a:r>
              <a:rPr lang="en-US" i="1" dirty="0" smtClean="0"/>
              <a:t>x </a:t>
            </a:r>
            <a:r>
              <a:rPr lang="en-US" dirty="0" smtClean="0"/>
              <a:t>cannot be anything so we say…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52803" y="3598613"/>
            <a:ext cx="3657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NO SOLUTION!</a:t>
            </a:r>
            <a:endParaRPr lang="en-US" sz="2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419600"/>
            <a:ext cx="8333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u="sng" dirty="0" smtClean="0"/>
              <a:t>&lt;</a:t>
            </a:r>
            <a:r>
              <a:rPr lang="en-US" dirty="0" smtClean="0"/>
              <a:t> 8 doesn’t say compare </a:t>
            </a:r>
            <a:r>
              <a:rPr lang="en-US" i="1" dirty="0" smtClean="0"/>
              <a:t>x</a:t>
            </a:r>
            <a:r>
              <a:rPr lang="en-US" dirty="0" smtClean="0"/>
              <a:t> to 4 or 8.  It just says “4 is less than or equal to 8,” which is TRUE!  Since it’s a true statement it means that </a:t>
            </a:r>
            <a:r>
              <a:rPr lang="en-US" i="1" dirty="0" smtClean="0"/>
              <a:t>x</a:t>
            </a:r>
            <a:r>
              <a:rPr lang="en-US" dirty="0" smtClean="0"/>
              <a:t> can be anything so we say…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5486400"/>
            <a:ext cx="4114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ALL REAL NUMBERS!</a:t>
            </a:r>
            <a:endParaRPr lang="en-US" sz="2500" b="1" dirty="0"/>
          </a:p>
        </p:txBody>
      </p:sp>
      <p:sp>
        <p:nvSpPr>
          <p:cNvPr id="9" name="Action Button: Home 8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2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300"/>
                            </p:stCondLst>
                            <p:childTnLst>
                              <p:par>
                                <p:cTn id="8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25"/>
                            </p:stCondLst>
                            <p:childTnLst>
                              <p:par>
                                <p:cTn id="11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25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25"/>
                            </p:stCondLst>
                            <p:childTnLst>
                              <p:par>
                                <p:cTn id="19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275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24475"/>
          </a:xfrm>
        </p:spPr>
        <p:txBody>
          <a:bodyPr/>
          <a:lstStyle/>
          <a:p>
            <a:pPr algn="ctr"/>
            <a:r>
              <a:rPr lang="en-US" sz="6200" b="1" dirty="0" smtClean="0"/>
              <a:t>*NEW RULE ALERT*</a:t>
            </a:r>
            <a:endParaRPr lang="en-US" sz="6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6458157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Did you MULTIPLY or DIVIDE </a:t>
            </a:r>
            <a:r>
              <a:rPr lang="en-US" sz="3000" b="1" u="sng" dirty="0" smtClean="0"/>
              <a:t>by</a:t>
            </a:r>
            <a:r>
              <a:rPr lang="en-US" sz="3000" b="1" dirty="0" smtClean="0"/>
              <a:t> a NEGATIVE to finish isolating </a:t>
            </a:r>
            <a:r>
              <a:rPr lang="en-US" sz="3000" b="1" i="1" dirty="0" smtClean="0"/>
              <a:t>x</a:t>
            </a:r>
            <a:r>
              <a:rPr lang="en-US" sz="3000" b="1" dirty="0" smtClean="0"/>
              <a:t>?  </a:t>
            </a:r>
            <a:endParaRPr 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4985266"/>
            <a:ext cx="106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Yes</a:t>
            </a:r>
            <a:endParaRPr 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4985834"/>
            <a:ext cx="106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No</a:t>
            </a:r>
            <a:endParaRPr lang="en-US" sz="3000" b="1" dirty="0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5562600" y="4876800"/>
            <a:ext cx="838200" cy="7620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1447800" y="4876800"/>
            <a:ext cx="838200" cy="7620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7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24475"/>
          </a:xfrm>
        </p:spPr>
        <p:txBody>
          <a:bodyPr/>
          <a:lstStyle/>
          <a:p>
            <a:pPr algn="ctr"/>
            <a:r>
              <a:rPr lang="en-US" b="1" dirty="0" smtClean="0"/>
              <a:t>Then you must reverse the inequality sign!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0" y="2666999"/>
            <a:ext cx="609599" cy="1088239"/>
          </a:xfrm>
        </p:spPr>
        <p:txBody>
          <a:bodyPr/>
          <a:lstStyle/>
          <a:p>
            <a:pPr marL="0" indent="0">
              <a:buNone/>
            </a:pP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48099" y="2743199"/>
            <a:ext cx="609599" cy="1088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6000" b="1" i="1" dirty="0"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10098" y="2743199"/>
            <a:ext cx="990601" cy="1088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199" y="2815775"/>
            <a:ext cx="571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ction Button: Home 8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57600" y="5835134"/>
            <a:ext cx="213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3712866" y="5831906"/>
            <a:ext cx="2057400" cy="477054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8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towards isolating the variable…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057400"/>
            <a:ext cx="5086557" cy="162163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Check to see if the inequality is completely simplified…</a:t>
            </a:r>
          </a:p>
          <a:p>
            <a:pPr marL="0" indent="0" algn="ctr">
              <a:buNone/>
            </a:pPr>
            <a:r>
              <a:rPr lang="en-US" b="1" dirty="0" smtClean="0"/>
              <a:t>Can you distribute or combine like terms?</a:t>
            </a:r>
            <a:endParaRPr lang="en-US" b="1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14500" y="391228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90167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721807" y="390167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3" action="ppaction://hlinksldjump" highlightClick="1"/>
          </p:cNvPr>
          <p:cNvSpPr/>
          <p:nvPr/>
        </p:nvSpPr>
        <p:spPr>
          <a:xfrm>
            <a:off x="5468655" y="3816346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25113" cy="924475"/>
          </a:xfrm>
        </p:spPr>
        <p:txBody>
          <a:bodyPr/>
          <a:lstStyle/>
          <a:p>
            <a:pPr algn="ctr"/>
            <a:r>
              <a:rPr lang="en-US" b="1" dirty="0" smtClean="0"/>
              <a:t>Simplify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53" y="1169216"/>
            <a:ext cx="3581400" cy="78343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dirty="0" smtClean="0"/>
              <a:t>Distribute if necessary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7653" y="3722132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</a:t>
            </a:r>
            <a:r>
              <a:rPr lang="en-US" dirty="0" smtClean="0"/>
              <a:t>Combine like terms if possible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5835134"/>
            <a:ext cx="213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3657600" y="5835134"/>
            <a:ext cx="2057400" cy="477054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51362" y="1352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3(2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+ 7) + 4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&gt; 31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79899" y="1807237"/>
            <a:ext cx="2752725" cy="1436132"/>
            <a:chOff x="5079899" y="1828800"/>
            <a:chExt cx="2752725" cy="14361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899" y="1828800"/>
              <a:ext cx="2752725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7" name="Group 16"/>
            <p:cNvGrpSpPr/>
            <p:nvPr/>
          </p:nvGrpSpPr>
          <p:grpSpPr>
            <a:xfrm>
              <a:off x="7118913" y="2895600"/>
              <a:ext cx="301424" cy="369332"/>
              <a:chOff x="4041976" y="2379126"/>
              <a:chExt cx="301424" cy="36933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114800" y="2411392"/>
                <a:ext cx="228600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41976" y="2379126"/>
                <a:ext cx="249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&gt;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110714" y="2353176"/>
              <a:ext cx="301424" cy="369332"/>
              <a:chOff x="4041976" y="2379126"/>
              <a:chExt cx="301424" cy="36933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114800" y="2411392"/>
                <a:ext cx="228600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41976" y="2379126"/>
                <a:ext cx="249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&gt;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4" name="Action Button: Home 13">
            <a:hlinkClick r:id="rId3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791200" y="3316248"/>
            <a:ext cx="1990725" cy="590550"/>
            <a:chOff x="5791200" y="3316248"/>
            <a:chExt cx="1990725" cy="59055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3316248"/>
              <a:ext cx="1990725" cy="590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" name="Group 12"/>
            <p:cNvGrpSpPr/>
            <p:nvPr/>
          </p:nvGrpSpPr>
          <p:grpSpPr>
            <a:xfrm>
              <a:off x="7012088" y="3426857"/>
              <a:ext cx="301424" cy="369332"/>
              <a:chOff x="4041976" y="2379126"/>
              <a:chExt cx="301424" cy="369332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114800" y="2411392"/>
                <a:ext cx="228600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041976" y="2379126"/>
                <a:ext cx="249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&gt;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0" name="Oval 9"/>
          <p:cNvSpPr/>
          <p:nvPr/>
        </p:nvSpPr>
        <p:spPr>
          <a:xfrm>
            <a:off x="5524500" y="2895600"/>
            <a:ext cx="381000" cy="352425"/>
          </a:xfrm>
          <a:prstGeom prst="ellipse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81800" y="2895600"/>
            <a:ext cx="381000" cy="352425"/>
          </a:xfrm>
          <a:prstGeom prst="ellipse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413 0.00694 C -0.11997 0.02313 -0.11424 0.0377 -0.10625 0.05065 C -0.10191 0.05782 -0.10434 0.05967 -0.09809 0.06522 C -0.0967 0.07054 -0.09444 0.0747 -0.09271 0.07979 " pathEditMode="relative" ptsTypes="fff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69 0.01966 C 0.12205 0.02475 0.11771 0.02521 0.11285 0.02937 C 0.10868 0.03261 0.10417 0.03562 0.1 0.03909 C 0.09844 0.04024 0.0974 0.04232 0.09566 0.04325 C 0.09253 0.0451 0.08889 0.04464 0.08576 0.04602 C 0.08142 0.04834 0.07743 0.05111 0.07292 0.05296 C 0.07031 0.05435 0.06441 0.05597 0.06441 0.05597 C 0.06111 0.06106 0.05816 0.06106 0.05313 0.06429 C 0.05226 0.06568 0.05174 0.0673 0.05017 0.06846 C 0.04757 0.07054 0.04167 0.06938 0.04167 0.07424 " pathEditMode="relative" rAng="0" ptsTypes="fffffffff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27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0" grpId="1" animBg="1"/>
      <p:bldP spid="10" grpId="2" animBg="1"/>
      <p:bldP spid="11" grpId="0" animBg="1"/>
      <p:bldP spid="11" grpId="2" animBg="1"/>
      <p:bldP spid="11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496" y="381000"/>
            <a:ext cx="7125113" cy="924475"/>
          </a:xfrm>
        </p:spPr>
        <p:txBody>
          <a:bodyPr/>
          <a:lstStyle/>
          <a:p>
            <a:pPr algn="ctr"/>
            <a:r>
              <a:rPr lang="en-US" b="1" dirty="0" smtClean="0"/>
              <a:t>Begin to isolate…</a:t>
            </a:r>
            <a:br>
              <a:rPr lang="en-US" b="1" dirty="0" smtClean="0"/>
            </a:br>
            <a:r>
              <a:rPr lang="en-US" sz="2500" b="1" dirty="0" smtClean="0"/>
              <a:t>*Don’t forget that whatever you do to one side, you must do the other!</a:t>
            </a: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762957" cy="1469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b="1" dirty="0" smtClean="0"/>
              <a:t>Are there variables on both sides of the equation?</a:t>
            </a:r>
            <a:endParaRPr lang="en-US" sz="2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14500" y="391228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90167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721807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3" action="ppaction://hlinksldjump" highlightClick="1"/>
          </p:cNvPr>
          <p:cNvSpPr/>
          <p:nvPr/>
        </p:nvSpPr>
        <p:spPr>
          <a:xfrm>
            <a:off x="5410200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Get variables together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143957" cy="139303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Move one of the variable terms to the other side of the equation.  Your only options are to add or subtract. 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140880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8 &gt; 4 – 4</a:t>
            </a:r>
            <a:r>
              <a:rPr lang="en-US" sz="25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3617934"/>
            <a:ext cx="2971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+4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             +4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4094988"/>
            <a:ext cx="2895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48731" y="4142472"/>
            <a:ext cx="15621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– 8 &gt; 4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835134"/>
            <a:ext cx="213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>
          <a:xfrm>
            <a:off x="3702485" y="5835134"/>
            <a:ext cx="2057400" cy="477054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Home 12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Continue Isolating…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6839157" cy="1088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b="1" dirty="0" smtClean="0"/>
              <a:t>Is there anything adding or subtracting to/from the variable?</a:t>
            </a: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14500" y="391228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90167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1721807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5410200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GET RID OF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143957" cy="101203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Use the inverse operation, either addition or subtraction, to cancel out the number that is being added or subtracted. (Make it 0)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124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+ 3 &gt; 11</a:t>
            </a: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–3 – 3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2993721"/>
            <a:ext cx="2324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–4 + 5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&gt; 16</a:t>
            </a: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+4             +4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191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Subtracting 3 cancels out the 3.</a:t>
            </a:r>
          </a:p>
          <a:p>
            <a:r>
              <a:rPr lang="en-US" dirty="0" smtClean="0"/>
              <a:t>(Makes it 0)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4191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Adding 4 cancels out the –4 .</a:t>
            </a:r>
          </a:p>
          <a:p>
            <a:r>
              <a:rPr lang="en-US" dirty="0" smtClean="0"/>
              <a:t>(Makes it 0)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5835134"/>
            <a:ext cx="213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3701441" y="5827388"/>
            <a:ext cx="2057400" cy="477054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Continue Isolating…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6839157" cy="1088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b="1" dirty="0" smtClean="0"/>
              <a:t>Is there anything multiplying or dividing the variable?</a:t>
            </a: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14500" y="391228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90167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1721807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5410200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GET RID OF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143957" cy="101203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Use the inverse operation, either multiplication or division, to cancel out the number that is multiplying or dividing the variable.  (Make it 1)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43000" y="3244334"/>
                <a:ext cx="9733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244334"/>
                <a:ext cx="97334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37367" y="32443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92391" y="3613666"/>
            <a:ext cx="823952" cy="0"/>
            <a:chOff x="1292391" y="3613666"/>
            <a:chExt cx="823952" cy="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292391" y="3613666"/>
              <a:ext cx="33427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82071" y="3613666"/>
              <a:ext cx="33427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85852" y="3613759"/>
            <a:ext cx="931778" cy="384804"/>
            <a:chOff x="1185852" y="3613759"/>
            <a:chExt cx="931778" cy="3848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185852" y="3613759"/>
                  <a:ext cx="4042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852" y="3613759"/>
                  <a:ext cx="404277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713353" y="3629231"/>
                  <a:ext cx="4042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3353" y="3629231"/>
                  <a:ext cx="404277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7" name="Straight Connector 16"/>
          <p:cNvCxnSpPr>
            <a:endCxn id="13" idx="2"/>
          </p:cNvCxnSpPr>
          <p:nvPr/>
        </p:nvCxnSpPr>
        <p:spPr>
          <a:xfrm>
            <a:off x="1292391" y="3244334"/>
            <a:ext cx="95600" cy="7387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0266" y="4267200"/>
            <a:ext cx="2343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Dividing by 2 cancels out 2. (makes it 1</a:t>
            </a:r>
            <a:r>
              <a:rPr lang="en-US" dirty="0"/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5400" y="327033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019800" y="3227756"/>
                <a:ext cx="840295" cy="570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227756"/>
                <a:ext cx="840295" cy="5706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5791200" y="3291891"/>
            <a:ext cx="1334312" cy="405865"/>
            <a:chOff x="5791200" y="3291891"/>
            <a:chExt cx="1334312" cy="405865"/>
          </a:xfrm>
        </p:grpSpPr>
        <p:sp>
          <p:nvSpPr>
            <p:cNvPr id="21" name="TextBox 20"/>
            <p:cNvSpPr txBox="1"/>
            <p:nvPr/>
          </p:nvSpPr>
          <p:spPr>
            <a:xfrm>
              <a:off x="5791200" y="3291891"/>
              <a:ext cx="590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3·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6412" y="3328424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·3</a:t>
              </a:r>
              <a:endParaRPr lang="en-US" dirty="0"/>
            </a:p>
          </p:txBody>
        </p:sp>
      </p:grpSp>
      <p:cxnSp>
        <p:nvCxnSpPr>
          <p:cNvPr id="25" name="Straight Connector 24"/>
          <p:cNvCxnSpPr>
            <a:endCxn id="20" idx="2"/>
          </p:cNvCxnSpPr>
          <p:nvPr/>
        </p:nvCxnSpPr>
        <p:spPr>
          <a:xfrm>
            <a:off x="5791200" y="3328424"/>
            <a:ext cx="648748" cy="4700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34000" y="4267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Multiplying by 3 cancels out the 3.</a:t>
            </a:r>
          </a:p>
          <a:p>
            <a:r>
              <a:rPr lang="en-US" dirty="0" smtClean="0"/>
              <a:t>(Makes it 1)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5835134"/>
            <a:ext cx="213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27" name="Action Button: Custom 26">
            <a:hlinkClick r:id="rId6" action="ppaction://hlinksldjump" highlightClick="1"/>
          </p:cNvPr>
          <p:cNvSpPr/>
          <p:nvPr/>
        </p:nvSpPr>
        <p:spPr>
          <a:xfrm>
            <a:off x="3692769" y="5832149"/>
            <a:ext cx="2057400" cy="477054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ome 28">
            <a:hlinkClick r:id="rId7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Back or Previous 29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592</TotalTime>
  <Words>539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Summer</vt:lpstr>
      <vt:lpstr>Chapter 6 </vt:lpstr>
      <vt:lpstr>Work towards isolating the variable…</vt:lpstr>
      <vt:lpstr>Simplify </vt:lpstr>
      <vt:lpstr>Begin to isolate… *Don’t forget that whatever you do to one side, you must do the other!</vt:lpstr>
      <vt:lpstr>Get variables together</vt:lpstr>
      <vt:lpstr>Continue Isolating…</vt:lpstr>
      <vt:lpstr>GET RID OF IT!</vt:lpstr>
      <vt:lpstr>Continue Isolating…</vt:lpstr>
      <vt:lpstr>GET RID OF IT!</vt:lpstr>
      <vt:lpstr>Your variable should be isolated</vt:lpstr>
      <vt:lpstr>“No Solution” vs. “All Real #’s”</vt:lpstr>
      <vt:lpstr>*NEW RULE ALERT*</vt:lpstr>
      <vt:lpstr>Then you must reverse the inequality sign!</vt:lpstr>
    </vt:vector>
  </TitlesOfParts>
  <Company>Medfield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Erin Kearney</dc:creator>
  <cp:lastModifiedBy>Erin Kearney</cp:lastModifiedBy>
  <cp:revision>28</cp:revision>
  <dcterms:created xsi:type="dcterms:W3CDTF">2013-06-13T13:26:21Z</dcterms:created>
  <dcterms:modified xsi:type="dcterms:W3CDTF">2015-04-15T12:42:34Z</dcterms:modified>
</cp:coreProperties>
</file>