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FD48E84-F995-4DC5-B01D-8C60E9B4B5A2}" type="datetimeFigureOut">
              <a:rPr lang="en-US" smtClean="0"/>
              <a:t>4/15/2015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7DFD9B5-266D-4AAA-AB80-5E4FC1438F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DFD9B5-266D-4AAA-AB80-5E4FC1438F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DFD9B5-266D-4AAA-AB80-5E4FC1438F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DFD9B5-266D-4AAA-AB80-5E4FC1438F6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DFD9B5-266D-4AAA-AB80-5E4FC1438F6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DFD9B5-266D-4AAA-AB80-5E4FC1438F6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7DFD9B5-266D-4AAA-AB80-5E4FC1438F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7DFD9B5-266D-4AAA-AB80-5E4FC1438F6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FD48E84-F995-4DC5-B01D-8C60E9B4B5A2}" type="datetimeFigureOut">
              <a:rPr lang="en-US" smtClean="0"/>
              <a:t>4/15/2015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7DFD9B5-266D-4AAA-AB80-5E4FC1438F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FD48E84-F995-4DC5-B01D-8C60E9B4B5A2}" type="datetimeFigureOut">
              <a:rPr lang="en-US" smtClean="0"/>
              <a:t>4/15/2015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DFD9B5-266D-4AAA-AB80-5E4FC1438F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FD48E84-F995-4DC5-B01D-8C60E9B4B5A2}" type="datetimeFigureOut">
              <a:rPr lang="en-US" smtClean="0"/>
              <a:t>4/15/2015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7DFD9B5-266D-4AAA-AB80-5E4FC1438F6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D48E84-F995-4DC5-B01D-8C60E9B4B5A2}" type="datetimeFigureOut">
              <a:rPr lang="en-US" smtClean="0"/>
              <a:t>4/15/2015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7DFD9B5-266D-4AAA-AB80-5E4FC1438F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slide" Target="slide3.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Simplifying Radicals</a:t>
            </a:r>
            <a:endParaRPr lang="en-US" dirty="0"/>
          </a:p>
        </p:txBody>
      </p:sp>
      <p:sp>
        <p:nvSpPr>
          <p:cNvPr id="3" name="Subtitle 2"/>
          <p:cNvSpPr>
            <a:spLocks noGrp="1"/>
          </p:cNvSpPr>
          <p:nvPr>
            <p:ph type="subTitle" idx="1"/>
          </p:nvPr>
        </p:nvSpPr>
        <p:spPr/>
        <p:txBody>
          <a:bodyPr/>
          <a:lstStyle/>
          <a:p>
            <a:r>
              <a:rPr lang="en-US" dirty="0" smtClean="0"/>
              <a:t>11.2</a:t>
            </a:r>
            <a:endParaRPr lang="en-US" dirty="0"/>
          </a:p>
        </p:txBody>
      </p:sp>
    </p:spTree>
    <p:extLst>
      <p:ext uri="{BB962C8B-B14F-4D97-AF65-F5344CB8AC3E}">
        <p14:creationId xmlns:p14="http://schemas.microsoft.com/office/powerpoint/2010/main" val="593103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407664"/>
            <a:ext cx="2654943" cy="804672"/>
          </a:xfrm>
        </p:spPr>
        <p:txBody>
          <a:bodyPr>
            <a:noAutofit/>
          </a:bodyPr>
          <a:lstStyle/>
          <a:p>
            <a:pPr marL="109728" indent="0" algn="ctr">
              <a:buNone/>
            </a:pPr>
            <a:r>
              <a:rPr lang="en-US" sz="2500" b="1" dirty="0" smtClean="0"/>
              <a:t>There is a fraction under the radical</a:t>
            </a:r>
            <a:endParaRPr lang="en-US" sz="2500" b="1" dirty="0"/>
          </a:p>
        </p:txBody>
      </p:sp>
      <p:sp>
        <p:nvSpPr>
          <p:cNvPr id="3" name="Title 2"/>
          <p:cNvSpPr>
            <a:spLocks noGrp="1"/>
          </p:cNvSpPr>
          <p:nvPr>
            <p:ph type="title"/>
          </p:nvPr>
        </p:nvSpPr>
        <p:spPr/>
        <p:txBody>
          <a:bodyPr>
            <a:normAutofit fontScale="90000"/>
          </a:bodyPr>
          <a:lstStyle/>
          <a:p>
            <a:r>
              <a:rPr lang="en-US" dirty="0" smtClean="0"/>
              <a:t>What type of problem do you have?</a:t>
            </a:r>
            <a:endParaRPr lang="en-US" sz="3700" dirty="0"/>
          </a:p>
        </p:txBody>
      </p:sp>
      <p:sp>
        <p:nvSpPr>
          <p:cNvPr id="4" name="Content Placeholder 1"/>
          <p:cNvSpPr txBox="1">
            <a:spLocks/>
          </p:cNvSpPr>
          <p:nvPr/>
        </p:nvSpPr>
        <p:spPr>
          <a:xfrm>
            <a:off x="5715000" y="1657302"/>
            <a:ext cx="2895600" cy="804672"/>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Font typeface="Wingdings 3"/>
              <a:buNone/>
            </a:pPr>
            <a:r>
              <a:rPr lang="en-US" sz="2500" b="1" dirty="0" smtClean="0"/>
              <a:t>There is a radical in the denominator</a:t>
            </a:r>
            <a:endParaRPr lang="en-US" sz="2500" b="1" dirty="0"/>
          </a:p>
        </p:txBody>
      </p:sp>
      <p:sp>
        <p:nvSpPr>
          <p:cNvPr id="5" name="Action Button: Home 4">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Back or Previous 5">
            <a:hlinkClick r:id="" action="ppaction://hlinkshowjump?jump=lastslideviewed" highlightClick="1"/>
          </p:cNvPr>
          <p:cNvSpPr/>
          <p:nvPr/>
        </p:nvSpPr>
        <p:spPr>
          <a:xfrm>
            <a:off x="7620000" y="5345092"/>
            <a:ext cx="1219200" cy="1360508"/>
          </a:xfrm>
          <a:prstGeom prst="actionButtonBackPrevious">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 y="1600200"/>
            <a:ext cx="2057400" cy="861774"/>
          </a:xfrm>
          <a:prstGeom prst="rect">
            <a:avLst/>
          </a:prstGeom>
          <a:noFill/>
        </p:spPr>
        <p:txBody>
          <a:bodyPr wrap="square" rtlCol="0">
            <a:spAutoFit/>
          </a:bodyPr>
          <a:lstStyle/>
          <a:p>
            <a:pPr algn="ctr"/>
            <a:r>
              <a:rPr lang="en-US" sz="2500" b="1" dirty="0" smtClean="0"/>
              <a:t>I need to simplify</a:t>
            </a:r>
            <a:endParaRPr lang="en-US" sz="2500" b="1" dirty="0"/>
          </a:p>
        </p:txBody>
      </p:sp>
      <p:sp>
        <p:nvSpPr>
          <p:cNvPr id="8" name="TextBox 7"/>
          <p:cNvSpPr txBox="1"/>
          <p:nvPr/>
        </p:nvSpPr>
        <p:spPr>
          <a:xfrm>
            <a:off x="5448300" y="3429000"/>
            <a:ext cx="3429000" cy="1415772"/>
          </a:xfrm>
          <a:prstGeom prst="rect">
            <a:avLst/>
          </a:prstGeom>
          <a:noFill/>
        </p:spPr>
        <p:txBody>
          <a:bodyPr wrap="square" rtlCol="0">
            <a:spAutoFit/>
          </a:bodyPr>
          <a:lstStyle/>
          <a:p>
            <a:pPr algn="ctr"/>
            <a:r>
              <a:rPr lang="en-US" sz="2500" b="1" dirty="0" smtClean="0"/>
              <a:t>I need to perform operations </a:t>
            </a:r>
            <a:r>
              <a:rPr lang="en-US" b="1" dirty="0" smtClean="0"/>
              <a:t>(Such as adding, multiplying, distributing, FOIL-</a:t>
            </a:r>
            <a:r>
              <a:rPr lang="en-US" b="1" dirty="0" err="1" smtClean="0"/>
              <a:t>ing</a:t>
            </a:r>
            <a:endParaRPr lang="en-US" b="1" dirty="0"/>
          </a:p>
        </p:txBody>
      </p:sp>
      <p:sp>
        <p:nvSpPr>
          <p:cNvPr id="9" name="Action Button: Custom 8">
            <a:hlinkClick r:id="rId3" action="ppaction://hlinksldjump" highlightClick="1"/>
          </p:cNvPr>
          <p:cNvSpPr/>
          <p:nvPr/>
        </p:nvSpPr>
        <p:spPr>
          <a:xfrm>
            <a:off x="685800" y="1447800"/>
            <a:ext cx="1828800" cy="1014174"/>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Custom 9">
            <a:hlinkClick r:id="rId4" action="ppaction://hlinksldjump" highlightClick="1"/>
          </p:cNvPr>
          <p:cNvSpPr/>
          <p:nvPr/>
        </p:nvSpPr>
        <p:spPr>
          <a:xfrm>
            <a:off x="5867400" y="1447800"/>
            <a:ext cx="2514600" cy="14478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Custom 10">
            <a:hlinkClick r:id="rId5" action="ppaction://hlinksldjump" highlightClick="1"/>
          </p:cNvPr>
          <p:cNvSpPr/>
          <p:nvPr/>
        </p:nvSpPr>
        <p:spPr>
          <a:xfrm>
            <a:off x="685800" y="3200400"/>
            <a:ext cx="2438400" cy="136737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Custom 11">
            <a:hlinkClick r:id="rId6" action="ppaction://hlinksldjump" highlightClick="1"/>
          </p:cNvPr>
          <p:cNvSpPr/>
          <p:nvPr/>
        </p:nvSpPr>
        <p:spPr>
          <a:xfrm>
            <a:off x="5715000" y="3276600"/>
            <a:ext cx="2895600" cy="1568172"/>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372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9067800" cy="1490471"/>
          </a:xfrm>
        </p:spPr>
        <p:txBody>
          <a:bodyPr>
            <a:normAutofit/>
          </a:bodyPr>
          <a:lstStyle/>
          <a:p>
            <a:pPr marL="109728" indent="0">
              <a:buNone/>
            </a:pPr>
            <a:r>
              <a:rPr lang="en-US" sz="2200" dirty="0" smtClean="0"/>
              <a:t>*Remember that in order for a radical to be in </a:t>
            </a:r>
            <a:r>
              <a:rPr lang="en-US" sz="2200" u="sng" dirty="0" smtClean="0"/>
              <a:t>simplest form</a:t>
            </a:r>
            <a:r>
              <a:rPr lang="en-US" sz="2200" dirty="0" smtClean="0"/>
              <a:t> it cannot have any perfect square factors.  This means that numbers like 4, 9, 16, 25…</a:t>
            </a:r>
            <a:r>
              <a:rPr lang="en-US" sz="2200" dirty="0" err="1" smtClean="0"/>
              <a:t>etc</a:t>
            </a:r>
            <a:r>
              <a:rPr lang="en-US" sz="2200" dirty="0" smtClean="0"/>
              <a:t>, cannot divide a number under a radical sign.  </a:t>
            </a:r>
            <a:endParaRPr lang="en-US" sz="2200" dirty="0"/>
          </a:p>
        </p:txBody>
      </p:sp>
      <p:sp>
        <p:nvSpPr>
          <p:cNvPr id="3" name="Title 2"/>
          <p:cNvSpPr>
            <a:spLocks noGrp="1"/>
          </p:cNvSpPr>
          <p:nvPr>
            <p:ph type="title"/>
          </p:nvPr>
        </p:nvSpPr>
        <p:spPr>
          <a:xfrm>
            <a:off x="500605" y="27008"/>
            <a:ext cx="8229600" cy="1143000"/>
          </a:xfrm>
        </p:spPr>
        <p:txBody>
          <a:bodyPr/>
          <a:lstStyle/>
          <a:p>
            <a:pPr algn="ctr"/>
            <a:r>
              <a:rPr lang="en-US" dirty="0" smtClean="0"/>
              <a:t>Simplify a Radical</a:t>
            </a:r>
            <a:endParaRPr lang="en-US" dirty="0"/>
          </a:p>
        </p:txBody>
      </p:sp>
      <p:sp>
        <p:nvSpPr>
          <p:cNvPr id="4" name="Action Button: Home 3">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lastslideviewed" highlightClick="1"/>
          </p:cNvPr>
          <p:cNvSpPr/>
          <p:nvPr/>
        </p:nvSpPr>
        <p:spPr>
          <a:xfrm>
            <a:off x="7620000" y="5345092"/>
            <a:ext cx="1219200" cy="13605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2714" y="2362200"/>
            <a:ext cx="8586486" cy="369332"/>
          </a:xfrm>
          <a:prstGeom prst="rect">
            <a:avLst/>
          </a:prstGeom>
          <a:noFill/>
        </p:spPr>
        <p:txBody>
          <a:bodyPr wrap="square" rtlCol="0">
            <a:spAutoFit/>
          </a:bodyPr>
          <a:lstStyle/>
          <a:p>
            <a:r>
              <a:rPr lang="en-US" b="1" dirty="0" smtClean="0">
                <a:solidFill>
                  <a:srgbClr val="FF0000"/>
                </a:solidFill>
              </a:rPr>
              <a:t>1) </a:t>
            </a:r>
            <a:r>
              <a:rPr lang="en-US" dirty="0" smtClean="0">
                <a:solidFill>
                  <a:srgbClr val="FF0000"/>
                </a:solidFill>
              </a:rPr>
              <a:t>Look for the biggest perfect square that will divide the number inside.  </a:t>
            </a:r>
          </a:p>
        </p:txBody>
      </p:sp>
      <p:sp>
        <p:nvSpPr>
          <p:cNvPr id="7" name="TextBox 6"/>
          <p:cNvSpPr txBox="1"/>
          <p:nvPr/>
        </p:nvSpPr>
        <p:spPr>
          <a:xfrm>
            <a:off x="274898" y="3429000"/>
            <a:ext cx="8488101" cy="923330"/>
          </a:xfrm>
          <a:prstGeom prst="rect">
            <a:avLst/>
          </a:prstGeom>
          <a:noFill/>
        </p:spPr>
        <p:txBody>
          <a:bodyPr wrap="square" rtlCol="0">
            <a:spAutoFit/>
          </a:bodyPr>
          <a:lstStyle/>
          <a:p>
            <a:r>
              <a:rPr lang="en-US" b="1" dirty="0" smtClean="0">
                <a:solidFill>
                  <a:srgbClr val="FF0000"/>
                </a:solidFill>
              </a:rPr>
              <a:t>2) </a:t>
            </a:r>
            <a:r>
              <a:rPr lang="en-US" dirty="0" smtClean="0">
                <a:solidFill>
                  <a:srgbClr val="FF0000"/>
                </a:solidFill>
              </a:rPr>
              <a:t>Split the number into the product of the perfect square and the other number</a:t>
            </a:r>
          </a:p>
          <a:p>
            <a:endParaRPr lang="en-US" dirty="0"/>
          </a:p>
        </p:txBody>
      </p:sp>
      <p:sp>
        <p:nvSpPr>
          <p:cNvPr id="8" name="TextBox 7"/>
          <p:cNvSpPr txBox="1"/>
          <p:nvPr/>
        </p:nvSpPr>
        <p:spPr>
          <a:xfrm>
            <a:off x="274898" y="4495800"/>
            <a:ext cx="8153400" cy="955967"/>
          </a:xfrm>
          <a:prstGeom prst="rect">
            <a:avLst/>
          </a:prstGeom>
          <a:noFill/>
        </p:spPr>
        <p:txBody>
          <a:bodyPr wrap="square" rtlCol="0">
            <a:spAutoFit/>
          </a:bodyPr>
          <a:lstStyle/>
          <a:p>
            <a:r>
              <a:rPr lang="en-US" b="1" dirty="0" smtClean="0">
                <a:solidFill>
                  <a:srgbClr val="FF0000"/>
                </a:solidFill>
              </a:rPr>
              <a:t>3) </a:t>
            </a:r>
            <a:r>
              <a:rPr lang="en-US" dirty="0" smtClean="0">
                <a:solidFill>
                  <a:srgbClr val="FF0000"/>
                </a:solidFill>
              </a:rPr>
              <a:t>Take the square root of the one you can.  Leave the other number inside. </a:t>
            </a:r>
          </a:p>
          <a:p>
            <a:endParaRPr lang="en-US" b="1" dirty="0"/>
          </a:p>
        </p:txBody>
      </p:sp>
      <mc:AlternateContent xmlns:mc="http://schemas.openxmlformats.org/markup-compatibility/2006" xmlns:a14="http://schemas.microsoft.com/office/drawing/2010/main">
        <mc:Choice Requires="a14">
          <p:sp>
            <p:nvSpPr>
              <p:cNvPr id="9" name="Rectangle 8"/>
              <p:cNvSpPr/>
              <p:nvPr/>
            </p:nvSpPr>
            <p:spPr>
              <a:xfrm>
                <a:off x="4185716" y="2847872"/>
                <a:ext cx="919684" cy="4019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ad>
                        <m:radPr>
                          <m:degHide m:val="on"/>
                          <m:ctrlPr>
                            <a:rPr lang="en-US" i="1">
                              <a:latin typeface="Cambria Math"/>
                            </a:rPr>
                          </m:ctrlPr>
                        </m:radPr>
                        <m:deg/>
                        <m:e>
                          <m:r>
                            <a:rPr lang="en-US" i="1">
                              <a:latin typeface="Cambria Math"/>
                            </a:rPr>
                            <m:t>48</m:t>
                          </m:r>
                        </m:e>
                      </m:rad>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4185716" y="2847872"/>
                <a:ext cx="919684" cy="40197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351598" y="3890665"/>
                <a:ext cx="946285"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US" i="1" smtClean="0">
                              <a:latin typeface="Cambria Math"/>
                            </a:rPr>
                          </m:ctrlPr>
                        </m:radPr>
                        <m:deg/>
                        <m:e>
                          <m:r>
                            <a:rPr lang="en-US" i="1">
                              <a:latin typeface="Cambria Math"/>
                            </a:rPr>
                            <m:t>16</m:t>
                          </m:r>
                        </m:e>
                      </m:rad>
                      <m:rad>
                        <m:radPr>
                          <m:degHide m:val="on"/>
                          <m:ctrlPr>
                            <a:rPr lang="en-US" i="1">
                              <a:latin typeface="Cambria Math"/>
                            </a:rPr>
                          </m:ctrlPr>
                        </m:radPr>
                        <m:deg/>
                        <m:e>
                          <m:r>
                            <a:rPr lang="en-US" i="1">
                              <a:latin typeface="Cambria Math"/>
                            </a:rPr>
                            <m:t>3</m:t>
                          </m:r>
                        </m:e>
                      </m:rad>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4351598" y="3890665"/>
                <a:ext cx="946285" cy="401970"/>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545957" y="5071625"/>
                <a:ext cx="666464"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4</m:t>
                      </m:r>
                      <m:rad>
                        <m:radPr>
                          <m:degHide m:val="on"/>
                          <m:ctrlPr>
                            <a:rPr lang="en-US" i="1">
                              <a:latin typeface="Cambria Math"/>
                            </a:rPr>
                          </m:ctrlPr>
                        </m:radPr>
                        <m:deg/>
                        <m:e>
                          <m:r>
                            <a:rPr lang="en-US" i="1">
                              <a:latin typeface="Cambria Math"/>
                            </a:rPr>
                            <m:t>3</m:t>
                          </m:r>
                        </m:e>
                      </m:rad>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4545957" y="5071625"/>
                <a:ext cx="666464" cy="401970"/>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3286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ppt_x"/>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ppt_x"/>
                                          </p:val>
                                        </p:tav>
                                        <p:tav tm="100000">
                                          <p:val>
                                            <p:strVal val="#ppt_x"/>
                                          </p:val>
                                        </p:tav>
                                      </p:tavLst>
                                    </p:anim>
                                    <p:anim calcmode="lin" valueType="num">
                                      <p:cBhvr additive="base">
                                        <p:cTn id="13" dur="10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1000" fill="hold"/>
                                        <p:tgtEl>
                                          <p:spTgt spid="11"/>
                                        </p:tgtEl>
                                        <p:attrNameLst>
                                          <p:attrName>ppt_x</p:attrName>
                                        </p:attrNameLst>
                                      </p:cBhvr>
                                      <p:tavLst>
                                        <p:tav tm="0">
                                          <p:val>
                                            <p:strVal val="#ppt_x"/>
                                          </p:val>
                                        </p:tav>
                                        <p:tav tm="100000">
                                          <p:val>
                                            <p:strVal val="#ppt_x"/>
                                          </p:val>
                                        </p:tav>
                                      </p:tavLst>
                                    </p:anim>
                                    <p:anim calcmode="lin" valueType="num">
                                      <p:cBhvr additive="base">
                                        <p:cTn id="18"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7924800" cy="1566672"/>
          </a:xfrm>
        </p:spPr>
        <p:txBody>
          <a:bodyPr>
            <a:normAutofit fontScale="92500" lnSpcReduction="10000"/>
          </a:bodyPr>
          <a:lstStyle/>
          <a:p>
            <a:pPr marL="109728" indent="0">
              <a:buNone/>
            </a:pPr>
            <a:r>
              <a:rPr lang="en-US" b="1" dirty="0" smtClean="0"/>
              <a:t>1)  </a:t>
            </a:r>
            <a:r>
              <a:rPr lang="en-US" dirty="0" smtClean="0"/>
              <a:t>If there is a fraction inside the radical, the division property says you can split and give each piece its own radical sign.  Simplify any </a:t>
            </a:r>
            <a:r>
              <a:rPr lang="en-US" dirty="0" err="1" smtClean="0"/>
              <a:t>raidcals</a:t>
            </a:r>
            <a:r>
              <a:rPr lang="en-US" dirty="0" smtClean="0"/>
              <a:t> possible.</a:t>
            </a:r>
            <a:endParaRPr lang="en-US" dirty="0"/>
          </a:p>
        </p:txBody>
      </p:sp>
      <p:sp>
        <p:nvSpPr>
          <p:cNvPr id="3" name="Title 2"/>
          <p:cNvSpPr>
            <a:spLocks noGrp="1"/>
          </p:cNvSpPr>
          <p:nvPr>
            <p:ph type="title"/>
          </p:nvPr>
        </p:nvSpPr>
        <p:spPr/>
        <p:txBody>
          <a:bodyPr/>
          <a:lstStyle/>
          <a:p>
            <a:pPr algn="ctr"/>
            <a:r>
              <a:rPr lang="en-US" dirty="0" smtClean="0"/>
              <a:t>Split using division property</a:t>
            </a:r>
            <a:endParaRPr lang="en-US" dirty="0"/>
          </a:p>
        </p:txBody>
      </p:sp>
      <p:sp>
        <p:nvSpPr>
          <p:cNvPr id="4" name="Action Button: Home 3">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lastslideviewed" highlightClick="1"/>
          </p:cNvPr>
          <p:cNvSpPr/>
          <p:nvPr/>
        </p:nvSpPr>
        <p:spPr>
          <a:xfrm>
            <a:off x="7620000" y="5345092"/>
            <a:ext cx="1219200" cy="13605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Rectangle 5"/>
              <p:cNvSpPr/>
              <p:nvPr/>
            </p:nvSpPr>
            <p:spPr>
              <a:xfrm>
                <a:off x="990600" y="3124200"/>
                <a:ext cx="691407"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US" i="1">
                              <a:latin typeface="Cambria Math"/>
                            </a:rPr>
                          </m:ctrlPr>
                        </m:radPr>
                        <m:deg/>
                        <m:e>
                          <m:f>
                            <m:fPr>
                              <m:ctrlPr>
                                <a:rPr lang="en-US" i="1">
                                  <a:latin typeface="Cambria Math"/>
                                </a:rPr>
                              </m:ctrlPr>
                            </m:fPr>
                            <m:num>
                              <m:r>
                                <a:rPr lang="en-US" i="1">
                                  <a:latin typeface="Cambria Math"/>
                                </a:rPr>
                                <m:t>24</m:t>
                              </m:r>
                            </m:num>
                            <m:den>
                              <m:r>
                                <a:rPr lang="en-US" i="1">
                                  <a:latin typeface="Cambria Math"/>
                                </a:rPr>
                                <m:t>7</m:t>
                              </m:r>
                            </m:den>
                          </m:f>
                        </m:e>
                      </m:rad>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990600" y="3124200"/>
                <a:ext cx="691407" cy="910699"/>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814332" y="3215635"/>
                <a:ext cx="903709" cy="7278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f>
                        <m:fPr>
                          <m:ctrlPr>
                            <a:rPr lang="en-US" i="1">
                              <a:latin typeface="Cambria Math"/>
                            </a:rPr>
                          </m:ctrlPr>
                        </m:fPr>
                        <m:num>
                          <m:rad>
                            <m:radPr>
                              <m:degHide m:val="on"/>
                              <m:ctrlPr>
                                <a:rPr lang="en-US" i="1">
                                  <a:latin typeface="Cambria Math"/>
                                </a:rPr>
                              </m:ctrlPr>
                            </m:radPr>
                            <m:deg/>
                            <m:e>
                              <m:r>
                                <a:rPr lang="en-US" i="1">
                                  <a:latin typeface="Cambria Math"/>
                                </a:rPr>
                                <m:t>24</m:t>
                              </m:r>
                            </m:e>
                          </m:rad>
                        </m:num>
                        <m:den>
                          <m:rad>
                            <m:radPr>
                              <m:degHide m:val="on"/>
                              <m:ctrlPr>
                                <a:rPr lang="en-US" i="1">
                                  <a:latin typeface="Cambria Math"/>
                                </a:rPr>
                              </m:ctrlPr>
                            </m:radPr>
                            <m:deg/>
                            <m:e>
                              <m:r>
                                <a:rPr lang="en-US" i="1">
                                  <a:latin typeface="Cambria Math"/>
                                </a:rPr>
                                <m:t>7</m:t>
                              </m:r>
                            </m:e>
                          </m:rad>
                        </m:den>
                      </m:f>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814332" y="3215635"/>
                <a:ext cx="903709" cy="727828"/>
              </a:xfrm>
              <a:prstGeom prst="rect">
                <a:avLst/>
              </a:prstGeom>
              <a:blipFill rotWithShape="1">
                <a:blip r:embed="rId4"/>
                <a:stretch>
                  <a:fillRect/>
                </a:stretch>
              </a:blipFill>
            </p:spPr>
            <p:txBody>
              <a:bodyPr/>
              <a:lstStyle/>
              <a:p>
                <a:r>
                  <a:rPr lang="en-US">
                    <a:noFill/>
                  </a:rPr>
                  <a:t> </a:t>
                </a:r>
              </a:p>
            </p:txBody>
          </p:sp>
        </mc:Fallback>
      </mc:AlternateContent>
      <p:sp>
        <p:nvSpPr>
          <p:cNvPr id="8" name="TextBox 7"/>
          <p:cNvSpPr txBox="1"/>
          <p:nvPr/>
        </p:nvSpPr>
        <p:spPr>
          <a:xfrm>
            <a:off x="5334000" y="5563681"/>
            <a:ext cx="1905000" cy="923330"/>
          </a:xfrm>
          <a:prstGeom prst="rect">
            <a:avLst/>
          </a:prstGeom>
          <a:noFill/>
        </p:spPr>
        <p:txBody>
          <a:bodyPr wrap="square" rtlCol="0">
            <a:spAutoFit/>
          </a:bodyPr>
          <a:lstStyle/>
          <a:p>
            <a:pPr algn="ctr"/>
            <a:r>
              <a:rPr lang="en-US" b="1" dirty="0" smtClean="0"/>
              <a:t>I still need to rationalize the denominator</a:t>
            </a:r>
            <a:endParaRPr lang="en-US" b="1" dirty="0"/>
          </a:p>
        </p:txBody>
      </p:sp>
      <p:sp>
        <p:nvSpPr>
          <p:cNvPr id="9" name="TextBox 8"/>
          <p:cNvSpPr txBox="1"/>
          <p:nvPr/>
        </p:nvSpPr>
        <p:spPr>
          <a:xfrm>
            <a:off x="2362200" y="5702180"/>
            <a:ext cx="1905000" cy="646331"/>
          </a:xfrm>
          <a:prstGeom prst="rect">
            <a:avLst/>
          </a:prstGeom>
          <a:noFill/>
        </p:spPr>
        <p:txBody>
          <a:bodyPr wrap="square" rtlCol="0">
            <a:spAutoFit/>
          </a:bodyPr>
          <a:lstStyle/>
          <a:p>
            <a:pPr algn="ctr"/>
            <a:r>
              <a:rPr lang="en-US" b="1" dirty="0" smtClean="0"/>
              <a:t>I forget how to simplify</a:t>
            </a:r>
            <a:endParaRPr lang="en-US" b="1" dirty="0"/>
          </a:p>
        </p:txBody>
      </p:sp>
      <p:sp>
        <p:nvSpPr>
          <p:cNvPr id="10" name="Action Button: Custom 9">
            <a:hlinkClick r:id="rId5" action="ppaction://hlinksldjump" highlightClick="1"/>
          </p:cNvPr>
          <p:cNvSpPr/>
          <p:nvPr/>
        </p:nvSpPr>
        <p:spPr>
          <a:xfrm>
            <a:off x="2362200" y="5563681"/>
            <a:ext cx="1905000" cy="92333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Custom 10">
            <a:hlinkClick r:id="rId6" action="ppaction://hlinksldjump" highlightClick="1"/>
          </p:cNvPr>
          <p:cNvSpPr/>
          <p:nvPr/>
        </p:nvSpPr>
        <p:spPr>
          <a:xfrm>
            <a:off x="5334000" y="5563681"/>
            <a:ext cx="1905000" cy="92333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752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1719072"/>
          </a:xfrm>
        </p:spPr>
        <p:txBody>
          <a:bodyPr>
            <a:normAutofit/>
          </a:bodyPr>
          <a:lstStyle/>
          <a:p>
            <a:pPr marL="109728" indent="0">
              <a:buNone/>
            </a:pPr>
            <a:r>
              <a:rPr lang="en-US" sz="2200" dirty="0" smtClean="0"/>
              <a:t>*Remember that you cannot have a radical in the denominator.  This would be an </a:t>
            </a:r>
            <a:r>
              <a:rPr lang="en-US" sz="2200" i="1" dirty="0" smtClean="0"/>
              <a:t>irrational</a:t>
            </a:r>
            <a:r>
              <a:rPr lang="en-US" sz="2200" dirty="0" smtClean="0"/>
              <a:t> number and your job is to rationalize it by getting rid of the radical in the denominator.</a:t>
            </a:r>
            <a:endParaRPr lang="en-US" sz="2200" dirty="0"/>
          </a:p>
        </p:txBody>
      </p:sp>
      <p:sp>
        <p:nvSpPr>
          <p:cNvPr id="3" name="Title 2"/>
          <p:cNvSpPr>
            <a:spLocks noGrp="1"/>
          </p:cNvSpPr>
          <p:nvPr>
            <p:ph type="title"/>
          </p:nvPr>
        </p:nvSpPr>
        <p:spPr>
          <a:xfrm>
            <a:off x="457200" y="0"/>
            <a:ext cx="8229600" cy="1143000"/>
          </a:xfrm>
        </p:spPr>
        <p:txBody>
          <a:bodyPr/>
          <a:lstStyle/>
          <a:p>
            <a:pPr algn="ctr"/>
            <a:r>
              <a:rPr lang="en-US" dirty="0" smtClean="0"/>
              <a:t>Rationalize the Denominator</a:t>
            </a:r>
            <a:endParaRPr lang="en-US" dirty="0"/>
          </a:p>
        </p:txBody>
      </p:sp>
      <p:sp>
        <p:nvSpPr>
          <p:cNvPr id="4" name="Action Button: Home 3">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lastslideviewed" highlightClick="1"/>
          </p:cNvPr>
          <p:cNvSpPr/>
          <p:nvPr/>
        </p:nvSpPr>
        <p:spPr>
          <a:xfrm>
            <a:off x="7620000" y="5345092"/>
            <a:ext cx="1219200" cy="13605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2714" y="2362200"/>
            <a:ext cx="8053086" cy="646331"/>
          </a:xfrm>
          <a:prstGeom prst="rect">
            <a:avLst/>
          </a:prstGeom>
          <a:noFill/>
        </p:spPr>
        <p:txBody>
          <a:bodyPr wrap="square" rtlCol="0">
            <a:spAutoFit/>
          </a:bodyPr>
          <a:lstStyle/>
          <a:p>
            <a:r>
              <a:rPr lang="en-US" dirty="0" smtClean="0">
                <a:solidFill>
                  <a:schemeClr val="accent4">
                    <a:lumMod val="75000"/>
                  </a:schemeClr>
                </a:solidFill>
              </a:rPr>
              <a:t>To undo something being square-rooted, the inverse operation is to square it (which means to multiply it by its exact self)</a:t>
            </a:r>
            <a:endParaRPr lang="en-US" dirty="0">
              <a:solidFill>
                <a:schemeClr val="accent4">
                  <a:lumMod val="75000"/>
                </a:schemeClr>
              </a:solidFill>
            </a:endParaRPr>
          </a:p>
        </p:txBody>
      </p:sp>
      <mc:AlternateContent xmlns:mc="http://schemas.openxmlformats.org/markup-compatibility/2006" xmlns:a14="http://schemas.microsoft.com/office/drawing/2010/main">
        <mc:Choice Requires="a14">
          <p:sp>
            <p:nvSpPr>
              <p:cNvPr id="7" name="Rectangle 6"/>
              <p:cNvSpPr/>
              <p:nvPr/>
            </p:nvSpPr>
            <p:spPr>
              <a:xfrm>
                <a:off x="457200" y="3429000"/>
                <a:ext cx="538224" cy="6646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a:rPr>
                          </m:ctrlPr>
                        </m:fPr>
                        <m:num>
                          <m:r>
                            <a:rPr lang="en-US" i="1">
                              <a:latin typeface="Cambria Math"/>
                            </a:rPr>
                            <m:t>2</m:t>
                          </m:r>
                        </m:num>
                        <m:den>
                          <m:rad>
                            <m:radPr>
                              <m:degHide m:val="on"/>
                              <m:ctrlPr>
                                <a:rPr lang="en-US" i="1">
                                  <a:latin typeface="Cambria Math"/>
                                </a:rPr>
                              </m:ctrlPr>
                            </m:radPr>
                            <m:deg/>
                            <m:e>
                              <m:r>
                                <a:rPr lang="en-US" i="1">
                                  <a:latin typeface="Cambria Math"/>
                                </a:rPr>
                                <m:t>2</m:t>
                              </m:r>
                            </m:e>
                          </m:rad>
                        </m:den>
                      </m:f>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57200" y="3429000"/>
                <a:ext cx="538224" cy="66460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657600" y="3276599"/>
                <a:ext cx="3962400" cy="1531317"/>
              </a:xfrm>
              <a:prstGeom prst="rect">
                <a:avLst/>
              </a:prstGeom>
              <a:noFill/>
            </p:spPr>
            <p:txBody>
              <a:bodyPr wrap="square" rtlCol="0">
                <a:spAutoFit/>
              </a:bodyPr>
              <a:lstStyle/>
              <a:p>
                <a:r>
                  <a:rPr lang="en-US" dirty="0" smtClean="0"/>
                  <a:t>So in this example, to get rid of </a:t>
                </a:r>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 in the denominator, multiply it by itself (</a:t>
                </a:r>
                <a14:m>
                  <m:oMath xmlns:m="http://schemas.openxmlformats.org/officeDocument/2006/math">
                    <m:rad>
                      <m:radPr>
                        <m:degHide m:val="on"/>
                        <m:ctrlPr>
                          <a:rPr lang="en-US" i="1">
                            <a:latin typeface="Cambria Math"/>
                          </a:rPr>
                        </m:ctrlPr>
                      </m:radPr>
                      <m:deg/>
                      <m:e>
                        <m:r>
                          <a:rPr lang="en-US" i="1">
                            <a:latin typeface="Cambria Math"/>
                          </a:rPr>
                          <m:t>2</m:t>
                        </m:r>
                      </m:e>
                    </m:rad>
                  </m:oMath>
                </a14:m>
                <a:r>
                  <a:rPr lang="en-US" dirty="0" smtClean="0"/>
                  <a:t>).  Don’t forget that whatever you to do to the bottom, you do to the top!</a:t>
                </a:r>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3657600" y="3276599"/>
                <a:ext cx="3962400" cy="1531317"/>
              </a:xfrm>
              <a:prstGeom prst="rect">
                <a:avLst/>
              </a:prstGeom>
              <a:blipFill rotWithShape="1">
                <a:blip r:embed="rId4"/>
                <a:stretch>
                  <a:fillRect l="-1231" t="-1587" r="-2308" b="-51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995424" y="3397389"/>
                <a:ext cx="655243" cy="72782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chemeClr val="accent2"/>
                          </a:solidFill>
                          <a:latin typeface="Cambria Math"/>
                        </a:rPr>
                        <m:t>·</m:t>
                      </m:r>
                      <m:f>
                        <m:fPr>
                          <m:ctrlPr>
                            <a:rPr lang="en-US" i="1">
                              <a:solidFill>
                                <a:schemeClr val="accent2"/>
                              </a:solidFill>
                              <a:latin typeface="Cambria Math"/>
                            </a:rPr>
                          </m:ctrlPr>
                        </m:fPr>
                        <m:num>
                          <m:rad>
                            <m:radPr>
                              <m:degHide m:val="on"/>
                              <m:ctrlPr>
                                <a:rPr lang="en-US" i="1">
                                  <a:solidFill>
                                    <a:schemeClr val="accent2"/>
                                  </a:solidFill>
                                  <a:latin typeface="Cambria Math"/>
                                </a:rPr>
                              </m:ctrlPr>
                            </m:radPr>
                            <m:deg/>
                            <m:e>
                              <m:r>
                                <a:rPr lang="en-US" i="1">
                                  <a:solidFill>
                                    <a:schemeClr val="accent2"/>
                                  </a:solidFill>
                                  <a:latin typeface="Cambria Math"/>
                                </a:rPr>
                                <m:t>2</m:t>
                              </m:r>
                            </m:e>
                          </m:rad>
                        </m:num>
                        <m:den>
                          <m:rad>
                            <m:radPr>
                              <m:degHide m:val="on"/>
                              <m:ctrlPr>
                                <a:rPr lang="en-US" i="1">
                                  <a:solidFill>
                                    <a:schemeClr val="accent2"/>
                                  </a:solidFill>
                                  <a:latin typeface="Cambria Math"/>
                                </a:rPr>
                              </m:ctrlPr>
                            </m:radPr>
                            <m:deg/>
                            <m:e>
                              <m:r>
                                <a:rPr lang="en-US" i="1">
                                  <a:solidFill>
                                    <a:schemeClr val="accent2"/>
                                  </a:solidFill>
                                  <a:latin typeface="Cambria Math"/>
                                </a:rPr>
                                <m:t>2</m:t>
                              </m:r>
                            </m:e>
                          </m:rad>
                        </m:den>
                      </m:f>
                    </m:oMath>
                  </m:oMathPara>
                </a14:m>
                <a:endParaRPr lang="en-US" dirty="0">
                  <a:solidFill>
                    <a:schemeClr val="accent2"/>
                  </a:solidFill>
                </a:endParaRPr>
              </a:p>
            </p:txBody>
          </p:sp>
        </mc:Choice>
        <mc:Fallback xmlns="">
          <p:sp>
            <p:nvSpPr>
              <p:cNvPr id="9" name="Rectangle 8"/>
              <p:cNvSpPr>
                <a:spLocks noRot="1" noChangeAspect="1" noMove="1" noResize="1" noEditPoints="1" noAdjustHandles="1" noChangeArrowheads="1" noChangeShapeType="1" noTextEdit="1"/>
              </p:cNvSpPr>
              <p:nvPr/>
            </p:nvSpPr>
            <p:spPr>
              <a:xfrm>
                <a:off x="995424" y="3397389"/>
                <a:ext cx="655243" cy="727828"/>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752600" y="3419447"/>
                <a:ext cx="903709" cy="67415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f>
                        <m:fPr>
                          <m:ctrlPr>
                            <a:rPr lang="en-US" i="1">
                              <a:latin typeface="Cambria Math"/>
                            </a:rPr>
                          </m:ctrlPr>
                        </m:fPr>
                        <m:num>
                          <m:r>
                            <a:rPr lang="en-US" i="1" smtClean="0">
                              <a:solidFill>
                                <a:srgbClr val="00B050"/>
                              </a:solidFill>
                              <a:latin typeface="Cambria Math"/>
                            </a:rPr>
                            <m:t>2</m:t>
                          </m:r>
                          <m:rad>
                            <m:radPr>
                              <m:degHide m:val="on"/>
                              <m:ctrlPr>
                                <a:rPr lang="en-US" i="1">
                                  <a:latin typeface="Cambria Math"/>
                                </a:rPr>
                              </m:ctrlPr>
                            </m:radPr>
                            <m:deg/>
                            <m:e>
                              <m:r>
                                <a:rPr lang="en-US" i="1">
                                  <a:latin typeface="Cambria Math"/>
                                </a:rPr>
                                <m:t>2</m:t>
                              </m:r>
                            </m:e>
                          </m:rad>
                        </m:num>
                        <m:den>
                          <m:r>
                            <a:rPr lang="en-US" i="1" smtClean="0">
                              <a:solidFill>
                                <a:srgbClr val="00B050"/>
                              </a:solidFill>
                              <a:latin typeface="Cambria Math"/>
                            </a:rPr>
                            <m:t>2</m:t>
                          </m:r>
                        </m:den>
                      </m:f>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1752600" y="3419447"/>
                <a:ext cx="903709" cy="674159"/>
              </a:xfrm>
              <a:prstGeom prst="rect">
                <a:avLst/>
              </a:prstGeom>
              <a:blipFill rotWithShape="1">
                <a:blip r:embed="rId6"/>
                <a:stretch>
                  <a:fillRect/>
                </a:stretch>
              </a:blipFill>
            </p:spPr>
            <p:txBody>
              <a:bodyPr/>
              <a:lstStyle/>
              <a:p>
                <a:r>
                  <a:rPr lang="en-US">
                    <a:noFill/>
                  </a:rPr>
                  <a:t> </a:t>
                </a:r>
              </a:p>
            </p:txBody>
          </p:sp>
        </mc:Fallback>
      </mc:AlternateContent>
      <p:cxnSp>
        <p:nvCxnSpPr>
          <p:cNvPr id="12" name="Straight Connector 11"/>
          <p:cNvCxnSpPr/>
          <p:nvPr/>
        </p:nvCxnSpPr>
        <p:spPr>
          <a:xfrm>
            <a:off x="2100903" y="3451058"/>
            <a:ext cx="386345" cy="816142"/>
          </a:xfrm>
          <a:prstGeom prst="line">
            <a:avLst/>
          </a:prstGeom>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1752600" y="5029200"/>
            <a:ext cx="3073733" cy="1200329"/>
          </a:xfrm>
          <a:prstGeom prst="rect">
            <a:avLst/>
          </a:prstGeom>
          <a:noFill/>
        </p:spPr>
        <p:txBody>
          <a:bodyPr wrap="square" rtlCol="0">
            <a:spAutoFit/>
          </a:bodyPr>
          <a:lstStyle/>
          <a:p>
            <a:r>
              <a:rPr lang="en-US" dirty="0" smtClean="0"/>
              <a:t>Since the two green 2’s are both outside the radical, they can be simplified.</a:t>
            </a:r>
          </a:p>
        </p:txBody>
      </p:sp>
      <mc:AlternateContent xmlns:mc="http://schemas.openxmlformats.org/markup-compatibility/2006" xmlns:a14="http://schemas.microsoft.com/office/drawing/2010/main">
        <mc:Choice Requires="a14">
          <p:sp>
            <p:nvSpPr>
              <p:cNvPr id="15" name="Rectangle 14"/>
              <p:cNvSpPr/>
              <p:nvPr/>
            </p:nvSpPr>
            <p:spPr>
              <a:xfrm>
                <a:off x="2631231" y="3629985"/>
                <a:ext cx="775469"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rad>
                        <m:radPr>
                          <m:degHide m:val="on"/>
                          <m:ctrlPr>
                            <a:rPr lang="en-US" i="1">
                              <a:latin typeface="Cambria Math"/>
                            </a:rPr>
                          </m:ctrlPr>
                        </m:radPr>
                        <m:deg/>
                        <m:e>
                          <m:r>
                            <a:rPr lang="en-US" i="1">
                              <a:latin typeface="Cambria Math"/>
                            </a:rPr>
                            <m:t>2</m:t>
                          </m:r>
                        </m:e>
                      </m:rad>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2631231" y="3629985"/>
                <a:ext cx="775469" cy="401970"/>
              </a:xfrm>
              <a:prstGeom prst="rect">
                <a:avLst/>
              </a:prstGeom>
              <a:blipFill rotWithShape="1">
                <a:blip r:embed="rId7"/>
                <a:stretch>
                  <a:fillRect/>
                </a:stretch>
              </a:blipFill>
            </p:spPr>
            <p:txBody>
              <a:bodyPr/>
              <a:lstStyle/>
              <a:p>
                <a:r>
                  <a:rPr lang="en-US">
                    <a:noFill/>
                  </a:rPr>
                  <a:t> </a:t>
                </a:r>
              </a:p>
            </p:txBody>
          </p:sp>
        </mc:Fallback>
      </mc:AlternateContent>
      <p:sp>
        <p:nvSpPr>
          <p:cNvPr id="16" name="TextBox 15"/>
          <p:cNvSpPr txBox="1"/>
          <p:nvPr/>
        </p:nvSpPr>
        <p:spPr>
          <a:xfrm>
            <a:off x="5541380" y="5770189"/>
            <a:ext cx="1545220" cy="923330"/>
          </a:xfrm>
          <a:prstGeom prst="rect">
            <a:avLst/>
          </a:prstGeom>
          <a:noFill/>
        </p:spPr>
        <p:txBody>
          <a:bodyPr wrap="square" rtlCol="0">
            <a:spAutoFit/>
          </a:bodyPr>
          <a:lstStyle/>
          <a:p>
            <a:pPr algn="ctr"/>
            <a:r>
              <a:rPr lang="en-US" b="1" dirty="0" smtClean="0"/>
              <a:t>I still need to simplify a radical</a:t>
            </a:r>
            <a:endParaRPr lang="en-US" b="1" dirty="0"/>
          </a:p>
        </p:txBody>
      </p:sp>
      <p:sp>
        <p:nvSpPr>
          <p:cNvPr id="17" name="Action Button: Custom 16">
            <a:hlinkClick r:id="rId8" action="ppaction://hlinksldjump" highlightClick="1"/>
          </p:cNvPr>
          <p:cNvSpPr/>
          <p:nvPr/>
        </p:nvSpPr>
        <p:spPr>
          <a:xfrm>
            <a:off x="5541380" y="5629364"/>
            <a:ext cx="1545220" cy="1064155"/>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962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42" presetClass="entr" presetSubtype="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2" presetClass="entr" presetSubtype="4"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1000" fill="hold"/>
                                        <p:tgtEl>
                                          <p:spTgt spid="9"/>
                                        </p:tgtEl>
                                        <p:attrNameLst>
                                          <p:attrName>ppt_x</p:attrName>
                                        </p:attrNameLst>
                                      </p:cBhvr>
                                      <p:tavLst>
                                        <p:tav tm="0">
                                          <p:val>
                                            <p:strVal val="#ppt_x"/>
                                          </p:val>
                                        </p:tav>
                                        <p:tav tm="100000">
                                          <p:val>
                                            <p:strVal val="#ppt_x"/>
                                          </p:val>
                                        </p:tav>
                                      </p:tavLst>
                                    </p:anim>
                                    <p:anim calcmode="lin" valueType="num">
                                      <p:cBhvr additive="base">
                                        <p:cTn id="19" dur="1000" fill="hold"/>
                                        <p:tgtEl>
                                          <p:spTgt spid="9"/>
                                        </p:tgtEl>
                                        <p:attrNameLst>
                                          <p:attrName>ppt_y</p:attrName>
                                        </p:attrNameLst>
                                      </p:cBhvr>
                                      <p:tavLst>
                                        <p:tav tm="0">
                                          <p:val>
                                            <p:strVal val="1+#ppt_h/2"/>
                                          </p:val>
                                        </p:tav>
                                        <p:tav tm="100000">
                                          <p:val>
                                            <p:strVal val="#ppt_y"/>
                                          </p:val>
                                        </p:tav>
                                      </p:tavLst>
                                    </p:anim>
                                  </p:childTnLst>
                                </p:cTn>
                              </p:par>
                            </p:childTnLst>
                          </p:cTn>
                        </p:par>
                        <p:par>
                          <p:cTn id="20" fill="hold">
                            <p:stCondLst>
                              <p:cond delay="3000"/>
                            </p:stCondLst>
                            <p:childTnLst>
                              <p:par>
                                <p:cTn id="21" presetID="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ppt_x"/>
                                          </p:val>
                                        </p:tav>
                                        <p:tav tm="100000">
                                          <p:val>
                                            <p:strVal val="#ppt_x"/>
                                          </p:val>
                                        </p:tav>
                                      </p:tavLst>
                                    </p:anim>
                                    <p:anim calcmode="lin" valueType="num">
                                      <p:cBhvr additive="base">
                                        <p:cTn id="24" dur="10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4000"/>
                            </p:stCondLst>
                            <p:childTnLst>
                              <p:par>
                                <p:cTn id="26" presetID="2" presetClass="entr" presetSubtype="4"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1000" fill="hold"/>
                                        <p:tgtEl>
                                          <p:spTgt spid="12"/>
                                        </p:tgtEl>
                                        <p:attrNameLst>
                                          <p:attrName>ppt_x</p:attrName>
                                        </p:attrNameLst>
                                      </p:cBhvr>
                                      <p:tavLst>
                                        <p:tav tm="0">
                                          <p:val>
                                            <p:strVal val="#ppt_x"/>
                                          </p:val>
                                        </p:tav>
                                        <p:tav tm="100000">
                                          <p:val>
                                            <p:strVal val="#ppt_x"/>
                                          </p:val>
                                        </p:tav>
                                      </p:tavLst>
                                    </p:anim>
                                    <p:anim calcmode="lin" valueType="num">
                                      <p:cBhvr additive="base">
                                        <p:cTn id="29" dur="1000" fill="hold"/>
                                        <p:tgtEl>
                                          <p:spTgt spid="12"/>
                                        </p:tgtEl>
                                        <p:attrNameLst>
                                          <p:attrName>ppt_y</p:attrName>
                                        </p:attrNameLst>
                                      </p:cBhvr>
                                      <p:tavLst>
                                        <p:tav tm="0">
                                          <p:val>
                                            <p:strVal val="1+#ppt_h/2"/>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2" presetClass="entr" presetSubtype="4"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1000" fill="hold"/>
                                        <p:tgtEl>
                                          <p:spTgt spid="15"/>
                                        </p:tgtEl>
                                        <p:attrNameLst>
                                          <p:attrName>ppt_x</p:attrName>
                                        </p:attrNameLst>
                                      </p:cBhvr>
                                      <p:tavLst>
                                        <p:tav tm="0">
                                          <p:val>
                                            <p:strVal val="#ppt_x"/>
                                          </p:val>
                                        </p:tav>
                                        <p:tav tm="100000">
                                          <p:val>
                                            <p:strVal val="#ppt_x"/>
                                          </p:val>
                                        </p:tav>
                                      </p:tavLst>
                                    </p:anim>
                                    <p:anim calcmode="lin" valueType="num">
                                      <p:cBhvr additive="base">
                                        <p:cTn id="40"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2667000" cy="1033272"/>
          </a:xfrm>
        </p:spPr>
        <p:txBody>
          <a:bodyPr/>
          <a:lstStyle/>
          <a:p>
            <a:pPr marL="109728" indent="0" algn="ctr">
              <a:buNone/>
            </a:pPr>
            <a:r>
              <a:rPr lang="en-US" b="1" dirty="0" smtClean="0"/>
              <a:t>I am adding/ </a:t>
            </a:r>
          </a:p>
          <a:p>
            <a:pPr marL="109728" indent="0" algn="ctr">
              <a:buNone/>
            </a:pPr>
            <a:r>
              <a:rPr lang="en-US" b="1" dirty="0" smtClean="0"/>
              <a:t>subtracting</a:t>
            </a:r>
            <a:endParaRPr lang="en-US" b="1" dirty="0"/>
          </a:p>
        </p:txBody>
      </p:sp>
      <p:sp>
        <p:nvSpPr>
          <p:cNvPr id="3" name="Title 2"/>
          <p:cNvSpPr>
            <a:spLocks noGrp="1"/>
          </p:cNvSpPr>
          <p:nvPr>
            <p:ph type="title"/>
          </p:nvPr>
        </p:nvSpPr>
        <p:spPr/>
        <p:txBody>
          <a:bodyPr>
            <a:normAutofit/>
          </a:bodyPr>
          <a:lstStyle/>
          <a:p>
            <a:pPr algn="ctr"/>
            <a:r>
              <a:rPr lang="en-US" dirty="0" smtClean="0"/>
              <a:t>Operations with Radicals</a:t>
            </a:r>
            <a:endParaRPr lang="en-US" dirty="0"/>
          </a:p>
        </p:txBody>
      </p:sp>
      <p:sp>
        <p:nvSpPr>
          <p:cNvPr id="4" name="Action Button: Home 3">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lastslideviewed" highlightClick="1"/>
          </p:cNvPr>
          <p:cNvSpPr/>
          <p:nvPr/>
        </p:nvSpPr>
        <p:spPr>
          <a:xfrm>
            <a:off x="7620000" y="5345092"/>
            <a:ext cx="1219200" cy="13605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1"/>
          <p:cNvSpPr txBox="1">
            <a:spLocks/>
          </p:cNvSpPr>
          <p:nvPr/>
        </p:nvSpPr>
        <p:spPr>
          <a:xfrm>
            <a:off x="3352800" y="2981677"/>
            <a:ext cx="2667000" cy="1033272"/>
          </a:xfrm>
          <a:prstGeom prst="rect">
            <a:avLst/>
          </a:prstGeom>
        </p:spPr>
        <p:txBody>
          <a:bodyPr vert="horz">
            <a:normAutofit fontScale="8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Font typeface="Wingdings 3"/>
              <a:buNone/>
            </a:pPr>
            <a:r>
              <a:rPr lang="en-US" b="1" dirty="0" smtClean="0"/>
              <a:t>I am multiplying/</a:t>
            </a:r>
          </a:p>
          <a:p>
            <a:pPr marL="109728" indent="0" algn="ctr">
              <a:buFont typeface="Wingdings 3"/>
              <a:buNone/>
            </a:pPr>
            <a:r>
              <a:rPr lang="en-US" b="1" dirty="0" smtClean="0"/>
              <a:t>distributing</a:t>
            </a:r>
            <a:endParaRPr lang="en-US" b="1" dirty="0"/>
          </a:p>
        </p:txBody>
      </p:sp>
      <p:sp>
        <p:nvSpPr>
          <p:cNvPr id="7" name="Content Placeholder 1"/>
          <p:cNvSpPr txBox="1">
            <a:spLocks/>
          </p:cNvSpPr>
          <p:nvPr/>
        </p:nvSpPr>
        <p:spPr>
          <a:xfrm>
            <a:off x="6148086" y="3988308"/>
            <a:ext cx="2667000" cy="103327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Font typeface="Wingdings 3"/>
              <a:buNone/>
            </a:pPr>
            <a:r>
              <a:rPr lang="en-US" b="1" dirty="0" smtClean="0"/>
              <a:t>I am </a:t>
            </a:r>
          </a:p>
          <a:p>
            <a:pPr marL="109728" indent="0" algn="ctr">
              <a:buFont typeface="Wingdings 3"/>
              <a:buNone/>
            </a:pPr>
            <a:r>
              <a:rPr lang="en-US" b="1" dirty="0" smtClean="0"/>
              <a:t>FOIL-</a:t>
            </a:r>
            <a:r>
              <a:rPr lang="en-US" b="1" dirty="0" err="1" smtClean="0"/>
              <a:t>ing</a:t>
            </a:r>
            <a:endParaRPr lang="en-US" b="1" dirty="0"/>
          </a:p>
        </p:txBody>
      </p:sp>
      <p:sp>
        <p:nvSpPr>
          <p:cNvPr id="8" name="Action Button: Custom 7">
            <a:hlinkClick r:id="rId3" action="ppaction://hlinksldjump" highlightClick="1"/>
          </p:cNvPr>
          <p:cNvSpPr/>
          <p:nvPr/>
        </p:nvSpPr>
        <p:spPr>
          <a:xfrm>
            <a:off x="533400" y="1828800"/>
            <a:ext cx="2590800" cy="12954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rId4" action="ppaction://hlinksldjump" highlightClick="1"/>
          </p:cNvPr>
          <p:cNvSpPr/>
          <p:nvPr/>
        </p:nvSpPr>
        <p:spPr>
          <a:xfrm>
            <a:off x="3690395" y="2935286"/>
            <a:ext cx="2233914" cy="1112549"/>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Custom 9">
            <a:hlinkClick r:id="rId5" action="ppaction://hlinksldjump" highlightClick="1"/>
          </p:cNvPr>
          <p:cNvSpPr/>
          <p:nvPr/>
        </p:nvSpPr>
        <p:spPr>
          <a:xfrm>
            <a:off x="6553200" y="3733800"/>
            <a:ext cx="1905000" cy="1219200"/>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6593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1795272"/>
          </a:xfrm>
        </p:spPr>
        <p:txBody>
          <a:bodyPr/>
          <a:lstStyle/>
          <a:p>
            <a:pPr marL="109728" indent="0">
              <a:buNone/>
            </a:pPr>
            <a:r>
              <a:rPr lang="en-US" dirty="0" smtClean="0"/>
              <a:t>*Remember that in order to add or subtract radicals they must first be </a:t>
            </a:r>
            <a:r>
              <a:rPr lang="en-US" i="1" u="sng" dirty="0" smtClean="0"/>
              <a:t>like terms</a:t>
            </a:r>
            <a:r>
              <a:rPr lang="en-US" dirty="0" smtClean="0"/>
              <a:t>.  In order for this to occur, the number under the radical must be the same!</a:t>
            </a:r>
            <a:endParaRPr lang="en-US" dirty="0"/>
          </a:p>
        </p:txBody>
      </p:sp>
      <p:sp>
        <p:nvSpPr>
          <p:cNvPr id="3" name="Title 2"/>
          <p:cNvSpPr>
            <a:spLocks noGrp="1"/>
          </p:cNvSpPr>
          <p:nvPr>
            <p:ph type="title"/>
          </p:nvPr>
        </p:nvSpPr>
        <p:spPr>
          <a:xfrm>
            <a:off x="457200" y="76200"/>
            <a:ext cx="8229600" cy="1143000"/>
          </a:xfrm>
        </p:spPr>
        <p:txBody>
          <a:bodyPr/>
          <a:lstStyle/>
          <a:p>
            <a:pPr algn="ctr"/>
            <a:r>
              <a:rPr lang="en-US" dirty="0" smtClean="0"/>
              <a:t>Adding or Subtracting Radicals</a:t>
            </a:r>
            <a:endParaRPr lang="en-US" dirty="0"/>
          </a:p>
        </p:txBody>
      </p:sp>
      <p:sp>
        <p:nvSpPr>
          <p:cNvPr id="4" name="Action Button: Home 3">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lastslideviewed" highlightClick="1"/>
          </p:cNvPr>
          <p:cNvSpPr/>
          <p:nvPr/>
        </p:nvSpPr>
        <p:spPr>
          <a:xfrm>
            <a:off x="7620000" y="5345092"/>
            <a:ext cx="1219200" cy="13605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71617" y="2895600"/>
            <a:ext cx="1655041" cy="369332"/>
          </a:xfrm>
          <a:prstGeom prst="rect">
            <a:avLst/>
          </a:prstGeom>
          <a:noFill/>
        </p:spPr>
        <p:txBody>
          <a:bodyPr wrap="square" rtlCol="0">
            <a:spAutoFit/>
          </a:bodyPr>
          <a:lstStyle/>
          <a:p>
            <a:r>
              <a:rPr lang="en-US" b="1" dirty="0" smtClean="0"/>
              <a:t>Like terms:</a:t>
            </a:r>
            <a:endParaRPr lang="en-US" b="1" dirty="0"/>
          </a:p>
        </p:txBody>
      </p:sp>
      <p:sp>
        <p:nvSpPr>
          <p:cNvPr id="8" name="TextBox 7"/>
          <p:cNvSpPr txBox="1"/>
          <p:nvPr/>
        </p:nvSpPr>
        <p:spPr>
          <a:xfrm>
            <a:off x="3961338" y="2895600"/>
            <a:ext cx="1981200" cy="369332"/>
          </a:xfrm>
          <a:prstGeom prst="rect">
            <a:avLst/>
          </a:prstGeom>
          <a:noFill/>
        </p:spPr>
        <p:txBody>
          <a:bodyPr wrap="square" rtlCol="0">
            <a:spAutoFit/>
          </a:bodyPr>
          <a:lstStyle/>
          <a:p>
            <a:r>
              <a:rPr lang="en-US" b="1" dirty="0" smtClean="0"/>
              <a:t>Not like terms:</a:t>
            </a:r>
            <a:endParaRPr lang="en-US" b="1" dirty="0"/>
          </a:p>
        </p:txBody>
      </p:sp>
      <mc:AlternateContent xmlns:mc="http://schemas.openxmlformats.org/markup-compatibility/2006" xmlns:a14="http://schemas.microsoft.com/office/drawing/2010/main">
        <mc:Choice Requires="a14">
          <p:sp>
            <p:nvSpPr>
              <p:cNvPr id="9" name="Rectangle 8"/>
              <p:cNvSpPr/>
              <p:nvPr/>
            </p:nvSpPr>
            <p:spPr>
              <a:xfrm>
                <a:off x="1035961" y="3364924"/>
                <a:ext cx="1369477" cy="4075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2</m:t>
                      </m:r>
                      <m:rad>
                        <m:radPr>
                          <m:degHide m:val="on"/>
                          <m:ctrlPr>
                            <a:rPr lang="en-US" i="1">
                              <a:latin typeface="Cambria Math"/>
                            </a:rPr>
                          </m:ctrlPr>
                        </m:radPr>
                        <m:deg/>
                        <m:e>
                          <m:r>
                            <a:rPr lang="en-US" b="1" i="1" smtClean="0">
                              <a:solidFill>
                                <a:srgbClr val="00B050"/>
                              </a:solidFill>
                              <a:latin typeface="Cambria Math"/>
                            </a:rPr>
                            <m:t>𝟓</m:t>
                          </m:r>
                        </m:e>
                      </m:rad>
                      <m:r>
                        <a:rPr lang="en-US" i="1">
                          <a:latin typeface="Cambria Math"/>
                        </a:rPr>
                        <m:t>+3</m:t>
                      </m:r>
                      <m:rad>
                        <m:radPr>
                          <m:degHide m:val="on"/>
                          <m:ctrlPr>
                            <a:rPr lang="en-US" i="1">
                              <a:latin typeface="Cambria Math"/>
                            </a:rPr>
                          </m:ctrlPr>
                        </m:radPr>
                        <m:deg/>
                        <m:e>
                          <m:r>
                            <a:rPr lang="en-US" b="1" i="1" smtClean="0">
                              <a:solidFill>
                                <a:srgbClr val="00B050"/>
                              </a:solidFill>
                              <a:latin typeface="Cambria Math"/>
                            </a:rPr>
                            <m:t>𝟓</m:t>
                          </m:r>
                        </m:e>
                      </m:rad>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1035961" y="3364924"/>
                <a:ext cx="1369477" cy="40754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267199" y="3324177"/>
                <a:ext cx="1369477"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4</m:t>
                      </m:r>
                      <m:rad>
                        <m:radPr>
                          <m:degHide m:val="on"/>
                          <m:ctrlPr>
                            <a:rPr lang="en-US" i="1">
                              <a:latin typeface="Cambria Math"/>
                            </a:rPr>
                          </m:ctrlPr>
                        </m:radPr>
                        <m:deg/>
                        <m:e>
                          <m:r>
                            <a:rPr lang="en-US" b="1" i="1" smtClean="0">
                              <a:solidFill>
                                <a:srgbClr val="FF0000"/>
                              </a:solidFill>
                              <a:latin typeface="Cambria Math"/>
                            </a:rPr>
                            <m:t>𝟑</m:t>
                          </m:r>
                        </m:e>
                      </m:rad>
                      <m:r>
                        <a:rPr lang="en-US" i="1">
                          <a:latin typeface="Cambria Math"/>
                        </a:rPr>
                        <m:t>−3</m:t>
                      </m:r>
                      <m:rad>
                        <m:radPr>
                          <m:degHide m:val="on"/>
                          <m:ctrlPr>
                            <a:rPr lang="en-US" i="1">
                              <a:latin typeface="Cambria Math"/>
                            </a:rPr>
                          </m:ctrlPr>
                        </m:radPr>
                        <m:deg/>
                        <m:e>
                          <m:r>
                            <a:rPr lang="en-US" b="1" i="1" smtClean="0">
                              <a:solidFill>
                                <a:srgbClr val="FF0000"/>
                              </a:solidFill>
                              <a:latin typeface="Cambria Math"/>
                            </a:rPr>
                            <m:t>𝟐</m:t>
                          </m:r>
                        </m:e>
                      </m:rad>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4267199" y="3324177"/>
                <a:ext cx="1369477" cy="401970"/>
              </a:xfrm>
              <a:prstGeom prst="rect">
                <a:avLst/>
              </a:prstGeom>
              <a:blipFill rotWithShape="1">
                <a:blip r:embed="rId4"/>
                <a:stretch>
                  <a:fillRect/>
                </a:stretch>
              </a:blipFill>
            </p:spPr>
            <p:txBody>
              <a:bodyPr/>
              <a:lstStyle/>
              <a:p>
                <a:r>
                  <a:rPr lang="en-US">
                    <a:noFill/>
                  </a:rPr>
                  <a:t> </a:t>
                </a:r>
              </a:p>
            </p:txBody>
          </p:sp>
        </mc:Fallback>
      </mc:AlternateContent>
      <p:sp>
        <p:nvSpPr>
          <p:cNvPr id="11" name="TextBox 10"/>
          <p:cNvSpPr txBox="1"/>
          <p:nvPr/>
        </p:nvSpPr>
        <p:spPr>
          <a:xfrm>
            <a:off x="457200" y="3962400"/>
            <a:ext cx="6858000" cy="646331"/>
          </a:xfrm>
          <a:prstGeom prst="rect">
            <a:avLst/>
          </a:prstGeom>
          <a:noFill/>
        </p:spPr>
        <p:txBody>
          <a:bodyPr wrap="square" rtlCol="0">
            <a:spAutoFit/>
          </a:bodyPr>
          <a:lstStyle/>
          <a:p>
            <a:r>
              <a:rPr lang="en-US" b="1" dirty="0" smtClean="0"/>
              <a:t>*To add or subtract like radical terms, add or subtract the coefficients, keep the radical the same:</a:t>
            </a:r>
            <a:endParaRPr lang="en-US" b="1" dirty="0"/>
          </a:p>
        </p:txBody>
      </p:sp>
      <mc:AlternateContent xmlns:mc="http://schemas.openxmlformats.org/markup-compatibility/2006" xmlns:a14="http://schemas.microsoft.com/office/drawing/2010/main">
        <mc:Choice Requires="a14">
          <p:sp>
            <p:nvSpPr>
              <p:cNvPr id="12" name="Rectangle 11"/>
              <p:cNvSpPr/>
              <p:nvPr/>
            </p:nvSpPr>
            <p:spPr>
              <a:xfrm>
                <a:off x="1035960" y="4608731"/>
                <a:ext cx="1369477" cy="4075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2</m:t>
                      </m:r>
                      <m:rad>
                        <m:radPr>
                          <m:degHide m:val="on"/>
                          <m:ctrlPr>
                            <a:rPr lang="en-US" i="1">
                              <a:latin typeface="Cambria Math"/>
                            </a:rPr>
                          </m:ctrlPr>
                        </m:radPr>
                        <m:deg/>
                        <m:e>
                          <m:r>
                            <a:rPr lang="en-US" b="1" i="1" smtClean="0">
                              <a:solidFill>
                                <a:srgbClr val="00B050"/>
                              </a:solidFill>
                              <a:latin typeface="Cambria Math"/>
                            </a:rPr>
                            <m:t>𝟓</m:t>
                          </m:r>
                        </m:e>
                      </m:rad>
                      <m:r>
                        <a:rPr lang="en-US" i="1">
                          <a:latin typeface="Cambria Math"/>
                        </a:rPr>
                        <m:t>+3</m:t>
                      </m:r>
                      <m:rad>
                        <m:radPr>
                          <m:degHide m:val="on"/>
                          <m:ctrlPr>
                            <a:rPr lang="en-US" i="1">
                              <a:latin typeface="Cambria Math"/>
                            </a:rPr>
                          </m:ctrlPr>
                        </m:radPr>
                        <m:deg/>
                        <m:e>
                          <m:r>
                            <a:rPr lang="en-US" b="1" i="1" smtClean="0">
                              <a:solidFill>
                                <a:srgbClr val="00B050"/>
                              </a:solidFill>
                              <a:latin typeface="Cambria Math"/>
                            </a:rPr>
                            <m:t>𝟓</m:t>
                          </m:r>
                        </m:e>
                      </m:rad>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1035960" y="4608731"/>
                <a:ext cx="1369477" cy="407547"/>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2405437" y="4608730"/>
                <a:ext cx="903709" cy="4075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=5</m:t>
                      </m:r>
                      <m:rad>
                        <m:radPr>
                          <m:degHide m:val="on"/>
                          <m:ctrlPr>
                            <a:rPr lang="en-US" i="1">
                              <a:latin typeface="Cambria Math"/>
                            </a:rPr>
                          </m:ctrlPr>
                        </m:radPr>
                        <m:deg/>
                        <m:e>
                          <m:r>
                            <a:rPr lang="en-US" i="1">
                              <a:latin typeface="Cambria Math"/>
                            </a:rPr>
                            <m:t>5</m:t>
                          </m:r>
                        </m:e>
                      </m:rad>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2405437" y="4608730"/>
                <a:ext cx="903709" cy="407547"/>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8382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326" y="914401"/>
            <a:ext cx="9049473" cy="1143000"/>
          </a:xfrm>
        </p:spPr>
        <p:txBody>
          <a:bodyPr>
            <a:normAutofit fontScale="92500"/>
          </a:bodyPr>
          <a:lstStyle/>
          <a:p>
            <a:pPr marL="109728" indent="0">
              <a:buNone/>
            </a:pPr>
            <a:r>
              <a:rPr lang="en-US" sz="2200" dirty="0" smtClean="0"/>
              <a:t>*When multiplying radicals, if there are two numbers outside the radical sign, you can multiply and any numbers inside the radical sign can be multiplied.  Once complete, check to see if you can simplify.</a:t>
            </a:r>
            <a:endParaRPr lang="en-US" sz="2200" dirty="0"/>
          </a:p>
        </p:txBody>
      </p:sp>
      <p:sp>
        <p:nvSpPr>
          <p:cNvPr id="3" name="Title 2"/>
          <p:cNvSpPr>
            <a:spLocks noGrp="1"/>
          </p:cNvSpPr>
          <p:nvPr>
            <p:ph type="title"/>
          </p:nvPr>
        </p:nvSpPr>
        <p:spPr>
          <a:xfrm>
            <a:off x="252714" y="20256"/>
            <a:ext cx="8229600" cy="1143000"/>
          </a:xfrm>
        </p:spPr>
        <p:txBody>
          <a:bodyPr>
            <a:normAutofit fontScale="90000"/>
          </a:bodyPr>
          <a:lstStyle/>
          <a:p>
            <a:pPr algn="ctr"/>
            <a:r>
              <a:rPr lang="en-US" dirty="0" smtClean="0"/>
              <a:t>Multiplying/Distributing Radicals</a:t>
            </a:r>
            <a:endParaRPr lang="en-US" dirty="0"/>
          </a:p>
        </p:txBody>
      </p:sp>
      <p:sp>
        <p:nvSpPr>
          <p:cNvPr id="4" name="Action Button: Home 3">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lastslideviewed" highlightClick="1"/>
          </p:cNvPr>
          <p:cNvSpPr/>
          <p:nvPr/>
        </p:nvSpPr>
        <p:spPr>
          <a:xfrm>
            <a:off x="7620000" y="5345092"/>
            <a:ext cx="1219200" cy="13605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3200400"/>
            <a:ext cx="8586486" cy="1446550"/>
          </a:xfrm>
          <a:prstGeom prst="rect">
            <a:avLst/>
          </a:prstGeom>
          <a:noFill/>
        </p:spPr>
        <p:txBody>
          <a:bodyPr wrap="square" rtlCol="0">
            <a:spAutoFit/>
          </a:bodyPr>
          <a:lstStyle/>
          <a:p>
            <a:r>
              <a:rPr lang="en-US" sz="2200" dirty="0" smtClean="0"/>
              <a:t>*When distributing a radical, apply the distributive property and then follow the multiplication rules shown above.  Once complete, check for like terms or radicals that can be simplified.  </a:t>
            </a:r>
            <a:endParaRPr lang="en-US" sz="2200" dirty="0"/>
          </a:p>
        </p:txBody>
      </p:sp>
      <mc:AlternateContent xmlns:mc="http://schemas.openxmlformats.org/markup-compatibility/2006" xmlns:a14="http://schemas.microsoft.com/office/drawing/2010/main">
        <mc:Choice Requires="a14">
          <p:sp>
            <p:nvSpPr>
              <p:cNvPr id="7" name="Rectangle 6"/>
              <p:cNvSpPr/>
              <p:nvPr/>
            </p:nvSpPr>
            <p:spPr>
              <a:xfrm>
                <a:off x="762260" y="2286000"/>
                <a:ext cx="1371080" cy="4075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rPr>
                        <m:t>4</m:t>
                      </m:r>
                      <m:rad>
                        <m:radPr>
                          <m:degHide m:val="on"/>
                          <m:ctrlPr>
                            <a:rPr lang="en-US" i="1">
                              <a:latin typeface="Cambria Math"/>
                            </a:rPr>
                          </m:ctrlPr>
                        </m:radPr>
                        <m:deg/>
                        <m:e>
                          <m:r>
                            <a:rPr lang="en-US" i="1" smtClean="0">
                              <a:solidFill>
                                <a:schemeClr val="bg2">
                                  <a:lumMod val="50000"/>
                                </a:schemeClr>
                              </a:solidFill>
                              <a:latin typeface="Cambria Math"/>
                            </a:rPr>
                            <m:t>5</m:t>
                          </m:r>
                        </m:e>
                      </m:rad>
                      <m:r>
                        <a:rPr lang="en-US" i="1">
                          <a:latin typeface="Cambria Math"/>
                        </a:rPr>
                        <m:t>·</m:t>
                      </m:r>
                      <m:r>
                        <a:rPr lang="en-US" i="1" smtClean="0">
                          <a:solidFill>
                            <a:srgbClr val="FF0000"/>
                          </a:solidFill>
                          <a:latin typeface="Cambria Math"/>
                        </a:rPr>
                        <m:t>2</m:t>
                      </m:r>
                      <m:rad>
                        <m:radPr>
                          <m:degHide m:val="on"/>
                          <m:ctrlPr>
                            <a:rPr lang="en-US" i="1">
                              <a:latin typeface="Cambria Math"/>
                            </a:rPr>
                          </m:ctrlPr>
                        </m:radPr>
                        <m:deg/>
                        <m:e>
                          <m:r>
                            <a:rPr lang="en-US" i="1" smtClean="0">
                              <a:solidFill>
                                <a:schemeClr val="bg2">
                                  <a:lumMod val="50000"/>
                                </a:schemeClr>
                              </a:solidFill>
                              <a:latin typeface="Cambria Math"/>
                            </a:rPr>
                            <m:t>12</m:t>
                          </m:r>
                        </m:e>
                      </m:rad>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762260" y="2286000"/>
                <a:ext cx="1371080" cy="40754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133340" y="2291577"/>
                <a:ext cx="977447" cy="395429"/>
              </a:xfrm>
              <a:prstGeom prst="rect">
                <a:avLst/>
              </a:prstGeom>
            </p:spPr>
            <p:txBody>
              <a:bodyPr wrap="none">
                <a:spAutoFit/>
              </a:bodyPr>
              <a:lstStyle/>
              <a:p>
                <a:r>
                  <a:rPr lang="en-US" dirty="0" smtClean="0"/>
                  <a:t>= </a:t>
                </a:r>
                <a14:m>
                  <m:oMath xmlns:m="http://schemas.openxmlformats.org/officeDocument/2006/math">
                    <m:r>
                      <a:rPr lang="en-US" i="1">
                        <a:latin typeface="Cambria Math"/>
                      </a:rPr>
                      <m:t>8</m:t>
                    </m:r>
                    <m:rad>
                      <m:radPr>
                        <m:degHide m:val="on"/>
                        <m:ctrlPr>
                          <a:rPr lang="en-US" i="1">
                            <a:latin typeface="Cambria Math"/>
                          </a:rPr>
                        </m:ctrlPr>
                      </m:radPr>
                      <m:deg/>
                      <m:e>
                        <m:r>
                          <a:rPr lang="en-US" i="1">
                            <a:latin typeface="Cambria Math"/>
                          </a:rPr>
                          <m:t>60</m:t>
                        </m:r>
                      </m:e>
                    </m:rad>
                  </m:oMath>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2133340" y="2291577"/>
                <a:ext cx="977447" cy="395429"/>
              </a:xfrm>
              <a:prstGeom prst="rect">
                <a:avLst/>
              </a:prstGeom>
              <a:blipFill rotWithShape="1">
                <a:blip r:embed="rId4"/>
                <a:stretch>
                  <a:fillRect l="-5625" b="-24615"/>
                </a:stretch>
              </a:blipFill>
            </p:spPr>
            <p:txBody>
              <a:bodyPr/>
              <a:lstStyle/>
              <a:p>
                <a:r>
                  <a:rPr lang="en-US">
                    <a:noFill/>
                  </a:rPr>
                  <a:t> </a:t>
                </a:r>
              </a:p>
            </p:txBody>
          </p:sp>
        </mc:Fallback>
      </mc:AlternateContent>
      <p:sp>
        <p:nvSpPr>
          <p:cNvPr id="9" name="TextBox 8"/>
          <p:cNvSpPr txBox="1"/>
          <p:nvPr/>
        </p:nvSpPr>
        <p:spPr>
          <a:xfrm>
            <a:off x="4692570" y="2166607"/>
            <a:ext cx="1752600" cy="646331"/>
          </a:xfrm>
          <a:prstGeom prst="rect">
            <a:avLst/>
          </a:prstGeom>
          <a:noFill/>
        </p:spPr>
        <p:txBody>
          <a:bodyPr wrap="square" rtlCol="0">
            <a:spAutoFit/>
          </a:bodyPr>
          <a:lstStyle/>
          <a:p>
            <a:pPr algn="ctr"/>
            <a:r>
              <a:rPr lang="en-US" dirty="0" smtClean="0">
                <a:solidFill>
                  <a:srgbClr val="00B050"/>
                </a:solidFill>
              </a:rPr>
              <a:t>I still need to simplify.</a:t>
            </a:r>
            <a:endParaRPr lang="en-US" dirty="0">
              <a:solidFill>
                <a:srgbClr val="00B050"/>
              </a:solidFill>
            </a:endParaRPr>
          </a:p>
        </p:txBody>
      </p:sp>
      <p:sp>
        <p:nvSpPr>
          <p:cNvPr id="10" name="Action Button: Custom 9">
            <a:hlinkClick r:id="rId5" action="ppaction://hlinksldjump" highlightClick="1"/>
          </p:cNvPr>
          <p:cNvSpPr/>
          <p:nvPr/>
        </p:nvSpPr>
        <p:spPr>
          <a:xfrm>
            <a:off x="4692570" y="2057400"/>
            <a:ext cx="1860630" cy="755538"/>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1" name="Rectangle 10"/>
              <p:cNvSpPr/>
              <p:nvPr/>
            </p:nvSpPr>
            <p:spPr>
              <a:xfrm>
                <a:off x="1007262" y="4572000"/>
                <a:ext cx="2103525" cy="4297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2</m:t>
                      </m:r>
                      <m:rad>
                        <m:radPr>
                          <m:degHide m:val="on"/>
                          <m:ctrlPr>
                            <a:rPr lang="en-US" i="1">
                              <a:latin typeface="Cambria Math"/>
                            </a:rPr>
                          </m:ctrlPr>
                        </m:radPr>
                        <m:deg/>
                        <m:e>
                          <m:r>
                            <a:rPr lang="en-US" b="1" i="1">
                              <a:latin typeface="Cambria Math"/>
                            </a:rPr>
                            <m:t>𝟓</m:t>
                          </m:r>
                        </m:e>
                      </m:rad>
                      <m:d>
                        <m:dPr>
                          <m:ctrlPr>
                            <a:rPr lang="en-US" i="1">
                              <a:latin typeface="Cambria Math"/>
                            </a:rPr>
                          </m:ctrlPr>
                        </m:dPr>
                        <m:e>
                          <m:r>
                            <a:rPr lang="en-US" i="1">
                              <a:latin typeface="Cambria Math"/>
                            </a:rPr>
                            <m:t>3</m:t>
                          </m:r>
                          <m:rad>
                            <m:radPr>
                              <m:degHide m:val="on"/>
                              <m:ctrlPr>
                                <a:rPr lang="en-US" i="1">
                                  <a:latin typeface="Cambria Math"/>
                                </a:rPr>
                              </m:ctrlPr>
                            </m:radPr>
                            <m:deg/>
                            <m:e>
                              <m:r>
                                <a:rPr lang="en-US" i="1">
                                  <a:latin typeface="Cambria Math"/>
                                </a:rPr>
                                <m:t>2</m:t>
                              </m:r>
                            </m:e>
                          </m:rad>
                          <m:r>
                            <a:rPr lang="en-US" i="1">
                              <a:latin typeface="Cambria Math"/>
                            </a:rPr>
                            <m:t>+4</m:t>
                          </m:r>
                          <m:rad>
                            <m:radPr>
                              <m:degHide m:val="on"/>
                              <m:ctrlPr>
                                <a:rPr lang="en-US" i="1">
                                  <a:latin typeface="Cambria Math"/>
                                </a:rPr>
                              </m:ctrlPr>
                            </m:radPr>
                            <m:deg/>
                            <m:e>
                              <m:r>
                                <a:rPr lang="en-US" i="1">
                                  <a:latin typeface="Cambria Math"/>
                                </a:rPr>
                                <m:t>10</m:t>
                              </m:r>
                            </m:e>
                          </m:rad>
                        </m:e>
                      </m:d>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1007262" y="4572000"/>
                <a:ext cx="2103525" cy="42979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139724" y="4572000"/>
                <a:ext cx="1843966" cy="4075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=6</m:t>
                      </m:r>
                      <m:rad>
                        <m:radPr>
                          <m:degHide m:val="on"/>
                          <m:ctrlPr>
                            <a:rPr lang="en-US" i="1">
                              <a:latin typeface="Cambria Math"/>
                            </a:rPr>
                          </m:ctrlPr>
                        </m:radPr>
                        <m:deg/>
                        <m:e>
                          <m:r>
                            <a:rPr lang="en-US" i="1">
                              <a:latin typeface="Cambria Math"/>
                            </a:rPr>
                            <m:t>10</m:t>
                          </m:r>
                        </m:e>
                      </m:rad>
                      <m:r>
                        <a:rPr lang="en-US" i="1">
                          <a:latin typeface="Cambria Math"/>
                        </a:rPr>
                        <m:t>+8</m:t>
                      </m:r>
                      <m:rad>
                        <m:radPr>
                          <m:degHide m:val="on"/>
                          <m:ctrlPr>
                            <a:rPr lang="en-US" i="1">
                              <a:latin typeface="Cambria Math"/>
                            </a:rPr>
                          </m:ctrlPr>
                        </m:radPr>
                        <m:deg/>
                        <m:e>
                          <m:r>
                            <a:rPr lang="en-US" i="1">
                              <a:latin typeface="Cambria Math"/>
                            </a:rPr>
                            <m:t>50</m:t>
                          </m:r>
                        </m:e>
                      </m:rad>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3139724" y="4572000"/>
                <a:ext cx="1843966" cy="407547"/>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059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2633472"/>
          </a:xfrm>
        </p:spPr>
        <p:txBody>
          <a:bodyPr/>
          <a:lstStyle/>
          <a:p>
            <a:pPr marL="109728" indent="0">
              <a:buNone/>
            </a:pPr>
            <a:r>
              <a:rPr lang="en-US" dirty="0" smtClean="0"/>
              <a:t>*FOIL is just distributing twice!  It means:</a:t>
            </a:r>
          </a:p>
          <a:p>
            <a:pPr marL="109728" indent="0">
              <a:buNone/>
            </a:pPr>
            <a:r>
              <a:rPr lang="en-US" dirty="0" smtClean="0"/>
              <a:t>F – First </a:t>
            </a:r>
            <a:r>
              <a:rPr lang="en-US" sz="2200" dirty="0" smtClean="0"/>
              <a:t>(which terms come first in each parenthesis)</a:t>
            </a:r>
            <a:endParaRPr lang="en-US" dirty="0" smtClean="0"/>
          </a:p>
          <a:p>
            <a:pPr marL="109728" indent="0">
              <a:buNone/>
            </a:pPr>
            <a:r>
              <a:rPr lang="en-US" dirty="0" smtClean="0"/>
              <a:t>O – Outer </a:t>
            </a:r>
            <a:r>
              <a:rPr lang="en-US" sz="2200" dirty="0" smtClean="0"/>
              <a:t>(which terms are on the outer edges)</a:t>
            </a:r>
            <a:endParaRPr lang="en-US" dirty="0" smtClean="0"/>
          </a:p>
          <a:p>
            <a:pPr marL="109728" indent="0">
              <a:buNone/>
            </a:pPr>
            <a:r>
              <a:rPr lang="en-US" dirty="0" smtClean="0"/>
              <a:t>I – Inner </a:t>
            </a:r>
            <a:r>
              <a:rPr lang="en-US" sz="2200" dirty="0" smtClean="0"/>
              <a:t>(which terms are inner-most)</a:t>
            </a:r>
            <a:endParaRPr lang="en-US" dirty="0" smtClean="0"/>
          </a:p>
          <a:p>
            <a:pPr marL="109728" indent="0">
              <a:buNone/>
            </a:pPr>
            <a:r>
              <a:rPr lang="en-US" dirty="0" smtClean="0"/>
              <a:t>L – Last </a:t>
            </a:r>
            <a:r>
              <a:rPr lang="en-US" sz="2200" dirty="0" smtClean="0"/>
              <a:t>(which terms come last in each parenthesis)</a:t>
            </a:r>
            <a:endParaRPr lang="en-US" dirty="0"/>
          </a:p>
        </p:txBody>
      </p:sp>
      <p:sp>
        <p:nvSpPr>
          <p:cNvPr id="3" name="Title 2"/>
          <p:cNvSpPr>
            <a:spLocks noGrp="1"/>
          </p:cNvSpPr>
          <p:nvPr>
            <p:ph type="title"/>
          </p:nvPr>
        </p:nvSpPr>
        <p:spPr>
          <a:xfrm>
            <a:off x="457200" y="0"/>
            <a:ext cx="8229600" cy="1143000"/>
          </a:xfrm>
        </p:spPr>
        <p:txBody>
          <a:bodyPr/>
          <a:lstStyle/>
          <a:p>
            <a:pPr algn="ctr"/>
            <a:r>
              <a:rPr lang="en-US" dirty="0" smtClean="0"/>
              <a:t>FOIL-</a:t>
            </a:r>
            <a:r>
              <a:rPr lang="en-US" dirty="0" err="1" smtClean="0"/>
              <a:t>ing</a:t>
            </a:r>
            <a:r>
              <a:rPr lang="en-US" dirty="0" smtClean="0"/>
              <a:t> Radicals</a:t>
            </a:r>
            <a:endParaRPr lang="en-US" dirty="0"/>
          </a:p>
        </p:txBody>
      </p:sp>
      <p:sp>
        <p:nvSpPr>
          <p:cNvPr id="4" name="Action Button: Home 3">
            <a:hlinkClick r:id="rId2" action="ppaction://hlinksldjump" highlightClick="1"/>
          </p:cNvPr>
          <p:cNvSpPr/>
          <p:nvPr/>
        </p:nvSpPr>
        <p:spPr>
          <a:xfrm>
            <a:off x="252714" y="5345092"/>
            <a:ext cx="1195086" cy="136050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lastslideviewed" highlightClick="1"/>
          </p:cNvPr>
          <p:cNvSpPr/>
          <p:nvPr/>
        </p:nvSpPr>
        <p:spPr>
          <a:xfrm>
            <a:off x="7620000" y="5345092"/>
            <a:ext cx="1219200" cy="136050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 name="Rectangle 5"/>
              <p:cNvSpPr/>
              <p:nvPr/>
            </p:nvSpPr>
            <p:spPr>
              <a:xfrm>
                <a:off x="1419828" y="3962400"/>
                <a:ext cx="2979662" cy="4297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(5</m:t>
                      </m:r>
                      <m:rad>
                        <m:radPr>
                          <m:degHide m:val="on"/>
                          <m:ctrlPr>
                            <a:rPr lang="en-US" i="1">
                              <a:latin typeface="Cambria Math"/>
                            </a:rPr>
                          </m:ctrlPr>
                        </m:radPr>
                        <m:deg/>
                        <m:e>
                          <m:r>
                            <a:rPr lang="en-US" i="1">
                              <a:latin typeface="Cambria Math"/>
                            </a:rPr>
                            <m:t>3</m:t>
                          </m:r>
                        </m:e>
                      </m:rad>
                      <m:r>
                        <a:rPr lang="en-US" i="1">
                          <a:latin typeface="Cambria Math"/>
                        </a:rPr>
                        <m:t>+2</m:t>
                      </m:r>
                      <m:rad>
                        <m:radPr>
                          <m:degHide m:val="on"/>
                          <m:ctrlPr>
                            <a:rPr lang="en-US" i="1">
                              <a:latin typeface="Cambria Math"/>
                            </a:rPr>
                          </m:ctrlPr>
                        </m:radPr>
                        <m:deg/>
                        <m:e>
                          <m:r>
                            <a:rPr lang="en-US" b="1" i="1">
                              <a:latin typeface="Cambria Math"/>
                            </a:rPr>
                            <m:t>𝟓</m:t>
                          </m:r>
                        </m:e>
                      </m:rad>
                      <m:r>
                        <a:rPr lang="en-US" i="1">
                          <a:latin typeface="Cambria Math"/>
                        </a:rPr>
                        <m:t>)</m:t>
                      </m:r>
                      <m:d>
                        <m:dPr>
                          <m:ctrlPr>
                            <a:rPr lang="en-US" i="1">
                              <a:latin typeface="Cambria Math"/>
                            </a:rPr>
                          </m:ctrlPr>
                        </m:dPr>
                        <m:e>
                          <m:r>
                            <a:rPr lang="en-US" i="1">
                              <a:latin typeface="Cambria Math"/>
                            </a:rPr>
                            <m:t>3</m:t>
                          </m:r>
                          <m:rad>
                            <m:radPr>
                              <m:degHide m:val="on"/>
                              <m:ctrlPr>
                                <a:rPr lang="en-US" i="1">
                                  <a:latin typeface="Cambria Math"/>
                                </a:rPr>
                              </m:ctrlPr>
                            </m:radPr>
                            <m:deg/>
                            <m:e>
                              <m:r>
                                <a:rPr lang="en-US" i="1">
                                  <a:latin typeface="Cambria Math"/>
                                </a:rPr>
                                <m:t>2</m:t>
                              </m:r>
                            </m:e>
                          </m:rad>
                          <m:r>
                            <a:rPr lang="en-US" i="1">
                              <a:latin typeface="Cambria Math"/>
                            </a:rPr>
                            <m:t>+4</m:t>
                          </m:r>
                          <m:rad>
                            <m:radPr>
                              <m:degHide m:val="on"/>
                              <m:ctrlPr>
                                <a:rPr lang="en-US" i="1">
                                  <a:latin typeface="Cambria Math"/>
                                </a:rPr>
                              </m:ctrlPr>
                            </m:radPr>
                            <m:deg/>
                            <m:e>
                              <m:r>
                                <a:rPr lang="en-US" i="1">
                                  <a:latin typeface="Cambria Math"/>
                                </a:rPr>
                                <m:t>10</m:t>
                              </m:r>
                            </m:e>
                          </m:rad>
                        </m:e>
                      </m:d>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1419828" y="3962400"/>
                <a:ext cx="2979662" cy="429798"/>
              </a:xfrm>
              <a:prstGeom prst="rect">
                <a:avLst/>
              </a:prstGeom>
              <a:blipFill rotWithShape="1">
                <a:blip r:embed="rId3"/>
                <a:stretch>
                  <a:fillRect b="-5634"/>
                </a:stretch>
              </a:blipFill>
            </p:spPr>
            <p:txBody>
              <a:bodyPr/>
              <a:lstStyle/>
              <a:p>
                <a:r>
                  <a:rPr lang="en-US">
                    <a:noFill/>
                  </a:rPr>
                  <a:t> </a:t>
                </a:r>
              </a:p>
            </p:txBody>
          </p:sp>
        </mc:Fallback>
      </mc:AlternateContent>
      <p:sp>
        <p:nvSpPr>
          <p:cNvPr id="10" name="Curved Down Arrow 9"/>
          <p:cNvSpPr/>
          <p:nvPr/>
        </p:nvSpPr>
        <p:spPr>
          <a:xfrm>
            <a:off x="1828800" y="3429000"/>
            <a:ext cx="1524000" cy="533400"/>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mc:AlternateContent xmlns:mc="http://schemas.openxmlformats.org/markup-compatibility/2006" xmlns:a14="http://schemas.microsoft.com/office/drawing/2010/main">
        <mc:Choice Requires="a14">
          <p:sp>
            <p:nvSpPr>
              <p:cNvPr id="11" name="Rectangle 10"/>
              <p:cNvSpPr/>
              <p:nvPr/>
            </p:nvSpPr>
            <p:spPr>
              <a:xfrm>
                <a:off x="1806761" y="4572000"/>
                <a:ext cx="794705"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15</m:t>
                      </m:r>
                      <m:rad>
                        <m:radPr>
                          <m:degHide m:val="on"/>
                          <m:ctrlPr>
                            <a:rPr lang="en-US" i="1">
                              <a:latin typeface="Cambria Math"/>
                            </a:rPr>
                          </m:ctrlPr>
                        </m:radPr>
                        <m:deg/>
                        <m:e>
                          <m:r>
                            <a:rPr lang="en-US" i="1">
                              <a:latin typeface="Cambria Math"/>
                            </a:rPr>
                            <m:t>6</m:t>
                          </m:r>
                        </m:e>
                      </m:rad>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1806761" y="4572000"/>
                <a:ext cx="794705" cy="401970"/>
              </a:xfrm>
              <a:prstGeom prst="rect">
                <a:avLst/>
              </a:prstGeom>
              <a:blipFill rotWithShape="1">
                <a:blip r:embed="rId4"/>
                <a:stretch>
                  <a:fillRect/>
                </a:stretch>
              </a:blipFill>
            </p:spPr>
            <p:txBody>
              <a:bodyPr/>
              <a:lstStyle/>
              <a:p>
                <a:r>
                  <a:rPr lang="en-US">
                    <a:noFill/>
                  </a:rPr>
                  <a:t> </a:t>
                </a:r>
              </a:p>
            </p:txBody>
          </p:sp>
        </mc:Fallback>
      </mc:AlternateContent>
      <p:sp>
        <p:nvSpPr>
          <p:cNvPr id="12" name="Curved Down Arrow 11"/>
          <p:cNvSpPr/>
          <p:nvPr/>
        </p:nvSpPr>
        <p:spPr>
          <a:xfrm>
            <a:off x="1828800" y="3200400"/>
            <a:ext cx="2286000" cy="762000"/>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mc:AlternateContent xmlns:mc="http://schemas.openxmlformats.org/markup-compatibility/2006" xmlns:a14="http://schemas.microsoft.com/office/drawing/2010/main">
        <mc:Choice Requires="a14">
          <p:sp>
            <p:nvSpPr>
              <p:cNvPr id="13" name="Rectangle 12"/>
              <p:cNvSpPr/>
              <p:nvPr/>
            </p:nvSpPr>
            <p:spPr>
              <a:xfrm>
                <a:off x="2361624" y="4572000"/>
                <a:ext cx="1096069"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+20</m:t>
                      </m:r>
                      <m:rad>
                        <m:radPr>
                          <m:degHide m:val="on"/>
                          <m:ctrlPr>
                            <a:rPr lang="en-US" i="1">
                              <a:latin typeface="Cambria Math"/>
                            </a:rPr>
                          </m:ctrlPr>
                        </m:radPr>
                        <m:deg/>
                        <m:e>
                          <m:r>
                            <a:rPr lang="en-US" i="1">
                              <a:latin typeface="Cambria Math"/>
                            </a:rPr>
                            <m:t>30</m:t>
                          </m:r>
                        </m:e>
                      </m:rad>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2361624" y="4572000"/>
                <a:ext cx="1096069" cy="401970"/>
              </a:xfrm>
              <a:prstGeom prst="rect">
                <a:avLst/>
              </a:prstGeom>
              <a:blipFill rotWithShape="1">
                <a:blip r:embed="rId5"/>
                <a:stretch>
                  <a:fillRect/>
                </a:stretch>
              </a:blipFill>
            </p:spPr>
            <p:txBody>
              <a:bodyPr/>
              <a:lstStyle/>
              <a:p>
                <a:r>
                  <a:rPr lang="en-US">
                    <a:noFill/>
                  </a:rPr>
                  <a:t> </a:t>
                </a:r>
              </a:p>
            </p:txBody>
          </p:sp>
        </mc:Fallback>
      </mc:AlternateContent>
      <p:sp>
        <p:nvSpPr>
          <p:cNvPr id="14" name="Curved Down Arrow 13"/>
          <p:cNvSpPr/>
          <p:nvPr/>
        </p:nvSpPr>
        <p:spPr>
          <a:xfrm>
            <a:off x="2601466" y="3695700"/>
            <a:ext cx="675134" cy="2667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mc:AlternateContent xmlns:mc="http://schemas.openxmlformats.org/markup-compatibility/2006" xmlns:a14="http://schemas.microsoft.com/office/drawing/2010/main">
        <mc:Choice Requires="a14">
          <p:sp>
            <p:nvSpPr>
              <p:cNvPr id="15" name="Rectangle 14"/>
              <p:cNvSpPr/>
              <p:nvPr/>
            </p:nvSpPr>
            <p:spPr>
              <a:xfrm>
                <a:off x="3276600" y="4572000"/>
                <a:ext cx="967829"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+6</m:t>
                      </m:r>
                      <m:rad>
                        <m:radPr>
                          <m:degHide m:val="on"/>
                          <m:ctrlPr>
                            <a:rPr lang="en-US" i="1">
                              <a:latin typeface="Cambria Math"/>
                            </a:rPr>
                          </m:ctrlPr>
                        </m:radPr>
                        <m:deg/>
                        <m:e>
                          <m:r>
                            <a:rPr lang="en-US" i="1">
                              <a:latin typeface="Cambria Math"/>
                            </a:rPr>
                            <m:t>10</m:t>
                          </m:r>
                        </m:e>
                      </m:rad>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3276600" y="4572000"/>
                <a:ext cx="967829" cy="401970"/>
              </a:xfrm>
              <a:prstGeom prst="rect">
                <a:avLst/>
              </a:prstGeom>
              <a:blipFill rotWithShape="1">
                <a:blip r:embed="rId6"/>
                <a:stretch>
                  <a:fillRect/>
                </a:stretch>
              </a:blipFill>
            </p:spPr>
            <p:txBody>
              <a:bodyPr/>
              <a:lstStyle/>
              <a:p>
                <a:r>
                  <a:rPr lang="en-US">
                    <a:noFill/>
                  </a:rPr>
                  <a:t> </a:t>
                </a:r>
              </a:p>
            </p:txBody>
          </p:sp>
        </mc:Fallback>
      </mc:AlternateContent>
      <p:sp>
        <p:nvSpPr>
          <p:cNvPr id="16" name="Curved Down Arrow 15"/>
          <p:cNvSpPr/>
          <p:nvPr/>
        </p:nvSpPr>
        <p:spPr>
          <a:xfrm>
            <a:off x="2601466" y="3581400"/>
            <a:ext cx="1513334" cy="3810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mc:AlternateContent xmlns:mc="http://schemas.openxmlformats.org/markup-compatibility/2006" xmlns:a14="http://schemas.microsoft.com/office/drawing/2010/main">
        <mc:Choice Requires="a14">
          <p:sp>
            <p:nvSpPr>
              <p:cNvPr id="17" name="Rectangle 16"/>
              <p:cNvSpPr/>
              <p:nvPr/>
            </p:nvSpPr>
            <p:spPr>
              <a:xfrm>
                <a:off x="4035413" y="4545161"/>
                <a:ext cx="967829" cy="4075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+8</m:t>
                      </m:r>
                      <m:rad>
                        <m:radPr>
                          <m:degHide m:val="on"/>
                          <m:ctrlPr>
                            <a:rPr lang="en-US" i="1">
                              <a:latin typeface="Cambria Math"/>
                            </a:rPr>
                          </m:ctrlPr>
                        </m:radPr>
                        <m:deg/>
                        <m:e>
                          <m:r>
                            <a:rPr lang="en-US" i="1">
                              <a:latin typeface="Cambria Math"/>
                            </a:rPr>
                            <m:t>50</m:t>
                          </m:r>
                        </m:e>
                      </m:rad>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4035413" y="4545161"/>
                <a:ext cx="967829" cy="407547"/>
              </a:xfrm>
              <a:prstGeom prst="rect">
                <a:avLst/>
              </a:prstGeom>
              <a:blipFill rotWithShape="1">
                <a:blip r:embed="rId7"/>
                <a:stretch>
                  <a:fillRect/>
                </a:stretch>
              </a:blipFill>
            </p:spPr>
            <p:txBody>
              <a:bodyPr/>
              <a:lstStyle/>
              <a:p>
                <a:r>
                  <a:rPr lang="en-US">
                    <a:noFill/>
                  </a:rPr>
                  <a:t> </a:t>
                </a:r>
              </a:p>
            </p:txBody>
          </p:sp>
        </mc:Fallback>
      </mc:AlternateContent>
      <p:sp>
        <p:nvSpPr>
          <p:cNvPr id="18" name="TextBox 17"/>
          <p:cNvSpPr txBox="1"/>
          <p:nvPr/>
        </p:nvSpPr>
        <p:spPr>
          <a:xfrm>
            <a:off x="3006524" y="5347021"/>
            <a:ext cx="3200400" cy="646331"/>
          </a:xfrm>
          <a:prstGeom prst="rect">
            <a:avLst/>
          </a:prstGeom>
          <a:noFill/>
        </p:spPr>
        <p:txBody>
          <a:bodyPr wrap="square" rtlCol="0">
            <a:spAutoFit/>
          </a:bodyPr>
          <a:lstStyle/>
          <a:p>
            <a:r>
              <a:rPr lang="en-US" b="1" dirty="0" smtClean="0"/>
              <a:t>Check to see if you can simplify any terms</a:t>
            </a:r>
            <a:endParaRPr lang="en-US" b="1" dirty="0"/>
          </a:p>
        </p:txBody>
      </p:sp>
    </p:spTree>
    <p:extLst>
      <p:ext uri="{BB962C8B-B14F-4D97-AF65-F5344CB8AC3E}">
        <p14:creationId xmlns:p14="http://schemas.microsoft.com/office/powerpoint/2010/main" val="323742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4"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4" grpId="0" animBg="1"/>
      <p:bldP spid="15" grpId="0"/>
      <p:bldP spid="16" grpId="0" animBg="1"/>
      <p:bldP spid="17" grpId="0"/>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139</TotalTime>
  <Words>683</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Simplifying Radicals</vt:lpstr>
      <vt:lpstr>What type of problem do you have?</vt:lpstr>
      <vt:lpstr>Simplify a Radical</vt:lpstr>
      <vt:lpstr>Split using division property</vt:lpstr>
      <vt:lpstr>Rationalize the Denominator</vt:lpstr>
      <vt:lpstr>Operations with Radicals</vt:lpstr>
      <vt:lpstr>Adding or Subtracting Radicals</vt:lpstr>
      <vt:lpstr>Multiplying/Distributing Radicals</vt:lpstr>
      <vt:lpstr>FOIL-ing Radicals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Simplifying Radicals</dc:title>
  <dc:creator>Erin Kearney</dc:creator>
  <cp:lastModifiedBy>Erin Kearney</cp:lastModifiedBy>
  <cp:revision>11</cp:revision>
  <dcterms:created xsi:type="dcterms:W3CDTF">2014-01-16T16:58:13Z</dcterms:created>
  <dcterms:modified xsi:type="dcterms:W3CDTF">2015-04-15T12:37:45Z</dcterms:modified>
</cp:coreProperties>
</file>