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7B45A-ED04-4E66-91D3-D22C5B9B031A}"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06E17A-8533-4ED9-A086-07A7806ED8C8}" type="slidenum">
              <a:rPr lang="en-US" smtClean="0"/>
              <a:t>‹#›</a:t>
            </a:fld>
            <a:endParaRPr lang="en-US"/>
          </a:p>
        </p:txBody>
      </p:sp>
    </p:spTree>
    <p:extLst>
      <p:ext uri="{BB962C8B-B14F-4D97-AF65-F5344CB8AC3E}">
        <p14:creationId xmlns:p14="http://schemas.microsoft.com/office/powerpoint/2010/main" val="2499692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3D8039-C4AE-432B-940A-BE470D377B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6EBF43-184D-4209-A34A-E083EB1D6166}" type="datetimeFigureOut">
              <a:rPr lang="en-US" smtClean="0"/>
              <a:t>9/29/2016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43D8039-C4AE-432B-940A-BE470D377BA9}"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C6EBF43-184D-4209-A34A-E083EB1D6166}" type="datetimeFigureOut">
              <a:rPr lang="en-US" smtClean="0"/>
              <a:t>9/29/2016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3D8039-C4AE-432B-940A-BE470D377B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Operations with Integers</a:t>
            </a:r>
            <a:endParaRPr lang="en-US" dirty="0"/>
          </a:p>
        </p:txBody>
      </p:sp>
      <p:sp>
        <p:nvSpPr>
          <p:cNvPr id="3" name="Subtitle 2"/>
          <p:cNvSpPr>
            <a:spLocks noGrp="1"/>
          </p:cNvSpPr>
          <p:nvPr>
            <p:ph type="subTitle" idx="1"/>
          </p:nvPr>
        </p:nvSpPr>
        <p:spPr/>
        <p:txBody>
          <a:bodyPr/>
          <a:lstStyle/>
          <a:p>
            <a:r>
              <a:rPr lang="en-US" dirty="0" smtClean="0"/>
              <a:t>Adding, Subtracting, Multiplying and Dividing Positive and Negative Numbers</a:t>
            </a:r>
            <a:endParaRPr lang="en-US" dirty="0"/>
          </a:p>
        </p:txBody>
      </p:sp>
    </p:spTree>
    <p:extLst>
      <p:ext uri="{BB962C8B-B14F-4D97-AF65-F5344CB8AC3E}">
        <p14:creationId xmlns:p14="http://schemas.microsoft.com/office/powerpoint/2010/main" val="3882183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1051560"/>
          </a:xfrm>
        </p:spPr>
        <p:txBody>
          <a:bodyPr/>
          <a:lstStyle/>
          <a:p>
            <a:r>
              <a:rPr lang="en-US" dirty="0" smtClean="0"/>
              <a:t> What are you being asked to do?</a:t>
            </a:r>
            <a:endParaRPr lang="en-US" dirty="0"/>
          </a:p>
        </p:txBody>
      </p:sp>
      <p:sp>
        <p:nvSpPr>
          <p:cNvPr id="3" name="Content Placeholder 2"/>
          <p:cNvSpPr>
            <a:spLocks noGrp="1"/>
          </p:cNvSpPr>
          <p:nvPr>
            <p:ph idx="1"/>
          </p:nvPr>
        </p:nvSpPr>
        <p:spPr>
          <a:xfrm>
            <a:off x="914400" y="1807177"/>
            <a:ext cx="2819400" cy="609600"/>
          </a:xfrm>
        </p:spPr>
        <p:txBody>
          <a:bodyPr/>
          <a:lstStyle/>
          <a:p>
            <a:pPr marL="0" indent="0">
              <a:buNone/>
            </a:pPr>
            <a:r>
              <a:rPr lang="en-US" dirty="0" smtClean="0"/>
              <a:t>Add numbers</a:t>
            </a:r>
            <a:endParaRPr lang="en-US" dirty="0"/>
          </a:p>
        </p:txBody>
      </p:sp>
      <p:sp>
        <p:nvSpPr>
          <p:cNvPr id="5" name="TextBox 4"/>
          <p:cNvSpPr txBox="1"/>
          <p:nvPr/>
        </p:nvSpPr>
        <p:spPr>
          <a:xfrm>
            <a:off x="4953000" y="1905000"/>
            <a:ext cx="3733800" cy="954107"/>
          </a:xfrm>
          <a:prstGeom prst="rect">
            <a:avLst/>
          </a:prstGeom>
          <a:noFill/>
        </p:spPr>
        <p:txBody>
          <a:bodyPr wrap="square" rtlCol="0">
            <a:spAutoFit/>
          </a:bodyPr>
          <a:lstStyle/>
          <a:p>
            <a:r>
              <a:rPr lang="en-US" sz="2800" dirty="0" smtClean="0"/>
              <a:t>Subtract numbers</a:t>
            </a:r>
          </a:p>
          <a:p>
            <a:endParaRPr lang="en-US" sz="2800" dirty="0"/>
          </a:p>
        </p:txBody>
      </p:sp>
      <p:sp>
        <p:nvSpPr>
          <p:cNvPr id="6" name="TextBox 5"/>
          <p:cNvSpPr txBox="1"/>
          <p:nvPr/>
        </p:nvSpPr>
        <p:spPr>
          <a:xfrm>
            <a:off x="914400" y="3871732"/>
            <a:ext cx="3352800" cy="800219"/>
          </a:xfrm>
          <a:prstGeom prst="rect">
            <a:avLst/>
          </a:prstGeom>
          <a:noFill/>
        </p:spPr>
        <p:txBody>
          <a:bodyPr wrap="square" rtlCol="0">
            <a:spAutoFit/>
          </a:bodyPr>
          <a:lstStyle/>
          <a:p>
            <a:r>
              <a:rPr lang="en-US" sz="2800" dirty="0" smtClean="0"/>
              <a:t>Multiply numbers</a:t>
            </a:r>
          </a:p>
          <a:p>
            <a:endParaRPr lang="en-US" dirty="0"/>
          </a:p>
        </p:txBody>
      </p:sp>
      <p:sp>
        <p:nvSpPr>
          <p:cNvPr id="7" name="TextBox 6"/>
          <p:cNvSpPr txBox="1"/>
          <p:nvPr/>
        </p:nvSpPr>
        <p:spPr>
          <a:xfrm>
            <a:off x="4979043" y="3865945"/>
            <a:ext cx="3352800" cy="800219"/>
          </a:xfrm>
          <a:prstGeom prst="rect">
            <a:avLst/>
          </a:prstGeom>
          <a:noFill/>
        </p:spPr>
        <p:txBody>
          <a:bodyPr wrap="square" rtlCol="0">
            <a:spAutoFit/>
          </a:bodyPr>
          <a:lstStyle/>
          <a:p>
            <a:r>
              <a:rPr lang="en-US" sz="2800" dirty="0" smtClean="0"/>
              <a:t>Divide numbers</a:t>
            </a:r>
          </a:p>
          <a:p>
            <a:endParaRPr lang="en-US" dirty="0"/>
          </a:p>
        </p:txBody>
      </p:sp>
      <p:sp>
        <p:nvSpPr>
          <p:cNvPr id="8" name="Action Button: Custom 7">
            <a:hlinkClick r:id="rId2" action="ppaction://hlinksldjump" highlightClick="1"/>
          </p:cNvPr>
          <p:cNvSpPr/>
          <p:nvPr/>
        </p:nvSpPr>
        <p:spPr>
          <a:xfrm>
            <a:off x="914400" y="1676400"/>
            <a:ext cx="2743200" cy="7056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rId3" action="ppaction://hlinksldjump" highlightClick="1"/>
          </p:cNvPr>
          <p:cNvSpPr/>
          <p:nvPr/>
        </p:nvSpPr>
        <p:spPr>
          <a:xfrm>
            <a:off x="4936603" y="1811236"/>
            <a:ext cx="3395240" cy="7056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Custom 9">
            <a:hlinkClick r:id="rId4" action="ppaction://hlinksldjump" highlightClick="1"/>
          </p:cNvPr>
          <p:cNvSpPr/>
          <p:nvPr/>
        </p:nvSpPr>
        <p:spPr>
          <a:xfrm>
            <a:off x="914400" y="3733800"/>
            <a:ext cx="3395240" cy="7056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5" action="ppaction://hlinksldjump" highlightClick="1"/>
          </p:cNvPr>
          <p:cNvSpPr/>
          <p:nvPr/>
        </p:nvSpPr>
        <p:spPr>
          <a:xfrm>
            <a:off x="4936603" y="3794365"/>
            <a:ext cx="3395240" cy="7056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1981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183880" cy="1051560"/>
          </a:xfrm>
        </p:spPr>
        <p:txBody>
          <a:bodyPr/>
          <a:lstStyle/>
          <a:p>
            <a:pPr algn="ctr"/>
            <a:r>
              <a:rPr lang="en-US" dirty="0" smtClean="0"/>
              <a:t>Adding Integers</a:t>
            </a:r>
            <a:endParaRPr lang="en-US" dirty="0"/>
          </a:p>
        </p:txBody>
      </p:sp>
      <p:sp>
        <p:nvSpPr>
          <p:cNvPr id="3" name="Content Placeholder 2"/>
          <p:cNvSpPr>
            <a:spLocks noGrp="1"/>
          </p:cNvSpPr>
          <p:nvPr>
            <p:ph idx="1"/>
          </p:nvPr>
        </p:nvSpPr>
        <p:spPr>
          <a:xfrm>
            <a:off x="457200" y="1295400"/>
            <a:ext cx="8183880" cy="1219200"/>
          </a:xfrm>
        </p:spPr>
        <p:txBody>
          <a:bodyPr/>
          <a:lstStyle/>
          <a:p>
            <a:pPr marL="0" indent="0" algn="ctr">
              <a:buNone/>
            </a:pPr>
            <a:r>
              <a:rPr lang="en-US" dirty="0" smtClean="0"/>
              <a:t>Do you numbers have the same sign or different signs?</a:t>
            </a:r>
            <a:endParaRPr lang="en-US" dirty="0"/>
          </a:p>
        </p:txBody>
      </p:sp>
      <p:sp>
        <p:nvSpPr>
          <p:cNvPr id="4" name="TextBox 3"/>
          <p:cNvSpPr txBox="1"/>
          <p:nvPr/>
        </p:nvSpPr>
        <p:spPr>
          <a:xfrm>
            <a:off x="838200" y="3505200"/>
            <a:ext cx="2590800" cy="523220"/>
          </a:xfrm>
          <a:prstGeom prst="rect">
            <a:avLst/>
          </a:prstGeom>
          <a:noFill/>
        </p:spPr>
        <p:txBody>
          <a:bodyPr wrap="square" rtlCol="0">
            <a:spAutoFit/>
          </a:bodyPr>
          <a:lstStyle/>
          <a:p>
            <a:r>
              <a:rPr lang="en-US" sz="2800" b="1" dirty="0" smtClean="0"/>
              <a:t>Same Signs</a:t>
            </a:r>
            <a:endParaRPr lang="en-US" sz="2800" b="1" dirty="0"/>
          </a:p>
        </p:txBody>
      </p:sp>
      <p:sp>
        <p:nvSpPr>
          <p:cNvPr id="5" name="TextBox 4"/>
          <p:cNvSpPr txBox="1"/>
          <p:nvPr/>
        </p:nvSpPr>
        <p:spPr>
          <a:xfrm>
            <a:off x="5029200" y="3542283"/>
            <a:ext cx="3276600" cy="523220"/>
          </a:xfrm>
          <a:prstGeom prst="rect">
            <a:avLst/>
          </a:prstGeom>
          <a:noFill/>
        </p:spPr>
        <p:txBody>
          <a:bodyPr wrap="square" rtlCol="0">
            <a:spAutoFit/>
          </a:bodyPr>
          <a:lstStyle/>
          <a:p>
            <a:r>
              <a:rPr lang="en-US" sz="2800" b="1" dirty="0" smtClean="0"/>
              <a:t>Different Signs</a:t>
            </a:r>
            <a:endParaRPr lang="en-US" sz="2800" b="1" dirty="0"/>
          </a:p>
        </p:txBody>
      </p:sp>
      <p:sp>
        <p:nvSpPr>
          <p:cNvPr id="7" name="Action Button: Custom 6">
            <a:hlinkClick r:id="rId2" action="ppaction://hlinksldjump" highlightClick="1"/>
          </p:cNvPr>
          <p:cNvSpPr/>
          <p:nvPr/>
        </p:nvSpPr>
        <p:spPr>
          <a:xfrm>
            <a:off x="685800" y="3413983"/>
            <a:ext cx="3395240" cy="7056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Custom 7">
            <a:hlinkClick r:id="rId3" action="ppaction://hlinksldjump" highlightClick="1"/>
          </p:cNvPr>
          <p:cNvSpPr/>
          <p:nvPr/>
        </p:nvSpPr>
        <p:spPr>
          <a:xfrm>
            <a:off x="5029200" y="3505200"/>
            <a:ext cx="3395240" cy="705653"/>
          </a:xfrm>
          <a:prstGeom prst="actionButtonBlank">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lastslideviewed" highlightClick="1"/>
          </p:cNvPr>
          <p:cNvSpPr/>
          <p:nvPr/>
        </p:nvSpPr>
        <p:spPr>
          <a:xfrm>
            <a:off x="457200" y="56388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Home 9">
            <a:hlinkClick r:id="rId4" action="ppaction://hlinksldjump" highlightClick="1"/>
          </p:cNvPr>
          <p:cNvSpPr/>
          <p:nvPr/>
        </p:nvSpPr>
        <p:spPr>
          <a:xfrm>
            <a:off x="7924800" y="5638800"/>
            <a:ext cx="6858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5907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83880" cy="1051560"/>
          </a:xfrm>
        </p:spPr>
        <p:txBody>
          <a:bodyPr/>
          <a:lstStyle/>
          <a:p>
            <a:r>
              <a:rPr lang="en-US" dirty="0" smtClean="0"/>
              <a:t>Same Signs</a:t>
            </a:r>
            <a:endParaRPr lang="en-US" dirty="0"/>
          </a:p>
        </p:txBody>
      </p:sp>
      <p:sp>
        <p:nvSpPr>
          <p:cNvPr id="3" name="Content Placeholder 2"/>
          <p:cNvSpPr>
            <a:spLocks noGrp="1"/>
          </p:cNvSpPr>
          <p:nvPr>
            <p:ph idx="1"/>
          </p:nvPr>
        </p:nvSpPr>
        <p:spPr>
          <a:xfrm>
            <a:off x="381000" y="1600200"/>
            <a:ext cx="8183880" cy="1222248"/>
          </a:xfrm>
        </p:spPr>
        <p:txBody>
          <a:bodyPr/>
          <a:lstStyle/>
          <a:p>
            <a:r>
              <a:rPr lang="en-US" dirty="0" smtClean="0"/>
              <a:t>Keep the sign </a:t>
            </a:r>
          </a:p>
          <a:p>
            <a:r>
              <a:rPr lang="en-US" dirty="0" smtClean="0"/>
              <a:t>Add the numbers</a:t>
            </a:r>
            <a:endParaRPr lang="en-US" dirty="0"/>
          </a:p>
        </p:txBody>
      </p:sp>
      <p:sp>
        <p:nvSpPr>
          <p:cNvPr id="4" name="TextBox 3"/>
          <p:cNvSpPr txBox="1"/>
          <p:nvPr/>
        </p:nvSpPr>
        <p:spPr>
          <a:xfrm>
            <a:off x="1295400" y="3505200"/>
            <a:ext cx="3733800" cy="369332"/>
          </a:xfrm>
          <a:prstGeom prst="rect">
            <a:avLst/>
          </a:prstGeom>
          <a:noFill/>
        </p:spPr>
        <p:txBody>
          <a:bodyPr wrap="square" rtlCol="0">
            <a:spAutoFit/>
          </a:bodyPr>
          <a:lstStyle/>
          <a:p>
            <a:r>
              <a:rPr lang="en-US" b="1" dirty="0" smtClean="0"/>
              <a:t>Ex:  </a:t>
            </a:r>
            <a:r>
              <a:rPr lang="en-US" dirty="0" smtClean="0"/>
              <a:t>–4 + (–8) = –12 </a:t>
            </a:r>
            <a:endParaRPr lang="en-US" b="1" dirty="0"/>
          </a:p>
        </p:txBody>
      </p:sp>
      <p:sp>
        <p:nvSpPr>
          <p:cNvPr id="5" name="Action Button: Back or Previous 4">
            <a:hlinkClick r:id="" action="ppaction://hlinkshowjump?jump=lastslideviewed" highlightClick="1"/>
          </p:cNvPr>
          <p:cNvSpPr/>
          <p:nvPr/>
        </p:nvSpPr>
        <p:spPr>
          <a:xfrm>
            <a:off x="457200" y="56388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ome 6">
            <a:hlinkClick r:id="rId2" action="ppaction://hlinksldjump" highlightClick="1"/>
          </p:cNvPr>
          <p:cNvSpPr/>
          <p:nvPr/>
        </p:nvSpPr>
        <p:spPr>
          <a:xfrm>
            <a:off x="7924800" y="5638800"/>
            <a:ext cx="6858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865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381000"/>
            <a:ext cx="8183880" cy="1051560"/>
          </a:xfrm>
        </p:spPr>
        <p:txBody>
          <a:bodyPr/>
          <a:lstStyle/>
          <a:p>
            <a:r>
              <a:rPr lang="en-US" dirty="0" smtClean="0"/>
              <a:t>Different Signs</a:t>
            </a:r>
            <a:endParaRPr lang="en-US" dirty="0"/>
          </a:p>
        </p:txBody>
      </p:sp>
      <p:sp>
        <p:nvSpPr>
          <p:cNvPr id="3" name="Content Placeholder 2"/>
          <p:cNvSpPr>
            <a:spLocks noGrp="1"/>
          </p:cNvSpPr>
          <p:nvPr>
            <p:ph idx="1"/>
          </p:nvPr>
        </p:nvSpPr>
        <p:spPr>
          <a:xfrm>
            <a:off x="457200" y="1486537"/>
            <a:ext cx="8183880" cy="1713863"/>
          </a:xfrm>
        </p:spPr>
        <p:txBody>
          <a:bodyPr/>
          <a:lstStyle/>
          <a:p>
            <a:r>
              <a:rPr lang="en-US" dirty="0" smtClean="0"/>
              <a:t>Keep the sign of the number with the bigger absolute value</a:t>
            </a:r>
          </a:p>
          <a:p>
            <a:r>
              <a:rPr lang="en-US" dirty="0" smtClean="0"/>
              <a:t>Subtract like normal</a:t>
            </a:r>
            <a:endParaRPr lang="en-US" dirty="0"/>
          </a:p>
        </p:txBody>
      </p:sp>
      <p:sp>
        <p:nvSpPr>
          <p:cNvPr id="4" name="Action Button: Back or Previous 3">
            <a:hlinkClick r:id="" action="ppaction://hlinkshowjump?jump=lastslideviewed" highlightClick="1"/>
          </p:cNvPr>
          <p:cNvSpPr/>
          <p:nvPr/>
        </p:nvSpPr>
        <p:spPr>
          <a:xfrm>
            <a:off x="457200" y="56388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05000" y="3657600"/>
            <a:ext cx="3505200" cy="369332"/>
          </a:xfrm>
          <a:prstGeom prst="rect">
            <a:avLst/>
          </a:prstGeom>
          <a:noFill/>
        </p:spPr>
        <p:txBody>
          <a:bodyPr wrap="square" rtlCol="0">
            <a:spAutoFit/>
          </a:bodyPr>
          <a:lstStyle/>
          <a:p>
            <a:r>
              <a:rPr lang="en-US" b="1" dirty="0" smtClean="0"/>
              <a:t>Ex:  </a:t>
            </a:r>
            <a:r>
              <a:rPr lang="en-US" dirty="0" smtClean="0"/>
              <a:t>7 + (–15) = –8  </a:t>
            </a:r>
            <a:endParaRPr lang="en-US" b="1" dirty="0"/>
          </a:p>
        </p:txBody>
      </p:sp>
      <p:sp>
        <p:nvSpPr>
          <p:cNvPr id="7" name="Action Button: Home 6">
            <a:hlinkClick r:id="rId2" action="ppaction://hlinksldjump" highlightClick="1"/>
          </p:cNvPr>
          <p:cNvSpPr/>
          <p:nvPr/>
        </p:nvSpPr>
        <p:spPr>
          <a:xfrm>
            <a:off x="7924800" y="5638800"/>
            <a:ext cx="6858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8344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58" y="381000"/>
            <a:ext cx="8183880" cy="1051560"/>
          </a:xfrm>
        </p:spPr>
        <p:txBody>
          <a:bodyPr/>
          <a:lstStyle/>
          <a:p>
            <a:r>
              <a:rPr lang="en-US" dirty="0" smtClean="0"/>
              <a:t>Subtracting Integers</a:t>
            </a:r>
            <a:endParaRPr lang="en-US" dirty="0"/>
          </a:p>
        </p:txBody>
      </p:sp>
      <p:sp>
        <p:nvSpPr>
          <p:cNvPr id="3" name="Content Placeholder 2"/>
          <p:cNvSpPr>
            <a:spLocks noGrp="1"/>
          </p:cNvSpPr>
          <p:nvPr>
            <p:ph idx="1"/>
          </p:nvPr>
        </p:nvSpPr>
        <p:spPr>
          <a:xfrm>
            <a:off x="457200" y="1676400"/>
            <a:ext cx="8183880" cy="3048000"/>
          </a:xfrm>
        </p:spPr>
        <p:txBody>
          <a:bodyPr/>
          <a:lstStyle/>
          <a:p>
            <a:r>
              <a:rPr lang="en-US" dirty="0" smtClean="0"/>
              <a:t>Change the subtraction to addition</a:t>
            </a:r>
          </a:p>
          <a:p>
            <a:r>
              <a:rPr lang="en-US" dirty="0" smtClean="0"/>
              <a:t>Change the second number to its opposite</a:t>
            </a:r>
          </a:p>
          <a:p>
            <a:pPr marL="347472" lvl="1" indent="0">
              <a:buNone/>
            </a:pPr>
            <a:endParaRPr lang="en-US" b="1" dirty="0"/>
          </a:p>
          <a:p>
            <a:pPr marL="347472" lvl="1" indent="0">
              <a:buNone/>
            </a:pPr>
            <a:endParaRPr lang="en-US" b="1" dirty="0" smtClean="0"/>
          </a:p>
          <a:p>
            <a:pPr marL="347472" lvl="1" indent="0">
              <a:buNone/>
            </a:pPr>
            <a:endParaRPr lang="en-US" b="1" dirty="0" smtClean="0"/>
          </a:p>
          <a:p>
            <a:r>
              <a:rPr lang="en-US" dirty="0" smtClean="0"/>
              <a:t>Now click </a:t>
            </a:r>
            <a:r>
              <a:rPr lang="en-US" dirty="0" smtClean="0">
                <a:hlinkClick r:id="rId2" action="ppaction://hlinksldjump"/>
              </a:rPr>
              <a:t>here</a:t>
            </a:r>
            <a:r>
              <a:rPr lang="en-US" dirty="0" smtClean="0"/>
              <a:t> to follow the addition rules</a:t>
            </a:r>
            <a:endParaRPr lang="en-US" dirty="0"/>
          </a:p>
        </p:txBody>
      </p:sp>
      <p:sp>
        <p:nvSpPr>
          <p:cNvPr id="4" name="Action Button: Back or Previous 3">
            <a:hlinkClick r:id="" action="ppaction://hlinkshowjump?jump=lastslideviewed" highlightClick="1"/>
          </p:cNvPr>
          <p:cNvSpPr/>
          <p:nvPr/>
        </p:nvSpPr>
        <p:spPr>
          <a:xfrm>
            <a:off x="457200" y="56388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52600" y="2895600"/>
            <a:ext cx="1752600" cy="381000"/>
          </a:xfrm>
          <a:prstGeom prst="rect">
            <a:avLst/>
          </a:prstGeom>
          <a:noFill/>
        </p:spPr>
        <p:txBody>
          <a:bodyPr wrap="square" rtlCol="0">
            <a:spAutoFit/>
          </a:bodyPr>
          <a:lstStyle/>
          <a:p>
            <a:r>
              <a:rPr lang="en-US" b="1" dirty="0" smtClean="0"/>
              <a:t>Ex:  </a:t>
            </a:r>
            <a:r>
              <a:rPr lang="en-US" dirty="0" smtClean="0"/>
              <a:t>4 – 9 </a:t>
            </a:r>
            <a:endParaRPr lang="en-US" b="1" dirty="0"/>
          </a:p>
        </p:txBody>
      </p:sp>
      <p:sp>
        <p:nvSpPr>
          <p:cNvPr id="7" name="TextBox 6"/>
          <p:cNvSpPr txBox="1"/>
          <p:nvPr/>
        </p:nvSpPr>
        <p:spPr>
          <a:xfrm>
            <a:off x="2317054" y="3276600"/>
            <a:ext cx="1188146" cy="369332"/>
          </a:xfrm>
          <a:prstGeom prst="rect">
            <a:avLst/>
          </a:prstGeom>
          <a:noFill/>
        </p:spPr>
        <p:txBody>
          <a:bodyPr wrap="none" rtlCol="0">
            <a:spAutoFit/>
          </a:bodyPr>
          <a:lstStyle/>
          <a:p>
            <a:r>
              <a:rPr lang="en-US" dirty="0" smtClean="0"/>
              <a:t>4 </a:t>
            </a:r>
            <a:r>
              <a:rPr lang="en-US" dirty="0" smtClean="0">
                <a:solidFill>
                  <a:srgbClr val="FF0000"/>
                </a:solidFill>
              </a:rPr>
              <a:t>+</a:t>
            </a:r>
            <a:r>
              <a:rPr lang="en-US" dirty="0" smtClean="0"/>
              <a:t> (</a:t>
            </a:r>
            <a:r>
              <a:rPr lang="en-US" dirty="0" smtClean="0">
                <a:solidFill>
                  <a:srgbClr val="FF0000"/>
                </a:solidFill>
              </a:rPr>
              <a:t>–9</a:t>
            </a:r>
            <a:r>
              <a:rPr lang="en-US" dirty="0" smtClean="0"/>
              <a:t>)</a:t>
            </a:r>
            <a:endParaRPr lang="en-US" dirty="0"/>
          </a:p>
        </p:txBody>
      </p:sp>
      <p:sp>
        <p:nvSpPr>
          <p:cNvPr id="8" name="TextBox 7"/>
          <p:cNvSpPr txBox="1"/>
          <p:nvPr/>
        </p:nvSpPr>
        <p:spPr>
          <a:xfrm>
            <a:off x="4572000" y="2913576"/>
            <a:ext cx="1905000" cy="369332"/>
          </a:xfrm>
          <a:prstGeom prst="rect">
            <a:avLst/>
          </a:prstGeom>
          <a:noFill/>
        </p:spPr>
        <p:txBody>
          <a:bodyPr wrap="square" rtlCol="0">
            <a:spAutoFit/>
          </a:bodyPr>
          <a:lstStyle/>
          <a:p>
            <a:r>
              <a:rPr lang="en-US" b="1" dirty="0" smtClean="0"/>
              <a:t>Ex:  </a:t>
            </a:r>
            <a:r>
              <a:rPr lang="en-US" dirty="0" smtClean="0"/>
              <a:t>3 – (–4)</a:t>
            </a:r>
            <a:endParaRPr lang="en-US" b="1" dirty="0"/>
          </a:p>
        </p:txBody>
      </p:sp>
      <p:sp>
        <p:nvSpPr>
          <p:cNvPr id="9" name="TextBox 8"/>
          <p:cNvSpPr txBox="1"/>
          <p:nvPr/>
        </p:nvSpPr>
        <p:spPr>
          <a:xfrm>
            <a:off x="5105400" y="3276600"/>
            <a:ext cx="1371600" cy="369332"/>
          </a:xfrm>
          <a:prstGeom prst="rect">
            <a:avLst/>
          </a:prstGeom>
          <a:noFill/>
        </p:spPr>
        <p:txBody>
          <a:bodyPr wrap="square" rtlCol="0">
            <a:spAutoFit/>
          </a:bodyPr>
          <a:lstStyle/>
          <a:p>
            <a:r>
              <a:rPr lang="en-US" dirty="0" smtClean="0"/>
              <a:t>3 </a:t>
            </a:r>
            <a:r>
              <a:rPr lang="en-US" dirty="0" smtClean="0">
                <a:solidFill>
                  <a:srgbClr val="FF0000"/>
                </a:solidFill>
              </a:rPr>
              <a:t>+ </a:t>
            </a:r>
            <a:r>
              <a:rPr lang="en-US" dirty="0" smtClean="0"/>
              <a:t>(</a:t>
            </a:r>
            <a:r>
              <a:rPr lang="en-US" dirty="0" smtClean="0">
                <a:solidFill>
                  <a:srgbClr val="FF0000"/>
                </a:solidFill>
              </a:rPr>
              <a:t>+4</a:t>
            </a:r>
            <a:r>
              <a:rPr lang="en-US" dirty="0" smtClean="0"/>
              <a:t>)</a:t>
            </a:r>
            <a:endParaRPr lang="en-US" dirty="0"/>
          </a:p>
        </p:txBody>
      </p:sp>
      <p:sp>
        <p:nvSpPr>
          <p:cNvPr id="10" name="Action Button: Home 9">
            <a:hlinkClick r:id="rId3" action="ppaction://hlinksldjump" highlightClick="1"/>
          </p:cNvPr>
          <p:cNvSpPr/>
          <p:nvPr/>
        </p:nvSpPr>
        <p:spPr>
          <a:xfrm>
            <a:off x="7924800" y="5638800"/>
            <a:ext cx="6858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36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1000" fill="hold"/>
                                        <p:tgtEl>
                                          <p:spTgt spid="8"/>
                                        </p:tgtEl>
                                        <p:attrNameLst>
                                          <p:attrName>ppt_x</p:attrName>
                                        </p:attrNameLst>
                                      </p:cBhvr>
                                      <p:tavLst>
                                        <p:tav tm="0">
                                          <p:val>
                                            <p:strVal val="#ppt_x"/>
                                          </p:val>
                                        </p:tav>
                                        <p:tav tm="100000">
                                          <p:val>
                                            <p:strVal val="#ppt_x"/>
                                          </p:val>
                                        </p:tav>
                                      </p:tavLst>
                                    </p:anim>
                                    <p:anim calcmode="lin" valueType="num">
                                      <p:cBhvr additive="base">
                                        <p:cTn id="18" dur="10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000" fill="hold"/>
                                        <p:tgtEl>
                                          <p:spTgt spid="9"/>
                                        </p:tgtEl>
                                        <p:attrNameLst>
                                          <p:attrName>ppt_x</p:attrName>
                                        </p:attrNameLst>
                                      </p:cBhvr>
                                      <p:tavLst>
                                        <p:tav tm="0">
                                          <p:val>
                                            <p:strVal val="#ppt_x"/>
                                          </p:val>
                                        </p:tav>
                                        <p:tav tm="100000">
                                          <p:val>
                                            <p:strVal val="#ppt_x"/>
                                          </p:val>
                                        </p:tav>
                                      </p:tavLst>
                                    </p:anim>
                                    <p:anim calcmode="lin" valueType="num">
                                      <p:cBhvr additive="base">
                                        <p:cTn id="23"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71" y="152400"/>
            <a:ext cx="8183880" cy="1051560"/>
          </a:xfrm>
        </p:spPr>
        <p:txBody>
          <a:bodyPr/>
          <a:lstStyle/>
          <a:p>
            <a:r>
              <a:rPr lang="en-US" dirty="0" smtClean="0"/>
              <a:t>Multiplying Integers</a:t>
            </a:r>
            <a:endParaRPr lang="en-US" dirty="0"/>
          </a:p>
        </p:txBody>
      </p:sp>
      <p:sp>
        <p:nvSpPr>
          <p:cNvPr id="3" name="Content Placeholder 2"/>
          <p:cNvSpPr>
            <a:spLocks noGrp="1"/>
          </p:cNvSpPr>
          <p:nvPr>
            <p:ph idx="1"/>
          </p:nvPr>
        </p:nvSpPr>
        <p:spPr>
          <a:xfrm>
            <a:off x="426720" y="1295400"/>
            <a:ext cx="8183880" cy="3429000"/>
          </a:xfrm>
        </p:spPr>
        <p:txBody>
          <a:bodyPr>
            <a:normAutofit lnSpcReduction="10000"/>
          </a:bodyPr>
          <a:lstStyle/>
          <a:p>
            <a:r>
              <a:rPr lang="en-US" dirty="0" smtClean="0"/>
              <a:t>Same signs = positive answer</a:t>
            </a:r>
          </a:p>
          <a:p>
            <a:r>
              <a:rPr lang="en-US" dirty="0" smtClean="0"/>
              <a:t>Different signs = negative answer</a:t>
            </a:r>
          </a:p>
          <a:p>
            <a:endParaRPr lang="en-US" dirty="0"/>
          </a:p>
          <a:p>
            <a:r>
              <a:rPr lang="en-US" dirty="0" smtClean="0"/>
              <a:t>Also, if all your are doing is multiplying and there is an even number of negative signs, your answer will be positive.  If there is an odd number of negative signs your answer will be negative.</a:t>
            </a:r>
            <a:endParaRPr lang="en-US" dirty="0"/>
          </a:p>
        </p:txBody>
      </p:sp>
      <p:sp>
        <p:nvSpPr>
          <p:cNvPr id="4" name="Action Button: Back or Previous 3">
            <a:hlinkClick r:id="" action="ppaction://hlinkshowjump?jump=lastslideviewed" highlightClick="1"/>
          </p:cNvPr>
          <p:cNvSpPr/>
          <p:nvPr/>
        </p:nvSpPr>
        <p:spPr>
          <a:xfrm>
            <a:off x="457200" y="56388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ome 5">
            <a:hlinkClick r:id="rId2" action="ppaction://hlinksldjump" highlightClick="1"/>
          </p:cNvPr>
          <p:cNvSpPr/>
          <p:nvPr/>
        </p:nvSpPr>
        <p:spPr>
          <a:xfrm>
            <a:off x="7924800" y="5638800"/>
            <a:ext cx="6858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9939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83880" cy="1051560"/>
          </a:xfrm>
        </p:spPr>
        <p:txBody>
          <a:bodyPr/>
          <a:lstStyle/>
          <a:p>
            <a:r>
              <a:rPr lang="en-US" dirty="0" smtClean="0"/>
              <a:t>Dividing Integers</a:t>
            </a:r>
            <a:endParaRPr lang="en-US" dirty="0"/>
          </a:p>
        </p:txBody>
      </p:sp>
      <p:sp>
        <p:nvSpPr>
          <p:cNvPr id="4" name="Action Button: Back or Previous 3">
            <a:hlinkClick r:id="" action="ppaction://hlinkshowjump?jump=lastslideviewed" highlightClick="1"/>
          </p:cNvPr>
          <p:cNvSpPr/>
          <p:nvPr/>
        </p:nvSpPr>
        <p:spPr>
          <a:xfrm>
            <a:off x="457200" y="5638800"/>
            <a:ext cx="8382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478420" y="1692238"/>
            <a:ext cx="8183880" cy="1222248"/>
          </a:xfrm>
          <a:prstGeom prst="rect">
            <a:avLst/>
          </a:prstGeom>
        </p:spPr>
        <p:txBody>
          <a:bodyPr vert="horz" lIns="182880" tIns="91440">
            <a:normAutofit/>
          </a:bodyPr>
          <a:lst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r>
              <a:rPr lang="en-US" dirty="0" smtClean="0"/>
              <a:t>Same signs = positive answer</a:t>
            </a:r>
          </a:p>
          <a:p>
            <a:r>
              <a:rPr lang="en-US" dirty="0" smtClean="0"/>
              <a:t>Different signs = negative answer</a:t>
            </a:r>
            <a:endParaRPr lang="en-US" dirty="0"/>
          </a:p>
        </p:txBody>
      </p:sp>
      <p:sp>
        <p:nvSpPr>
          <p:cNvPr id="7" name="Action Button: Home 6">
            <a:hlinkClick r:id="rId2" action="ppaction://hlinksldjump" highlightClick="1"/>
          </p:cNvPr>
          <p:cNvSpPr/>
          <p:nvPr/>
        </p:nvSpPr>
        <p:spPr>
          <a:xfrm>
            <a:off x="7924800" y="5638800"/>
            <a:ext cx="6858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4125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178</TotalTime>
  <Words>201</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Operations with Integers</vt:lpstr>
      <vt:lpstr> What are you being asked to do?</vt:lpstr>
      <vt:lpstr>Adding Integers</vt:lpstr>
      <vt:lpstr>Same Signs</vt:lpstr>
      <vt:lpstr>Different Signs</vt:lpstr>
      <vt:lpstr>Subtracting Integers</vt:lpstr>
      <vt:lpstr>Multiplying Integers</vt:lpstr>
      <vt:lpstr>Dividing Integers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with Integers</dc:title>
  <dc:creator>Erin Kearney</dc:creator>
  <cp:lastModifiedBy>Erin Kearney</cp:lastModifiedBy>
  <cp:revision>5</cp:revision>
  <dcterms:created xsi:type="dcterms:W3CDTF">2013-09-19T18:38:03Z</dcterms:created>
  <dcterms:modified xsi:type="dcterms:W3CDTF">2016-09-29T18:33:37Z</dcterms:modified>
</cp:coreProperties>
</file>