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7"/>
  </p:notesMasterIdLst>
  <p:sldIdLst>
    <p:sldId id="256" r:id="rId2"/>
    <p:sldId id="257" r:id="rId3"/>
    <p:sldId id="258" r:id="rId4"/>
    <p:sldId id="264" r:id="rId5"/>
    <p:sldId id="265" r:id="rId6"/>
    <p:sldId id="266" r:id="rId7"/>
    <p:sldId id="259"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90" r:id="rId31"/>
    <p:sldId id="291" r:id="rId32"/>
    <p:sldId id="292" r:id="rId33"/>
    <p:sldId id="294" r:id="rId34"/>
    <p:sldId id="298" r:id="rId35"/>
    <p:sldId id="299" r:id="rId36"/>
    <p:sldId id="296" r:id="rId37"/>
    <p:sldId id="297"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3" r:id="rId120"/>
    <p:sldId id="384" r:id="rId121"/>
    <p:sldId id="385" r:id="rId122"/>
    <p:sldId id="386" r:id="rId123"/>
    <p:sldId id="387" r:id="rId124"/>
    <p:sldId id="388" r:id="rId125"/>
    <p:sldId id="389" r:id="rId126"/>
    <p:sldId id="390" r:id="rId127"/>
    <p:sldId id="391" r:id="rId128"/>
    <p:sldId id="396" r:id="rId129"/>
    <p:sldId id="392" r:id="rId130"/>
    <p:sldId id="393" r:id="rId131"/>
    <p:sldId id="394" r:id="rId132"/>
    <p:sldId id="397" r:id="rId133"/>
    <p:sldId id="395"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8" r:id="rId184"/>
    <p:sldId id="449" r:id="rId185"/>
    <p:sldId id="450" r:id="rId1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674"/>
    <a:srgbClr val="F57D23"/>
    <a:srgbClr val="BC34A9"/>
    <a:srgbClr val="474ED1"/>
    <a:srgbClr val="B5339C"/>
    <a:srgbClr val="CC0000"/>
    <a:srgbClr val="792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D2A9E6-D8E4-4205-A471-6550A647A2AE}" type="datetimeFigureOut">
              <a:rPr lang="en-US" smtClean="0"/>
              <a:t>6/3/2016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30DFE-964D-4D95-B0C2-17DF29E5267C}" type="slidenum">
              <a:rPr lang="en-US" smtClean="0"/>
              <a:t>‹#›</a:t>
            </a:fld>
            <a:endParaRPr lang="en-US"/>
          </a:p>
        </p:txBody>
      </p:sp>
    </p:spTree>
    <p:extLst>
      <p:ext uri="{BB962C8B-B14F-4D97-AF65-F5344CB8AC3E}">
        <p14:creationId xmlns:p14="http://schemas.microsoft.com/office/powerpoint/2010/main" val="2229772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30DFE-964D-4D95-B0C2-17DF29E5267C}" type="slidenum">
              <a:rPr lang="en-US" smtClean="0"/>
              <a:t>2</a:t>
            </a:fld>
            <a:endParaRPr lang="en-US"/>
          </a:p>
        </p:txBody>
      </p:sp>
    </p:spTree>
    <p:extLst>
      <p:ext uri="{BB962C8B-B14F-4D97-AF65-F5344CB8AC3E}">
        <p14:creationId xmlns:p14="http://schemas.microsoft.com/office/powerpoint/2010/main" val="237435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2103445-4F51-4A85-A102-DD9EF797598C}" type="datetimeFigureOut">
              <a:rPr lang="en-US" smtClean="0"/>
              <a:t>6/3/2016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8B8AD25A-7239-4849-BF99-1D0F05BA65C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03445-4F51-4A85-A102-DD9EF797598C}"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103445-4F51-4A85-A102-DD9EF797598C}"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103445-4F51-4A85-A102-DD9EF797598C}" type="datetimeFigureOut">
              <a:rPr lang="en-US" smtClean="0"/>
              <a:t>6/3/2016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8B8AD25A-7239-4849-BF99-1D0F05BA65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2103445-4F51-4A85-A102-DD9EF797598C}" type="datetimeFigureOut">
              <a:rPr lang="en-US" smtClean="0"/>
              <a:t>6/3/2016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8B8AD25A-7239-4849-BF99-1D0F05BA65C1}"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2103445-4F51-4A85-A102-DD9EF797598C}" type="datetimeFigureOut">
              <a:rPr lang="en-US" smtClean="0"/>
              <a:t>6/3/2016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2103445-4F51-4A85-A102-DD9EF797598C}"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8B8AD25A-7239-4849-BF99-1D0F05BA65C1}"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2103445-4F51-4A85-A102-DD9EF797598C}" type="datetimeFigureOut">
              <a:rPr lang="en-US" smtClean="0"/>
              <a:t>6/3/2016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103445-4F51-4A85-A102-DD9EF797598C}" type="datetimeFigureOut">
              <a:rPr lang="en-US" smtClean="0"/>
              <a:t>6/3/2016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2103445-4F51-4A85-A102-DD9EF797598C}" type="datetimeFigureOut">
              <a:rPr lang="en-US" smtClean="0"/>
              <a:t>6/3/2016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AD25A-7239-4849-BF99-1D0F05BA65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2103445-4F51-4A85-A102-DD9EF797598C}"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8B8AD25A-7239-4849-BF99-1D0F05BA65C1}"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2103445-4F51-4A85-A102-DD9EF797598C}" type="datetimeFigureOut">
              <a:rPr lang="en-US" smtClean="0"/>
              <a:t>6/3/2016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B8AD25A-7239-4849-BF99-1D0F05BA65C1}"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55.xml"/><Relationship Id="rId5" Type="http://schemas.openxmlformats.org/officeDocument/2006/relationships/slide" Target="slide154.xml"/><Relationship Id="rId4" Type="http://schemas.openxmlformats.org/officeDocument/2006/relationships/slide" Target="slide153.xml"/></Relationships>
</file>

<file path=ppt/slides/_rels/slide100.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slide" Target="slide10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9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3.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6.xml"/><Relationship Id="rId1" Type="http://schemas.openxmlformats.org/officeDocument/2006/relationships/slideLayout" Target="../slideLayouts/slideLayout2.xml"/><Relationship Id="rId4" Type="http://schemas.openxmlformats.org/officeDocument/2006/relationships/slide" Target="slide101.xml"/></Relationships>
</file>

<file path=ppt/slides/_rels/slide106.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3.xml"/><Relationship Id="rId5" Type="http://schemas.openxmlformats.org/officeDocument/2006/relationships/slide" Target="slide122.xml"/><Relationship Id="rId4" Type="http://schemas.openxmlformats.org/officeDocument/2006/relationships/slide" Target="slide121.xml"/></Relationships>
</file>

<file path=ppt/slides/_rels/slide107.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slide" Target="slide10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0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slide" Target="slide11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113.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25.xml"/><Relationship Id="rId5" Type="http://schemas.openxmlformats.org/officeDocument/2006/relationships/slide" Target="slide133.xml"/><Relationship Id="rId4" Type="http://schemas.openxmlformats.org/officeDocument/2006/relationships/slide" Target="slide38.xml"/></Relationships>
</file>

<file path=ppt/slides/_rels/slide1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11.xml"/><Relationship Id="rId4" Type="http://schemas.openxmlformats.org/officeDocument/2006/relationships/image" Target="../media/image40.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12.xml"/><Relationship Id="rId5" Type="http://schemas.openxmlformats.org/officeDocument/2006/relationships/image" Target="../media/image7.png"/><Relationship Id="rId4" Type="http://schemas.openxmlformats.org/officeDocument/2006/relationships/image" Target="../media/image6.png"/></Relationships>
</file>

<file path=ppt/slides/_rels/slide112.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0.png"/></Relationships>
</file>

<file path=ppt/slides/_rels/slide1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19.xml"/><Relationship Id="rId4" Type="http://schemas.openxmlformats.org/officeDocument/2006/relationships/slide" Target="slide118.xml"/></Relationships>
</file>

<file path=ppt/slides/_rels/slide115.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slide" Target="slide1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slide" Target="slide2.xml"/><Relationship Id="rId4" Type="http://schemas.openxmlformats.org/officeDocument/2006/relationships/image" Target="../media/image36.png"/><Relationship Id="rId9" Type="http://schemas.openxmlformats.org/officeDocument/2006/relationships/slide" Target="slide117.xml"/></Relationships>
</file>

<file path=ppt/slides/_rels/slide1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57.png"/></Relationships>
</file>

<file path=ppt/slides/_rels/slide1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2.png"/><Relationship Id="rId4" Type="http://schemas.openxmlformats.org/officeDocument/2006/relationships/image" Target="../media/image61.png"/></Relationships>
</file>

<file path=ppt/slides/_rels/slide125.xml.rels><?xml version="1.0" encoding="UTF-8" standalone="yes"?>
<Relationships xmlns="http://schemas.openxmlformats.org/package/2006/relationships"><Relationship Id="rId8" Type="http://schemas.openxmlformats.org/officeDocument/2006/relationships/slide" Target="slide128.xml"/><Relationship Id="rId3" Type="http://schemas.openxmlformats.org/officeDocument/2006/relationships/slide" Target="slide131.xml"/><Relationship Id="rId7" Type="http://schemas.openxmlformats.org/officeDocument/2006/relationships/slide" Target="slide126.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0.xml"/><Relationship Id="rId5" Type="http://schemas.openxmlformats.org/officeDocument/2006/relationships/slide" Target="slide129.xml"/><Relationship Id="rId4" Type="http://schemas.openxmlformats.org/officeDocument/2006/relationships/slide" Target="slide132.xml"/><Relationship Id="rId9" Type="http://schemas.openxmlformats.org/officeDocument/2006/relationships/slide" Target="slide127.xml"/></Relationships>
</file>

<file path=ppt/slides/_rels/slide1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1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slide" Target="slide134.xml"/><Relationship Id="rId7" Type="http://schemas.openxmlformats.org/officeDocument/2006/relationships/slide" Target="slide13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37.xml"/><Relationship Id="rId5" Type="http://schemas.openxmlformats.org/officeDocument/2006/relationships/slide" Target="slide135.xml"/><Relationship Id="rId4" Type="http://schemas.openxmlformats.org/officeDocument/2006/relationships/slide" Target="slide136.xml"/></Relationships>
</file>

<file path=ppt/slides/_rels/slide1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144.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48.xml"/></Relationships>
</file>

<file path=ppt/slides/_rels/slide1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8.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slide" Target="slide152.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slide" Target="slide15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72.xml"/><Relationship Id="rId4" Type="http://schemas.openxmlformats.org/officeDocument/2006/relationships/slide" Target="slide165.xml"/></Relationships>
</file>

<file path=ppt/slides/_rels/slide157.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159.xml"/><Relationship Id="rId7" Type="http://schemas.openxmlformats.org/officeDocument/2006/relationships/slide" Target="slide162.xml"/><Relationship Id="rId2" Type="http://schemas.openxmlformats.org/officeDocument/2006/relationships/slide" Target="slide155.xml"/><Relationship Id="rId1" Type="http://schemas.openxmlformats.org/officeDocument/2006/relationships/slideLayout" Target="../slideLayouts/slideLayout2.xml"/><Relationship Id="rId6" Type="http://schemas.openxmlformats.org/officeDocument/2006/relationships/slide" Target="slide160.xml"/><Relationship Id="rId5" Type="http://schemas.openxmlformats.org/officeDocument/2006/relationships/slide" Target="slide158.xml"/><Relationship Id="rId10" Type="http://schemas.openxmlformats.org/officeDocument/2006/relationships/slide" Target="slide2.xml"/><Relationship Id="rId4" Type="http://schemas.openxmlformats.org/officeDocument/2006/relationships/slide" Target="slide161.xml"/><Relationship Id="rId9" Type="http://schemas.openxmlformats.org/officeDocument/2006/relationships/slide" Target="slide164.xml"/></Relationships>
</file>

<file path=ppt/slides/_rels/slide1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image" Target="../media/image84.png"/><Relationship Id="rId7" Type="http://schemas.openxmlformats.org/officeDocument/2006/relationships/slide" Target="slide2.xml"/><Relationship Id="rId12" Type="http://schemas.openxmlformats.org/officeDocument/2006/relationships/slide" Target="slide170.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7.jpeg"/><Relationship Id="rId11" Type="http://schemas.openxmlformats.org/officeDocument/2006/relationships/slide" Target="slide168.xml"/><Relationship Id="rId5" Type="http://schemas.openxmlformats.org/officeDocument/2006/relationships/image" Target="../media/image86.png"/><Relationship Id="rId10" Type="http://schemas.openxmlformats.org/officeDocument/2006/relationships/slide" Target="slide167.xml"/><Relationship Id="rId4" Type="http://schemas.openxmlformats.org/officeDocument/2006/relationships/image" Target="../media/image85.png"/><Relationship Id="rId9" Type="http://schemas.openxmlformats.org/officeDocument/2006/relationships/slide" Target="slide169.xml"/></Relationships>
</file>

<file path=ppt/slides/_rels/slide1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slide" Target="slide176.xml"/><Relationship Id="rId3" Type="http://schemas.openxmlformats.org/officeDocument/2006/relationships/image" Target="../media/image84.png"/><Relationship Id="rId7" Type="http://schemas.openxmlformats.org/officeDocument/2006/relationships/slide" Target="slide174.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slide" Target="slide2.xml"/><Relationship Id="rId10" Type="http://schemas.openxmlformats.org/officeDocument/2006/relationships/slide" Target="slide173.xml"/><Relationship Id="rId4" Type="http://schemas.openxmlformats.org/officeDocument/2006/relationships/image" Target="../media/image86.png"/><Relationship Id="rId9" Type="http://schemas.openxmlformats.org/officeDocument/2006/relationships/slide" Target="slide175.xml"/></Relationships>
</file>

<file path=ppt/slides/_rels/slide17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96.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62.png"/><Relationship Id="rId4" Type="http://schemas.openxmlformats.org/officeDocument/2006/relationships/slide" Target="slide124.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0.xml.rels><?xml version="1.0" encoding="UTF-8" standalone="yes"?>
<Relationships xmlns="http://schemas.openxmlformats.org/package/2006/relationships"><Relationship Id="rId3" Type="http://schemas.openxmlformats.org/officeDocument/2006/relationships/slide" Target="slide181.xml"/><Relationship Id="rId7" Type="http://schemas.openxmlformats.org/officeDocument/2006/relationships/slide" Target="slide178.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101.xml"/><Relationship Id="rId4" Type="http://schemas.openxmlformats.org/officeDocument/2006/relationships/slide" Target="slide182.xml"/></Relationships>
</file>

<file path=ppt/slides/_rels/slide1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slide" Target="slide183.xml"/></Relationships>
</file>

<file path=ppt/slides/_rels/slide18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56.xml"/><Relationship Id="rId3" Type="http://schemas.openxmlformats.org/officeDocument/2006/relationships/slide" Target="slide3.xml"/><Relationship Id="rId7" Type="http://schemas.openxmlformats.org/officeDocument/2006/relationships/slide" Target="slide11.xml"/><Relationship Id="rId12" Type="http://schemas.openxmlformats.org/officeDocument/2006/relationships/slide" Target="slide7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25.xml"/><Relationship Id="rId5" Type="http://schemas.openxmlformats.org/officeDocument/2006/relationships/slide" Target="slide93.xml"/><Relationship Id="rId10" Type="http://schemas.openxmlformats.org/officeDocument/2006/relationships/slide" Target="slide23.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18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8.xml"/><Relationship Id="rId5" Type="http://schemas.openxmlformats.org/officeDocument/2006/relationships/slide" Target="slide143.xml"/><Relationship Id="rId4" Type="http://schemas.openxmlformats.org/officeDocument/2006/relationships/slide" Target="slide113.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69.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22.xml"/><Relationship Id="rId4" Type="http://schemas.openxmlformats.org/officeDocument/2006/relationships/slide" Target="slide106.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3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56.xml"/></Relationships>
</file>

<file path=ppt/slides/_rels/slide39.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20.xml"/><Relationship Id="rId4" Type="http://schemas.openxmlformats.org/officeDocument/2006/relationships/slide" Target="slide107.xml"/></Relationships>
</file>

<file path=ppt/slides/_rels/slide40.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slide" Target="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slide" Target="slide4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7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9.xml"/><Relationship Id="rId5" Type="http://schemas.openxmlformats.org/officeDocument/2006/relationships/slide" Target="slide139.xml"/><Relationship Id="rId4" Type="http://schemas.openxmlformats.org/officeDocument/2006/relationships/slide" Target="slide124.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40.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53.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5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5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slide" Target="slide6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9.xml"/><Relationship Id="rId4" Type="http://schemas.openxmlformats.org/officeDocument/2006/relationships/slide" Target="slide114.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slide" Target="slide6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slide" Target="slide67.xml"/><Relationship Id="rId5" Type="http://schemas.openxmlformats.org/officeDocument/2006/relationships/image" Target="../media/image28.png"/><Relationship Id="rId4" Type="http://schemas.openxmlformats.org/officeDocument/2006/relationships/image" Target="../media/image27.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slide" Target="slide6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slide" Target="slide70.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72.xml"/></Relationships>
</file>

<file path=ppt/slides/_rels/slide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92.xml"/><Relationship Id="rId4" Type="http://schemas.openxmlformats.org/officeDocument/2006/relationships/slide" Target="slide91.xml"/></Relationships>
</file>

<file path=ppt/slides/_rels/slide70.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slide" Target="slide75.xml"/><Relationship Id="rId5" Type="http://schemas.openxmlformats.org/officeDocument/2006/relationships/slide" Target="slide76.xml"/><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5.xml"/><Relationship Id="rId4" Type="http://schemas.openxmlformats.org/officeDocument/2006/relationships/slide" Target="slide76.xml"/></Relationships>
</file>

<file path=ppt/slides/_rels/slide72.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4.xml"/><Relationship Id="rId4" Type="http://schemas.openxmlformats.org/officeDocument/2006/relationships/slide" Target="slide75.xml"/></Relationships>
</file>

<file path=ppt/slides/_rels/slide73.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78.xml"/></Relationships>
</file>

<file path=ppt/slides/_rels/slide7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2.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8" Type="http://schemas.openxmlformats.org/officeDocument/2006/relationships/slide" Target="slide143.xml"/><Relationship Id="rId3" Type="http://schemas.openxmlformats.org/officeDocument/2006/relationships/slide" Target="slide141.xml"/><Relationship Id="rId7" Type="http://schemas.openxmlformats.org/officeDocument/2006/relationships/slide" Target="slide144.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77.xml"/><Relationship Id="rId5" Type="http://schemas.openxmlformats.org/officeDocument/2006/relationships/slide" Target="slide146.xml"/><Relationship Id="rId4" Type="http://schemas.openxmlformats.org/officeDocument/2006/relationships/slide" Target="slide14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84.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8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0.png"/><Relationship Id="rId4" Type="http://schemas.openxmlformats.org/officeDocument/2006/relationships/image" Target="../media/image30.png"/></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slide" Target="slide81.xml"/><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7.png"/><Relationship Id="rId7"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png"/><Relationship Id="rId9" Type="http://schemas.openxmlformats.org/officeDocument/2006/relationships/slide" Target="slide2.xml"/></Relationships>
</file>

<file path=ppt/slides/_rels/slide84.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87.xml"/></Relationships>
</file>

<file path=ppt/slides/_rels/slide8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image" Target="../media/image120.png"/><Relationship Id="rId7"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0.png"/><Relationship Id="rId4" Type="http://schemas.openxmlformats.org/officeDocument/2006/relationships/image" Target="../media/image130.png"/></Relationships>
</file>

<file path=ppt/slides/_rels/slide8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slide" Target="slide81.xml"/><Relationship Id="rId4" Type="http://schemas.openxmlformats.org/officeDocument/2006/relationships/image" Target="../media/image170.png"/></Relationships>
</file>

<file path=ppt/slides/_rels/slide8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0.png"/><Relationship Id="rId7"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0.png"/><Relationship Id="rId4" Type="http://schemas.openxmlformats.org/officeDocument/2006/relationships/image" Target="../media/image210.png"/><Relationship Id="rId9" Type="http://schemas.openxmlformats.org/officeDocument/2006/relationships/slide" Target="slide81.xml"/></Relationships>
</file>

<file path=ppt/slides/_rels/slide88.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 Target="slide8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slide" Target="slide185.xml"/><Relationship Id="rId4" Type="http://schemas.openxmlformats.org/officeDocument/2006/relationships/slide" Target="slide184.xml"/></Relationships>
</file>

<file path=ppt/slides/_rels/slide9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95.xml"/><Relationship Id="rId2" Type="http://schemas.openxmlformats.org/officeDocument/2006/relationships/slide" Target="slide9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98.xml"/><Relationship Id="rId7" Type="http://schemas.openxmlformats.org/officeDocument/2006/relationships/slide" Target="slide2.xml"/><Relationship Id="rId2"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slide" Target="slide105.xml"/><Relationship Id="rId5" Type="http://schemas.openxmlformats.org/officeDocument/2006/relationships/slide" Target="slide101.xml"/><Relationship Id="rId4" Type="http://schemas.openxmlformats.org/officeDocument/2006/relationships/slide" Target="slide96.xml"/></Relationships>
</file>

<file path=ppt/slides/_rels/slide96.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97.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03.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99.xml"/><Relationship Id="rId1" Type="http://schemas.openxmlformats.org/officeDocument/2006/relationships/slideLayout" Target="../slideLayouts/slideLayout2.xml"/><Relationship Id="rId5" Type="http://schemas.openxmlformats.org/officeDocument/2006/relationships/slide" Target="slide103.xml"/><Relationship Id="rId4" Type="http://schemas.openxmlformats.org/officeDocument/2006/relationships/slide" Target="slide101.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03.xml"/><Relationship Id="rId4" Type="http://schemas.openxmlformats.org/officeDocument/2006/relationships/slide" Target="slide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Algebra 1</a:t>
            </a:r>
            <a:endParaRPr lang="en-US" dirty="0"/>
          </a:p>
        </p:txBody>
      </p:sp>
      <p:sp>
        <p:nvSpPr>
          <p:cNvPr id="3" name="Subtitle 2"/>
          <p:cNvSpPr>
            <a:spLocks noGrp="1"/>
          </p:cNvSpPr>
          <p:nvPr>
            <p:ph type="subTitle" idx="1"/>
          </p:nvPr>
        </p:nvSpPr>
        <p:spPr/>
        <p:txBody>
          <a:bodyPr/>
          <a:lstStyle/>
          <a:p>
            <a:r>
              <a:rPr lang="en-US" dirty="0" smtClean="0"/>
              <a:t>Concepts, Topics, and Skills</a:t>
            </a:r>
            <a:endParaRPr lang="en-US" dirty="0"/>
          </a:p>
        </p:txBody>
      </p:sp>
    </p:spTree>
    <p:extLst>
      <p:ext uri="{BB962C8B-B14F-4D97-AF65-F5344CB8AC3E}">
        <p14:creationId xmlns:p14="http://schemas.microsoft.com/office/powerpoint/2010/main" val="2590559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triangles…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83557" y="1905000"/>
            <a:ext cx="1981200" cy="2492990"/>
          </a:xfrm>
          <a:prstGeom prst="rect">
            <a:avLst/>
          </a:prstGeom>
          <a:solidFill>
            <a:srgbClr val="FFFF00"/>
          </a:solidFill>
          <a:ln w="38100">
            <a:solidFill>
              <a:schemeClr val="tx1"/>
            </a:solidFill>
          </a:ln>
        </p:spPr>
        <p:txBody>
          <a:bodyPr wrap="square" rtlCol="0">
            <a:spAutoFit/>
          </a:bodyPr>
          <a:lstStyle/>
          <a:p>
            <a:pPr algn="ctr"/>
            <a:r>
              <a:rPr lang="en-US" sz="2800" b="1" dirty="0" smtClean="0"/>
              <a:t>Find the missing side of a right triangle</a:t>
            </a:r>
          </a:p>
          <a:p>
            <a:pPr algn="ctr"/>
            <a:r>
              <a:rPr lang="en-US" sz="1600" b="1" dirty="0" smtClean="0"/>
              <a:t>(Chapter 11)</a:t>
            </a:r>
            <a:endParaRPr lang="en-US" sz="1600" b="1" dirty="0"/>
          </a:p>
        </p:txBody>
      </p:sp>
      <p:sp>
        <p:nvSpPr>
          <p:cNvPr id="14" name="TextBox 13"/>
          <p:cNvSpPr txBox="1"/>
          <p:nvPr/>
        </p:nvSpPr>
        <p:spPr>
          <a:xfrm>
            <a:off x="3352800" y="1905000"/>
            <a:ext cx="1981200" cy="2923877"/>
          </a:xfrm>
          <a:prstGeom prst="rect">
            <a:avLst/>
          </a:prstGeom>
          <a:solidFill>
            <a:srgbClr val="C00000"/>
          </a:solidFill>
          <a:ln w="38100">
            <a:solidFill>
              <a:schemeClr val="tx1"/>
            </a:solidFill>
          </a:ln>
        </p:spPr>
        <p:txBody>
          <a:bodyPr wrap="square" rtlCol="0">
            <a:spAutoFit/>
          </a:bodyPr>
          <a:lstStyle/>
          <a:p>
            <a:pPr algn="ctr"/>
            <a:r>
              <a:rPr lang="en-US" sz="2800" b="1" dirty="0" smtClean="0"/>
              <a:t>Decide if three side </a:t>
            </a:r>
            <a:r>
              <a:rPr lang="en-US" sz="2800" b="1" dirty="0" err="1" smtClean="0"/>
              <a:t>lenghts</a:t>
            </a:r>
            <a:r>
              <a:rPr lang="en-US" sz="2800" b="1" dirty="0" smtClean="0"/>
              <a:t> could form a right triangle</a:t>
            </a:r>
          </a:p>
          <a:p>
            <a:pPr algn="ctr"/>
            <a:r>
              <a:rPr lang="en-US" sz="1600" b="1" dirty="0" smtClean="0"/>
              <a:t>(Chapter 11)</a:t>
            </a:r>
            <a:endParaRPr lang="en-US" sz="1600" b="1" dirty="0"/>
          </a:p>
        </p:txBody>
      </p:sp>
      <p:sp>
        <p:nvSpPr>
          <p:cNvPr id="15" name="TextBox 14"/>
          <p:cNvSpPr txBox="1"/>
          <p:nvPr/>
        </p:nvSpPr>
        <p:spPr>
          <a:xfrm>
            <a:off x="6124937" y="1905000"/>
            <a:ext cx="1981200" cy="1631216"/>
          </a:xfrm>
          <a:prstGeom prst="rect">
            <a:avLst/>
          </a:prstGeom>
          <a:solidFill>
            <a:srgbClr val="0070C0"/>
          </a:solidFill>
          <a:ln w="38100">
            <a:solidFill>
              <a:schemeClr val="tx1"/>
            </a:solidFill>
          </a:ln>
        </p:spPr>
        <p:txBody>
          <a:bodyPr wrap="square" rtlCol="0">
            <a:spAutoFit/>
          </a:bodyPr>
          <a:lstStyle/>
          <a:p>
            <a:pPr algn="ctr"/>
            <a:r>
              <a:rPr lang="en-US" sz="2800" b="1" dirty="0" smtClean="0"/>
              <a:t>Find a missing angle</a:t>
            </a:r>
          </a:p>
          <a:p>
            <a:pPr algn="ctr"/>
            <a:r>
              <a:rPr lang="en-US" sz="1600" b="1" dirty="0" smtClean="0"/>
              <a:t>(7</a:t>
            </a:r>
            <a:r>
              <a:rPr lang="en-US" sz="1600" b="1" baseline="30000" dirty="0" smtClean="0"/>
              <a:t>th</a:t>
            </a:r>
            <a:r>
              <a:rPr lang="en-US" sz="1600" b="1" dirty="0" smtClean="0"/>
              <a:t> Grade)</a:t>
            </a:r>
            <a:endParaRPr lang="en-US" sz="1600" b="1" dirty="0"/>
          </a:p>
        </p:txBody>
      </p:sp>
      <p:sp>
        <p:nvSpPr>
          <p:cNvPr id="9" name="TextBox 8"/>
          <p:cNvSpPr txBox="1"/>
          <p:nvPr/>
        </p:nvSpPr>
        <p:spPr>
          <a:xfrm>
            <a:off x="6119149" y="38862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Find the area</a:t>
            </a:r>
          </a:p>
          <a:p>
            <a:pPr algn="ctr"/>
            <a:r>
              <a:rPr lang="en-US" sz="1600" b="1" dirty="0" smtClean="0"/>
              <a:t>(7</a:t>
            </a:r>
            <a:r>
              <a:rPr lang="en-US" sz="1600" b="1" baseline="30000" dirty="0" smtClean="0"/>
              <a:t>th</a:t>
            </a:r>
            <a:r>
              <a:rPr lang="en-US" sz="1600" b="1" dirty="0" smtClean="0"/>
              <a:t> Grade)</a:t>
            </a:r>
            <a:endParaRPr lang="en-US" sz="1600" b="1" dirty="0"/>
          </a:p>
        </p:txBody>
      </p:sp>
      <p:sp>
        <p:nvSpPr>
          <p:cNvPr id="4" name="Action Button: Custom 3">
            <a:hlinkClick r:id="rId3" action="ppaction://hlinksldjump" highlightClick="1"/>
          </p:cNvPr>
          <p:cNvSpPr/>
          <p:nvPr/>
        </p:nvSpPr>
        <p:spPr>
          <a:xfrm>
            <a:off x="609600" y="1905000"/>
            <a:ext cx="1955157" cy="24929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3365821" y="1904999"/>
            <a:ext cx="1955157" cy="292387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6137958" y="1893517"/>
            <a:ext cx="1955157" cy="16426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6" action="ppaction://hlinksldjump" highlightClick="1"/>
          </p:cNvPr>
          <p:cNvSpPr/>
          <p:nvPr/>
        </p:nvSpPr>
        <p:spPr>
          <a:xfrm>
            <a:off x="6115251" y="38862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9415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by factoring…</a:t>
            </a:r>
            <a:endParaRPr lang="en-US" dirty="0"/>
          </a:p>
        </p:txBody>
      </p:sp>
      <p:sp>
        <p:nvSpPr>
          <p:cNvPr id="3" name="Content Placeholder 2"/>
          <p:cNvSpPr>
            <a:spLocks noGrp="1"/>
          </p:cNvSpPr>
          <p:nvPr>
            <p:ph idx="1"/>
          </p:nvPr>
        </p:nvSpPr>
        <p:spPr>
          <a:xfrm>
            <a:off x="457200" y="1752601"/>
            <a:ext cx="8229600" cy="609600"/>
          </a:xfrm>
        </p:spPr>
        <p:txBody>
          <a:bodyPr/>
          <a:lstStyle/>
          <a:p>
            <a:pPr marL="114300" indent="0" algn="ctr">
              <a:buNone/>
            </a:pPr>
            <a:r>
              <a:rPr lang="en-US" dirty="0" smtClean="0"/>
              <a:t>Is the polynomial already factored for you?</a:t>
            </a:r>
            <a:endParaRPr lang="en-US" dirty="0"/>
          </a:p>
        </p:txBody>
      </p:sp>
      <p:sp>
        <p:nvSpPr>
          <p:cNvPr id="4" name="TextBox 3"/>
          <p:cNvSpPr txBox="1"/>
          <p:nvPr/>
        </p:nvSpPr>
        <p:spPr>
          <a:xfrm>
            <a:off x="1447800" y="2864735"/>
            <a:ext cx="954429" cy="646331"/>
          </a:xfrm>
          <a:prstGeom prst="rect">
            <a:avLst/>
          </a:prstGeom>
          <a:solidFill>
            <a:srgbClr val="92D050"/>
          </a:solidFill>
          <a:ln w="38100">
            <a:solidFill>
              <a:schemeClr val="tx1"/>
            </a:solidFill>
          </a:ln>
        </p:spPr>
        <p:txBody>
          <a:bodyPr wrap="square" rtlCol="0">
            <a:spAutoFit/>
          </a:bodyPr>
          <a:lstStyle/>
          <a:p>
            <a:r>
              <a:rPr lang="en-US" sz="3600" b="1" dirty="0" smtClean="0"/>
              <a:t>YES</a:t>
            </a:r>
            <a:endParaRPr lang="en-US" sz="3600" b="1" dirty="0"/>
          </a:p>
        </p:txBody>
      </p:sp>
      <p:sp>
        <p:nvSpPr>
          <p:cNvPr id="5" name="TextBox 4"/>
          <p:cNvSpPr txBox="1"/>
          <p:nvPr/>
        </p:nvSpPr>
        <p:spPr>
          <a:xfrm>
            <a:off x="6172200" y="2667000"/>
            <a:ext cx="838200" cy="646331"/>
          </a:xfrm>
          <a:prstGeom prst="rect">
            <a:avLst/>
          </a:prstGeom>
          <a:solidFill>
            <a:srgbClr val="C00000"/>
          </a:solidFill>
          <a:ln w="38100">
            <a:solidFill>
              <a:schemeClr val="tx1"/>
            </a:solidFill>
          </a:ln>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429714" y="2864735"/>
            <a:ext cx="990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6172200" y="2667000"/>
            <a:ext cx="838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6878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60672" cy="1039427"/>
          </a:xfrm>
        </p:spPr>
        <p:txBody>
          <a:bodyPr/>
          <a:lstStyle/>
          <a:p>
            <a:r>
              <a:rPr lang="en-US" dirty="0" smtClean="0"/>
              <a:t>Find the “Roots”</a:t>
            </a:r>
            <a:endParaRPr lang="en-US" dirty="0"/>
          </a:p>
        </p:txBody>
      </p:sp>
      <p:sp>
        <p:nvSpPr>
          <p:cNvPr id="3" name="Content Placeholder 2"/>
          <p:cNvSpPr>
            <a:spLocks noGrp="1"/>
          </p:cNvSpPr>
          <p:nvPr>
            <p:ph idx="1"/>
          </p:nvPr>
        </p:nvSpPr>
        <p:spPr>
          <a:xfrm>
            <a:off x="457200" y="1551895"/>
            <a:ext cx="8229600" cy="2181906"/>
          </a:xfrm>
        </p:spPr>
        <p:txBody>
          <a:bodyPr>
            <a:normAutofit fontScale="85000" lnSpcReduction="10000"/>
          </a:bodyPr>
          <a:lstStyle/>
          <a:p>
            <a:pPr marL="114300" indent="0" algn="ctr">
              <a:buNone/>
            </a:pPr>
            <a:r>
              <a:rPr lang="en-US" dirty="0" smtClean="0"/>
              <a:t>Find out what the variable could be so that the whole equation equals zero…</a:t>
            </a:r>
          </a:p>
          <a:p>
            <a:pPr marL="114300" indent="0" algn="ctr">
              <a:buNone/>
            </a:pPr>
            <a:r>
              <a:rPr lang="en-US" b="1" dirty="0" smtClean="0"/>
              <a:t>Ex:  </a:t>
            </a:r>
            <a:r>
              <a:rPr lang="en-US" dirty="0" smtClean="0"/>
              <a:t>If (</a:t>
            </a:r>
            <a:r>
              <a:rPr lang="en-US" i="1" dirty="0" smtClean="0"/>
              <a:t>x</a:t>
            </a:r>
            <a:r>
              <a:rPr lang="en-US" dirty="0" smtClean="0"/>
              <a:t> + 3)(2</a:t>
            </a:r>
            <a:r>
              <a:rPr lang="en-US" i="1" dirty="0" smtClean="0"/>
              <a:t>x</a:t>
            </a:r>
            <a:r>
              <a:rPr lang="en-US" dirty="0" smtClean="0"/>
              <a:t> – 1) = 0</a:t>
            </a:r>
          </a:p>
          <a:p>
            <a:pPr marL="114300" indent="0" algn="ctr">
              <a:buNone/>
            </a:pPr>
            <a:r>
              <a:rPr lang="en-US" b="1" dirty="0" smtClean="0"/>
              <a:t>What would </a:t>
            </a:r>
            <a:r>
              <a:rPr lang="en-US" b="1" i="1" dirty="0" smtClean="0"/>
              <a:t>x </a:t>
            </a:r>
            <a:r>
              <a:rPr lang="en-US" b="1" dirty="0" smtClean="0"/>
              <a:t>be so that if you plugged it in, the equation would equal 0? (There are 2 possibilities)</a:t>
            </a:r>
          </a:p>
        </p:txBody>
      </p:sp>
      <p:sp>
        <p:nvSpPr>
          <p:cNvPr id="6" name="TextBox 5"/>
          <p:cNvSpPr txBox="1"/>
          <p:nvPr/>
        </p:nvSpPr>
        <p:spPr>
          <a:xfrm>
            <a:off x="304800" y="3887428"/>
            <a:ext cx="3657600" cy="2308324"/>
          </a:xfrm>
          <a:prstGeom prst="rect">
            <a:avLst/>
          </a:prstGeom>
          <a:noFill/>
        </p:spPr>
        <p:txBody>
          <a:bodyPr wrap="square" rtlCol="0">
            <a:spAutoFit/>
          </a:bodyPr>
          <a:lstStyle/>
          <a:p>
            <a:r>
              <a:rPr lang="en-US" dirty="0" smtClean="0"/>
              <a:t>The 1</a:t>
            </a:r>
            <a:r>
              <a:rPr lang="en-US" baseline="30000" dirty="0" smtClean="0"/>
              <a:t>st</a:t>
            </a:r>
            <a:r>
              <a:rPr lang="en-US" dirty="0" smtClean="0"/>
              <a:t> happens </a:t>
            </a:r>
            <a:r>
              <a:rPr lang="en-US" dirty="0"/>
              <a:t>if you can get </a:t>
            </a:r>
            <a:r>
              <a:rPr lang="en-US" i="1" dirty="0"/>
              <a:t>x</a:t>
            </a:r>
            <a:r>
              <a:rPr lang="en-US" dirty="0"/>
              <a:t> + 3 to equal 0.  So figure </a:t>
            </a:r>
            <a:r>
              <a:rPr lang="en-US" dirty="0" smtClean="0"/>
              <a:t>out what </a:t>
            </a:r>
            <a:r>
              <a:rPr lang="en-US" i="1" dirty="0" smtClean="0"/>
              <a:t>x</a:t>
            </a:r>
            <a:r>
              <a:rPr lang="en-US" dirty="0" smtClean="0"/>
              <a:t> would need to be to make this happen…</a:t>
            </a:r>
          </a:p>
          <a:p>
            <a:r>
              <a:rPr lang="en-US" i="1" dirty="0"/>
              <a:t>x</a:t>
            </a:r>
            <a:r>
              <a:rPr lang="en-US" dirty="0" smtClean="0"/>
              <a:t> + 3 = 0        Solve by subtracting 3 from both sides.</a:t>
            </a:r>
          </a:p>
          <a:p>
            <a:r>
              <a:rPr lang="en-US" i="1" dirty="0"/>
              <a:t> </a:t>
            </a:r>
            <a:r>
              <a:rPr lang="en-US" i="1" dirty="0" smtClean="0"/>
              <a:t>             </a:t>
            </a:r>
            <a:r>
              <a:rPr lang="en-US" dirty="0" smtClean="0"/>
              <a:t>x</a:t>
            </a:r>
            <a:r>
              <a:rPr lang="en-US" i="1" dirty="0" smtClean="0"/>
              <a:t> = </a:t>
            </a:r>
            <a:r>
              <a:rPr lang="en-US" dirty="0" smtClean="0"/>
              <a:t>3</a:t>
            </a:r>
            <a:endParaRPr lang="en-US" dirty="0"/>
          </a:p>
          <a:p>
            <a:endParaRPr lang="en-US" dirty="0"/>
          </a:p>
        </p:txBody>
      </p:sp>
      <p:sp>
        <p:nvSpPr>
          <p:cNvPr id="7" name="TextBox 6"/>
          <p:cNvSpPr txBox="1"/>
          <p:nvPr/>
        </p:nvSpPr>
        <p:spPr>
          <a:xfrm>
            <a:off x="4914900" y="3735649"/>
            <a:ext cx="3657600" cy="2585323"/>
          </a:xfrm>
          <a:prstGeom prst="rect">
            <a:avLst/>
          </a:prstGeom>
          <a:noFill/>
        </p:spPr>
        <p:txBody>
          <a:bodyPr wrap="square" rtlCol="0">
            <a:spAutoFit/>
          </a:bodyPr>
          <a:lstStyle/>
          <a:p>
            <a:r>
              <a:rPr lang="en-US" dirty="0" smtClean="0"/>
              <a:t>The 2</a:t>
            </a:r>
            <a:r>
              <a:rPr lang="en-US" baseline="30000" dirty="0" smtClean="0"/>
              <a:t>nd</a:t>
            </a:r>
            <a:r>
              <a:rPr lang="en-US" dirty="0" smtClean="0"/>
              <a:t>  </a:t>
            </a:r>
            <a:r>
              <a:rPr lang="en-US" dirty="0"/>
              <a:t>happens if you can get </a:t>
            </a:r>
            <a:r>
              <a:rPr lang="en-US" dirty="0" smtClean="0"/>
              <a:t>2</a:t>
            </a:r>
            <a:r>
              <a:rPr lang="en-US" i="1" dirty="0" smtClean="0"/>
              <a:t>x</a:t>
            </a:r>
            <a:r>
              <a:rPr lang="en-US" dirty="0" smtClean="0"/>
              <a:t> – 1 to </a:t>
            </a:r>
            <a:r>
              <a:rPr lang="en-US" dirty="0"/>
              <a:t>equal 0.  So figure </a:t>
            </a:r>
            <a:r>
              <a:rPr lang="en-US" dirty="0" smtClean="0"/>
              <a:t>out what </a:t>
            </a:r>
            <a:r>
              <a:rPr lang="en-US" i="1" dirty="0" smtClean="0"/>
              <a:t>x</a:t>
            </a:r>
            <a:r>
              <a:rPr lang="en-US" dirty="0" smtClean="0"/>
              <a:t> would need to be to make this happen…</a:t>
            </a:r>
          </a:p>
          <a:p>
            <a:r>
              <a:rPr lang="en-US" dirty="0" smtClean="0"/>
              <a:t>2</a:t>
            </a:r>
            <a:r>
              <a:rPr lang="en-US" i="1" dirty="0" smtClean="0"/>
              <a:t>x</a:t>
            </a:r>
            <a:r>
              <a:rPr lang="en-US" dirty="0" smtClean="0"/>
              <a:t> – 1= 0        Solve by adding 1 and dividing by 2 on both sides.</a:t>
            </a:r>
          </a:p>
          <a:p>
            <a:r>
              <a:rPr lang="en-US" dirty="0" smtClean="0"/>
              <a:t>                   </a:t>
            </a:r>
            <a:r>
              <a:rPr lang="en-US" i="1" dirty="0" smtClean="0"/>
              <a:t>x = </a:t>
            </a:r>
            <a:r>
              <a:rPr lang="en-US" dirty="0" smtClean="0"/>
              <a:t>½</a:t>
            </a:r>
            <a:r>
              <a:rPr lang="en-US" i="1" dirty="0" smtClean="0"/>
              <a:t> </a:t>
            </a:r>
            <a:endParaRPr lang="en-US" dirty="0"/>
          </a:p>
          <a:p>
            <a:endParaRPr lang="en-US" dirty="0"/>
          </a:p>
        </p:txBody>
      </p:sp>
      <p:sp>
        <p:nvSpPr>
          <p:cNvPr id="8" name="Action Button: Home 7">
            <a:hlinkClick r:id="rId2" action="ppaction://hlinksldjump" highlightClick="1"/>
          </p:cNvPr>
          <p:cNvSpPr/>
          <p:nvPr/>
        </p:nvSpPr>
        <p:spPr>
          <a:xfrm>
            <a:off x="76200" y="5791200"/>
            <a:ext cx="914400" cy="990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720442"/>
            <a:ext cx="849086" cy="10613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93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equation</a:t>
            </a:r>
            <a:endParaRPr lang="en-US" dirty="0"/>
          </a:p>
        </p:txBody>
      </p:sp>
      <p:sp>
        <p:nvSpPr>
          <p:cNvPr id="3" name="Content Placeholder 2"/>
          <p:cNvSpPr>
            <a:spLocks noGrp="1"/>
          </p:cNvSpPr>
          <p:nvPr>
            <p:ph idx="1"/>
          </p:nvPr>
        </p:nvSpPr>
        <p:spPr>
          <a:xfrm>
            <a:off x="377624" y="1752601"/>
            <a:ext cx="8229600" cy="1828800"/>
          </a:xfrm>
        </p:spPr>
        <p:txBody>
          <a:bodyPr>
            <a:normAutofit fontScale="92500" lnSpcReduction="10000"/>
          </a:bodyPr>
          <a:lstStyle/>
          <a:p>
            <a:pPr marL="571500" indent="-457200">
              <a:buAutoNum type="arabicPeriod"/>
            </a:pPr>
            <a:r>
              <a:rPr lang="en-US" dirty="0" smtClean="0"/>
              <a:t>Before solving, you have to make sure your equation has been completely simplified and equals 0.</a:t>
            </a:r>
          </a:p>
          <a:p>
            <a:pPr marL="571500" indent="-457200">
              <a:buAutoNum type="arabicPeriod" startAt="2"/>
            </a:pPr>
            <a:r>
              <a:rPr lang="en-US" dirty="0" smtClean="0"/>
              <a:t>Once the equation equals 0 you can factor it.</a:t>
            </a:r>
          </a:p>
          <a:p>
            <a:pPr marL="114300" indent="0">
              <a:buNone/>
            </a:pPr>
            <a:endParaRPr lang="en-US" b="1" dirty="0"/>
          </a:p>
        </p:txBody>
      </p:sp>
      <p:sp>
        <p:nvSpPr>
          <p:cNvPr id="4" name="TextBox 3"/>
          <p:cNvSpPr txBox="1"/>
          <p:nvPr/>
        </p:nvSpPr>
        <p:spPr>
          <a:xfrm>
            <a:off x="1828800" y="4060371"/>
            <a:ext cx="1905000" cy="861774"/>
          </a:xfrm>
          <a:prstGeom prst="rect">
            <a:avLst/>
          </a:prstGeom>
          <a:solidFill>
            <a:srgbClr val="C00000"/>
          </a:solidFill>
          <a:ln w="38100">
            <a:solidFill>
              <a:schemeClr val="tx1"/>
            </a:solidFill>
          </a:ln>
        </p:spPr>
        <p:txBody>
          <a:bodyPr wrap="square" rtlCol="0">
            <a:spAutoFit/>
          </a:bodyPr>
          <a:lstStyle/>
          <a:p>
            <a:pPr algn="ctr"/>
            <a:r>
              <a:rPr lang="en-US" sz="2500" b="1" dirty="0" smtClean="0"/>
              <a:t>*Help me Factor*</a:t>
            </a:r>
            <a:endParaRPr lang="en-US" sz="2500" b="1" dirty="0"/>
          </a:p>
        </p:txBody>
      </p:sp>
      <p:sp>
        <p:nvSpPr>
          <p:cNvPr id="5" name="TextBox 4"/>
          <p:cNvSpPr txBox="1"/>
          <p:nvPr/>
        </p:nvSpPr>
        <p:spPr>
          <a:xfrm>
            <a:off x="5257800" y="4038600"/>
            <a:ext cx="1911675" cy="861774"/>
          </a:xfrm>
          <a:prstGeom prst="rect">
            <a:avLst/>
          </a:prstGeom>
          <a:solidFill>
            <a:srgbClr val="92D050"/>
          </a:solidFill>
          <a:ln w="38100">
            <a:solidFill>
              <a:schemeClr val="tx1"/>
            </a:solidFill>
          </a:ln>
        </p:spPr>
        <p:txBody>
          <a:bodyPr wrap="square" rtlCol="0">
            <a:spAutoFit/>
          </a:bodyPr>
          <a:lstStyle/>
          <a:p>
            <a:pPr algn="ctr"/>
            <a:r>
              <a:rPr lang="en-US" sz="2500" b="1" dirty="0" smtClean="0"/>
              <a:t>*Ready to Solve*</a:t>
            </a:r>
            <a:endParaRPr lang="en-US" sz="2500" b="1" dirty="0"/>
          </a:p>
        </p:txBody>
      </p:sp>
      <p:sp>
        <p:nvSpPr>
          <p:cNvPr id="8" name="Action Button: Custom 7">
            <a:hlinkClick r:id="rId2" action="ppaction://hlinksldjump" highlightClick="1"/>
          </p:cNvPr>
          <p:cNvSpPr/>
          <p:nvPr/>
        </p:nvSpPr>
        <p:spPr>
          <a:xfrm>
            <a:off x="1820600" y="4060371"/>
            <a:ext cx="1913199" cy="88354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45261" y="4068205"/>
            <a:ext cx="1924214" cy="83216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1446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i="1" u="sng" dirty="0" smtClean="0"/>
              <a:t>SHOULD</a:t>
            </a:r>
            <a:r>
              <a:rPr lang="en-US" dirty="0"/>
              <a:t> </a:t>
            </a:r>
            <a:r>
              <a:rPr lang="en-US" dirty="0" smtClean="0"/>
              <a:t>be done!</a:t>
            </a:r>
            <a:endParaRPr lang="en-US" dirty="0"/>
          </a:p>
        </p:txBody>
      </p:sp>
      <p:sp>
        <p:nvSpPr>
          <p:cNvPr id="3" name="Content Placeholder 2"/>
          <p:cNvSpPr>
            <a:spLocks noGrp="1"/>
          </p:cNvSpPr>
          <p:nvPr>
            <p:ph idx="1"/>
          </p:nvPr>
        </p:nvSpPr>
        <p:spPr>
          <a:xfrm>
            <a:off x="457200" y="1752601"/>
            <a:ext cx="8229600" cy="3505200"/>
          </a:xfrm>
        </p:spPr>
        <p:txBody>
          <a:bodyPr>
            <a:normAutofit fontScale="92500" lnSpcReduction="20000"/>
          </a:bodyPr>
          <a:lstStyle/>
          <a:p>
            <a:pPr marL="114300" indent="0">
              <a:buNone/>
            </a:pPr>
            <a:r>
              <a:rPr lang="en-US" dirty="0" smtClean="0"/>
              <a:t>· You should have factored your polynomial complete at this point which means…</a:t>
            </a:r>
          </a:p>
          <a:p>
            <a:pPr>
              <a:buFontTx/>
              <a:buChar char="-"/>
            </a:pPr>
            <a:r>
              <a:rPr lang="en-US" dirty="0" smtClean="0"/>
              <a:t>NOTHING in the parenthesis can be divided by the same number (There is NO GCF)</a:t>
            </a:r>
          </a:p>
          <a:p>
            <a:pPr>
              <a:buFontTx/>
              <a:buChar char="-"/>
            </a:pPr>
            <a:r>
              <a:rPr lang="en-US" dirty="0" smtClean="0"/>
              <a:t>Trinomials have been factored into the product of two binomials</a:t>
            </a:r>
          </a:p>
          <a:p>
            <a:pPr>
              <a:buFontTx/>
              <a:buChar char="-"/>
            </a:pPr>
            <a:r>
              <a:rPr lang="en-US" dirty="0" smtClean="0"/>
              <a:t>Difference of two squares have been factored if present.  </a:t>
            </a:r>
            <a:endParaRPr lang="en-US"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29000" y="5925234"/>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1" name="Action Button: Custom 10">
            <a:hlinkClick r:id="rId3" action="ppaction://hlinksldjump" highlightClick="1"/>
          </p:cNvPr>
          <p:cNvSpPr/>
          <p:nvPr/>
        </p:nvSpPr>
        <p:spPr>
          <a:xfrm>
            <a:off x="3397170" y="5925233"/>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8497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trinomial in the form…</a:t>
            </a:r>
            <a:endParaRPr lang="en-US" dirty="0"/>
          </a:p>
        </p:txBody>
      </p:sp>
      <p:sp>
        <p:nvSpPr>
          <p:cNvPr id="3" name="Content Placeholder 2"/>
          <p:cNvSpPr>
            <a:spLocks noGrp="1"/>
          </p:cNvSpPr>
          <p:nvPr>
            <p:ph idx="1"/>
          </p:nvPr>
        </p:nvSpPr>
        <p:spPr>
          <a:xfrm>
            <a:off x="457200" y="1752601"/>
            <a:ext cx="8229600" cy="2362199"/>
          </a:xfrm>
        </p:spPr>
        <p:txBody>
          <a:bodyPr>
            <a:normAutofit fontScale="92500" lnSpcReduction="20000"/>
          </a:bodyPr>
          <a:lstStyle/>
          <a:p>
            <a:pPr marL="114300" indent="0" algn="ctr">
              <a:buNone/>
            </a:pPr>
            <a:r>
              <a:rPr lang="en-US" dirty="0" smtClean="0"/>
              <a:t>*RECALL THAT QUADRATICS COME IN THE FORM:</a:t>
            </a:r>
          </a:p>
          <a:p>
            <a:pPr marL="114300" indent="0" algn="ctr">
              <a:buNone/>
            </a:pPr>
            <a:r>
              <a:rPr lang="en-US" dirty="0"/>
              <a:t>	</a:t>
            </a:r>
            <a:r>
              <a:rPr lang="en-US" i="1" dirty="0" smtClean="0"/>
              <a:t>y</a:t>
            </a:r>
            <a:r>
              <a:rPr lang="en-US" dirty="0" smtClean="0"/>
              <a:t> = </a:t>
            </a:r>
            <a:r>
              <a:rPr lang="en-US" i="1" dirty="0" smtClean="0"/>
              <a:t>ax</a:t>
            </a:r>
            <a:r>
              <a:rPr lang="en-US" dirty="0" smtClean="0"/>
              <a:t>² + </a:t>
            </a:r>
            <a:r>
              <a:rPr lang="en-US" i="1" dirty="0" err="1" smtClean="0"/>
              <a:t>bx</a:t>
            </a:r>
            <a:r>
              <a:rPr lang="en-US" dirty="0" smtClean="0"/>
              <a:t> + </a:t>
            </a:r>
            <a:r>
              <a:rPr lang="en-US" i="1" dirty="0" smtClean="0"/>
              <a:t>c</a:t>
            </a:r>
            <a:r>
              <a:rPr lang="en-US" dirty="0" smtClean="0"/>
              <a:t> where:</a:t>
            </a:r>
          </a:p>
          <a:p>
            <a:pPr marL="114300" indent="0" algn="ctr">
              <a:buNone/>
            </a:pPr>
            <a:r>
              <a:rPr lang="en-US" i="1" dirty="0"/>
              <a:t>a</a:t>
            </a:r>
            <a:r>
              <a:rPr lang="en-US" dirty="0" smtClean="0"/>
              <a:t> is always the coefficient of </a:t>
            </a:r>
            <a:r>
              <a:rPr lang="en-US" i="1" dirty="0" smtClean="0"/>
              <a:t>x</a:t>
            </a:r>
            <a:r>
              <a:rPr lang="en-US" dirty="0" smtClean="0"/>
              <a:t>², </a:t>
            </a:r>
            <a:r>
              <a:rPr lang="en-US" i="1" dirty="0" smtClean="0"/>
              <a:t>b</a:t>
            </a:r>
            <a:r>
              <a:rPr lang="en-US" dirty="0" smtClean="0"/>
              <a:t> is always the coefficient of </a:t>
            </a:r>
            <a:r>
              <a:rPr lang="en-US" i="1" dirty="0" smtClean="0"/>
              <a:t>x</a:t>
            </a:r>
            <a:r>
              <a:rPr lang="en-US" dirty="0" smtClean="0"/>
              <a:t> and </a:t>
            </a:r>
            <a:r>
              <a:rPr lang="en-US" i="1" dirty="0" smtClean="0"/>
              <a:t>c</a:t>
            </a:r>
            <a:r>
              <a:rPr lang="en-US" dirty="0" smtClean="0"/>
              <a:t> is always the constant.</a:t>
            </a:r>
          </a:p>
          <a:p>
            <a:pPr marL="114300" indent="0" algn="ctr">
              <a:buNone/>
            </a:pPr>
            <a:r>
              <a:rPr lang="en-US" i="1" dirty="0" smtClean="0"/>
              <a:t>Which form is your trinomial in?</a:t>
            </a:r>
            <a:endParaRPr lang="en-US" i="1" dirty="0"/>
          </a:p>
        </p:txBody>
      </p:sp>
      <p:sp>
        <p:nvSpPr>
          <p:cNvPr id="6" name="TextBox 5"/>
          <p:cNvSpPr txBox="1"/>
          <p:nvPr/>
        </p:nvSpPr>
        <p:spPr>
          <a:xfrm>
            <a:off x="1524000" y="4510951"/>
            <a:ext cx="1371600" cy="477054"/>
          </a:xfrm>
          <a:prstGeom prst="rect">
            <a:avLst/>
          </a:prstGeom>
          <a:noFill/>
        </p:spPr>
        <p:txBody>
          <a:bodyPr wrap="square" rtlCol="0">
            <a:spAutoFit/>
          </a:bodyPr>
          <a:lstStyle/>
          <a:p>
            <a:r>
              <a:rPr lang="en-US" sz="2500" b="1" i="1" dirty="0"/>
              <a:t>a</a:t>
            </a:r>
            <a:r>
              <a:rPr lang="en-US" sz="2500" b="1" dirty="0" smtClean="0"/>
              <a:t> = 1</a:t>
            </a:r>
            <a:endParaRPr lang="en-US" sz="2500" b="1" i="1" dirty="0"/>
          </a:p>
        </p:txBody>
      </p:sp>
      <p:sp>
        <p:nvSpPr>
          <p:cNvPr id="7" name="TextBox 6"/>
          <p:cNvSpPr txBox="1"/>
          <p:nvPr/>
        </p:nvSpPr>
        <p:spPr>
          <a:xfrm>
            <a:off x="5410200" y="4512197"/>
            <a:ext cx="1143000" cy="477054"/>
          </a:xfrm>
          <a:prstGeom prst="rect">
            <a:avLst/>
          </a:prstGeom>
          <a:noFill/>
        </p:spPr>
        <p:txBody>
          <a:bodyPr wrap="square" rtlCol="0">
            <a:spAutoFit/>
          </a:bodyPr>
          <a:lstStyle/>
          <a:p>
            <a:r>
              <a:rPr lang="en-US" sz="2500" b="1" i="1" dirty="0"/>
              <a:t>a</a:t>
            </a:r>
            <a:r>
              <a:rPr lang="en-US" sz="2500" b="1" dirty="0" smtClean="0"/>
              <a:t> ≠ 1</a:t>
            </a:r>
            <a:endParaRPr lang="en-US" sz="2500" b="1" i="1" dirty="0"/>
          </a:p>
        </p:txBody>
      </p:sp>
      <p:sp>
        <p:nvSpPr>
          <p:cNvPr id="8" name="Action Button: Custom 7">
            <a:hlinkClick r:id="rId2" action="ppaction://hlinksldjump" highlightClick="1"/>
          </p:cNvPr>
          <p:cNvSpPr/>
          <p:nvPr/>
        </p:nvSpPr>
        <p:spPr>
          <a:xfrm>
            <a:off x="1524000" y="4343400"/>
            <a:ext cx="9906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410200" y="4368478"/>
            <a:ext cx="9906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87866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by grouping</a:t>
            </a:r>
            <a:endParaRPr lang="en-US" dirty="0"/>
          </a:p>
        </p:txBody>
      </p:sp>
      <p:sp>
        <p:nvSpPr>
          <p:cNvPr id="3" name="Content Placeholder 2"/>
          <p:cNvSpPr>
            <a:spLocks noGrp="1"/>
          </p:cNvSpPr>
          <p:nvPr>
            <p:ph idx="1"/>
          </p:nvPr>
        </p:nvSpPr>
        <p:spPr>
          <a:xfrm>
            <a:off x="457200" y="1752601"/>
            <a:ext cx="8229600" cy="990599"/>
          </a:xfrm>
        </p:spPr>
        <p:txBody>
          <a:bodyPr>
            <a:normAutofit lnSpcReduction="10000"/>
          </a:bodyPr>
          <a:lstStyle/>
          <a:p>
            <a:pPr marL="114300" indent="0">
              <a:buNone/>
            </a:pPr>
            <a:r>
              <a:rPr lang="en-US" dirty="0" smtClean="0"/>
              <a:t>The only way to factor a four-term polynomial is by grouping…</a:t>
            </a:r>
          </a:p>
          <a:p>
            <a:pPr marL="114300" indent="0">
              <a:buNone/>
            </a:pPr>
            <a:endParaRPr lang="en-US" dirty="0"/>
          </a:p>
        </p:txBody>
      </p:sp>
      <p:sp>
        <p:nvSpPr>
          <p:cNvPr id="4" name="TextBox 3"/>
          <p:cNvSpPr txBox="1"/>
          <p:nvPr/>
        </p:nvSpPr>
        <p:spPr>
          <a:xfrm>
            <a:off x="304800" y="2859874"/>
            <a:ext cx="6172200" cy="646331"/>
          </a:xfrm>
          <a:prstGeom prst="rect">
            <a:avLst/>
          </a:prstGeom>
          <a:noFill/>
        </p:spPr>
        <p:txBody>
          <a:bodyPr wrap="square" rtlCol="0">
            <a:spAutoFit/>
          </a:bodyPr>
          <a:lstStyle/>
          <a:p>
            <a:r>
              <a:rPr lang="en-US" b="1" dirty="0" smtClean="0"/>
              <a:t>1. </a:t>
            </a:r>
            <a:r>
              <a:rPr lang="en-US" dirty="0"/>
              <a:t>*Create two groups using parenthesis!</a:t>
            </a:r>
          </a:p>
          <a:p>
            <a:endParaRPr lang="en-US" b="1" dirty="0"/>
          </a:p>
        </p:txBody>
      </p:sp>
      <p:sp>
        <p:nvSpPr>
          <p:cNvPr id="5" name="TextBox 4"/>
          <p:cNvSpPr txBox="1"/>
          <p:nvPr/>
        </p:nvSpPr>
        <p:spPr>
          <a:xfrm>
            <a:off x="1676400" y="3506205"/>
            <a:ext cx="2286000" cy="369332"/>
          </a:xfrm>
          <a:prstGeom prst="rect">
            <a:avLst/>
          </a:prstGeom>
          <a:noFill/>
        </p:spPr>
        <p:txBody>
          <a:bodyPr wrap="square" rtlCol="0">
            <a:spAutoFit/>
          </a:bodyPr>
          <a:lstStyle/>
          <a:p>
            <a:r>
              <a:rPr lang="en-US" dirty="0" smtClean="0"/>
              <a:t>3</a:t>
            </a:r>
            <a:r>
              <a:rPr lang="en-US" i="1" dirty="0" smtClean="0"/>
              <a:t>x</a:t>
            </a:r>
            <a:r>
              <a:rPr lang="en-US" dirty="0" smtClean="0"/>
              <a:t>³ + 6</a:t>
            </a:r>
            <a:r>
              <a:rPr lang="en-US" i="1" dirty="0" smtClean="0"/>
              <a:t>x</a:t>
            </a:r>
            <a:r>
              <a:rPr lang="en-US" dirty="0" smtClean="0"/>
              <a:t>²  + 4</a:t>
            </a:r>
            <a:r>
              <a:rPr lang="en-US" i="1" dirty="0" smtClean="0"/>
              <a:t>x</a:t>
            </a:r>
            <a:r>
              <a:rPr lang="en-US" dirty="0" smtClean="0"/>
              <a:t> + 8</a:t>
            </a:r>
            <a:endParaRPr lang="en-US" dirty="0"/>
          </a:p>
        </p:txBody>
      </p:sp>
      <p:sp>
        <p:nvSpPr>
          <p:cNvPr id="6" name="TextBox 5"/>
          <p:cNvSpPr txBox="1"/>
          <p:nvPr/>
        </p:nvSpPr>
        <p:spPr>
          <a:xfrm>
            <a:off x="1614998" y="3506205"/>
            <a:ext cx="2971800" cy="369332"/>
          </a:xfrm>
          <a:prstGeom prst="rect">
            <a:avLst/>
          </a:prstGeom>
          <a:noFill/>
        </p:spPr>
        <p:txBody>
          <a:bodyPr wrap="square" rtlCol="0">
            <a:spAutoFit/>
          </a:bodyPr>
          <a:lstStyle/>
          <a:p>
            <a:r>
              <a:rPr lang="en-US" dirty="0" smtClean="0">
                <a:solidFill>
                  <a:srgbClr val="FF0000"/>
                </a:solidFill>
              </a:rPr>
              <a:t>(                )   (           )</a:t>
            </a:r>
            <a:endParaRPr lang="en-US" dirty="0">
              <a:solidFill>
                <a:srgbClr val="FF0000"/>
              </a:solidFill>
            </a:endParaRPr>
          </a:p>
        </p:txBody>
      </p:sp>
      <p:sp>
        <p:nvSpPr>
          <p:cNvPr id="7" name="Down Arrow 6"/>
          <p:cNvSpPr/>
          <p:nvPr/>
        </p:nvSpPr>
        <p:spPr>
          <a:xfrm rot="9381814">
            <a:off x="2800349" y="3908642"/>
            <a:ext cx="4191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80449" y="4649691"/>
            <a:ext cx="1981200" cy="646331"/>
          </a:xfrm>
          <a:prstGeom prst="rect">
            <a:avLst/>
          </a:prstGeom>
          <a:noFill/>
        </p:spPr>
        <p:txBody>
          <a:bodyPr wrap="square" rtlCol="0">
            <a:spAutoFit/>
          </a:bodyPr>
          <a:lstStyle/>
          <a:p>
            <a:r>
              <a:rPr lang="en-US" b="1" dirty="0" smtClean="0"/>
              <a:t>NEEDS TO BE A PLUS!!</a:t>
            </a:r>
            <a:endParaRPr lang="en-US" b="1" dirty="0"/>
          </a:p>
        </p:txBody>
      </p:sp>
      <p:sp>
        <p:nvSpPr>
          <p:cNvPr id="9" name="TextBox 8"/>
          <p:cNvSpPr txBox="1"/>
          <p:nvPr/>
        </p:nvSpPr>
        <p:spPr>
          <a:xfrm>
            <a:off x="304800" y="4251542"/>
            <a:ext cx="6096000" cy="646331"/>
          </a:xfrm>
          <a:prstGeom prst="rect">
            <a:avLst/>
          </a:prstGeom>
          <a:noFill/>
        </p:spPr>
        <p:txBody>
          <a:bodyPr wrap="square" rtlCol="0">
            <a:spAutoFit/>
          </a:bodyPr>
          <a:lstStyle/>
          <a:p>
            <a:r>
              <a:rPr lang="en-US" b="1" dirty="0" smtClean="0"/>
              <a:t>2.  </a:t>
            </a:r>
            <a:r>
              <a:rPr lang="en-US" dirty="0" smtClean="0"/>
              <a:t>Factor out the GCF of each set of parenthesis separately.</a:t>
            </a:r>
            <a:endParaRPr lang="en-US" b="1" dirty="0"/>
          </a:p>
        </p:txBody>
      </p:sp>
      <p:sp>
        <p:nvSpPr>
          <p:cNvPr id="10" name="TextBox 9"/>
          <p:cNvSpPr txBox="1"/>
          <p:nvPr/>
        </p:nvSpPr>
        <p:spPr>
          <a:xfrm>
            <a:off x="1333500" y="5105400"/>
            <a:ext cx="685800" cy="381000"/>
          </a:xfrm>
          <a:prstGeom prst="rect">
            <a:avLst/>
          </a:prstGeom>
          <a:noFill/>
        </p:spPr>
        <p:txBody>
          <a:bodyPr wrap="square" rtlCol="0">
            <a:spAutoFit/>
          </a:bodyPr>
          <a:lstStyle/>
          <a:p>
            <a:r>
              <a:rPr lang="en-US" dirty="0" smtClean="0"/>
              <a:t>3</a:t>
            </a:r>
            <a:r>
              <a:rPr lang="en-US" i="1" dirty="0" smtClean="0"/>
              <a:t>x</a:t>
            </a:r>
            <a:r>
              <a:rPr lang="en-US" dirty="0" smtClean="0"/>
              <a:t>²</a:t>
            </a:r>
            <a:endParaRPr lang="en-US" dirty="0"/>
          </a:p>
        </p:txBody>
      </p:sp>
      <p:sp>
        <p:nvSpPr>
          <p:cNvPr id="11" name="TextBox 10"/>
          <p:cNvSpPr txBox="1"/>
          <p:nvPr/>
        </p:nvSpPr>
        <p:spPr>
          <a:xfrm>
            <a:off x="1694146" y="5105400"/>
            <a:ext cx="986304" cy="381000"/>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2" name="TextBox 11"/>
          <p:cNvSpPr txBox="1"/>
          <p:nvPr/>
        </p:nvSpPr>
        <p:spPr>
          <a:xfrm>
            <a:off x="2438400" y="5105400"/>
            <a:ext cx="571500" cy="381000"/>
          </a:xfrm>
          <a:prstGeom prst="rect">
            <a:avLst/>
          </a:prstGeom>
          <a:noFill/>
        </p:spPr>
        <p:txBody>
          <a:bodyPr wrap="square" rtlCol="0">
            <a:spAutoFit/>
          </a:bodyPr>
          <a:lstStyle/>
          <a:p>
            <a:r>
              <a:rPr lang="en-US" dirty="0" smtClean="0"/>
              <a:t>+</a:t>
            </a:r>
            <a:endParaRPr lang="en-US" dirty="0"/>
          </a:p>
        </p:txBody>
      </p:sp>
      <p:sp>
        <p:nvSpPr>
          <p:cNvPr id="13" name="TextBox 12"/>
          <p:cNvSpPr txBox="1"/>
          <p:nvPr/>
        </p:nvSpPr>
        <p:spPr>
          <a:xfrm>
            <a:off x="2724150" y="5105400"/>
            <a:ext cx="666750" cy="381000"/>
          </a:xfrm>
          <a:prstGeom prst="rect">
            <a:avLst/>
          </a:prstGeom>
          <a:noFill/>
        </p:spPr>
        <p:txBody>
          <a:bodyPr wrap="square" rtlCol="0">
            <a:spAutoFit/>
          </a:bodyPr>
          <a:lstStyle/>
          <a:p>
            <a:r>
              <a:rPr lang="en-US" dirty="0" smtClean="0"/>
              <a:t>4</a:t>
            </a:r>
            <a:endParaRPr lang="en-US" dirty="0"/>
          </a:p>
        </p:txBody>
      </p:sp>
      <p:sp>
        <p:nvSpPr>
          <p:cNvPr id="14" name="TextBox 13"/>
          <p:cNvSpPr txBox="1"/>
          <p:nvPr/>
        </p:nvSpPr>
        <p:spPr>
          <a:xfrm>
            <a:off x="2905125" y="5117068"/>
            <a:ext cx="1057275" cy="369332"/>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5" name="TextBox 14"/>
          <p:cNvSpPr txBox="1"/>
          <p:nvPr/>
        </p:nvSpPr>
        <p:spPr>
          <a:xfrm>
            <a:off x="1506156" y="5712106"/>
            <a:ext cx="5029200" cy="369332"/>
          </a:xfrm>
          <a:prstGeom prst="rect">
            <a:avLst/>
          </a:prstGeom>
          <a:noFill/>
        </p:spPr>
        <p:txBody>
          <a:bodyPr wrap="square" rtlCol="0">
            <a:spAutoFit/>
          </a:bodyPr>
          <a:lstStyle/>
          <a:p>
            <a:r>
              <a:rPr lang="en-US" b="1" dirty="0" smtClean="0"/>
              <a:t>3.  </a:t>
            </a:r>
            <a:r>
              <a:rPr lang="en-US" dirty="0" smtClean="0"/>
              <a:t>Factor out the binomial in common.</a:t>
            </a:r>
            <a:endParaRPr lang="en-US" b="1" dirty="0"/>
          </a:p>
        </p:txBody>
      </p:sp>
      <p:sp>
        <p:nvSpPr>
          <p:cNvPr id="16" name="TextBox 15"/>
          <p:cNvSpPr txBox="1"/>
          <p:nvPr/>
        </p:nvSpPr>
        <p:spPr>
          <a:xfrm>
            <a:off x="1835525" y="6160387"/>
            <a:ext cx="2348749" cy="381000"/>
          </a:xfrm>
          <a:prstGeom prst="rect">
            <a:avLst/>
          </a:prstGeom>
          <a:noFill/>
        </p:spPr>
        <p:txBody>
          <a:bodyPr wrap="square" rtlCol="0">
            <a:spAutoFit/>
          </a:bodyPr>
          <a:lstStyle/>
          <a:p>
            <a:r>
              <a:rPr lang="en-US" dirty="0" smtClean="0"/>
              <a:t>(</a:t>
            </a:r>
            <a:r>
              <a:rPr lang="en-US" i="1" dirty="0" smtClean="0"/>
              <a:t>x</a:t>
            </a:r>
            <a:r>
              <a:rPr lang="en-US" dirty="0" smtClean="0"/>
              <a:t> + 2)</a:t>
            </a:r>
            <a:endParaRPr lang="en-US" dirty="0"/>
          </a:p>
        </p:txBody>
      </p:sp>
      <p:sp>
        <p:nvSpPr>
          <p:cNvPr id="17" name="TextBox 16"/>
          <p:cNvSpPr txBox="1"/>
          <p:nvPr/>
        </p:nvSpPr>
        <p:spPr>
          <a:xfrm>
            <a:off x="2509777" y="6160387"/>
            <a:ext cx="1447800" cy="381000"/>
          </a:xfrm>
          <a:prstGeom prst="rect">
            <a:avLst/>
          </a:prstGeom>
          <a:noFill/>
        </p:spPr>
        <p:txBody>
          <a:bodyPr wrap="square" rtlCol="0">
            <a:spAutoFit/>
          </a:bodyPr>
          <a:lstStyle/>
          <a:p>
            <a:r>
              <a:rPr lang="en-US" dirty="0" smtClean="0"/>
              <a:t>(3</a:t>
            </a:r>
            <a:r>
              <a:rPr lang="en-US" i="1" dirty="0" smtClean="0"/>
              <a:t>x</a:t>
            </a:r>
            <a:r>
              <a:rPr lang="en-US" dirty="0" smtClean="0"/>
              <a:t>² + 4)</a:t>
            </a:r>
            <a:endParaRPr lang="en-US" dirty="0"/>
          </a:p>
        </p:txBody>
      </p:sp>
      <p:sp>
        <p:nvSpPr>
          <p:cNvPr id="20" name="TextBox 19"/>
          <p:cNvSpPr txBox="1"/>
          <p:nvPr/>
        </p:nvSpPr>
        <p:spPr>
          <a:xfrm>
            <a:off x="5943600" y="5748635"/>
            <a:ext cx="2044378" cy="923330"/>
          </a:xfrm>
          <a:prstGeom prst="rect">
            <a:avLst/>
          </a:prstGeom>
          <a:solidFill>
            <a:srgbClr val="C00000"/>
          </a:solidFill>
          <a:ln w="38100">
            <a:solidFill>
              <a:schemeClr val="tx1"/>
            </a:solidFill>
          </a:ln>
        </p:spPr>
        <p:txBody>
          <a:bodyPr wrap="square" rtlCol="0">
            <a:spAutoFit/>
          </a:bodyPr>
          <a:lstStyle/>
          <a:p>
            <a:r>
              <a:rPr lang="en-US" b="1" dirty="0" smtClean="0"/>
              <a:t>I still need to factor the difference of two squares</a:t>
            </a:r>
            <a:endParaRPr lang="en-US" b="1" dirty="0"/>
          </a:p>
        </p:txBody>
      </p:sp>
      <p:sp>
        <p:nvSpPr>
          <p:cNvPr id="21" name="Action Button: Custom 20">
            <a:hlinkClick r:id="rId2" action="ppaction://hlinksldjump" highlightClick="1"/>
          </p:cNvPr>
          <p:cNvSpPr/>
          <p:nvPr/>
        </p:nvSpPr>
        <p:spPr>
          <a:xfrm>
            <a:off x="5943600" y="5750439"/>
            <a:ext cx="2044378" cy="92152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566222" y="4428608"/>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25" name="Action Button: Custom 24">
            <a:hlinkClick r:id="rId4" action="ppaction://hlinksldjump" highlightClick="1"/>
          </p:cNvPr>
          <p:cNvSpPr/>
          <p:nvPr/>
        </p:nvSpPr>
        <p:spPr>
          <a:xfrm>
            <a:off x="6566222" y="4428608"/>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2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000"/>
                            </p:stCondLst>
                            <p:childTnLst>
                              <p:par>
                                <p:cTn id="26" presetID="42" presetClass="exit" presetSubtype="0" fill="hold" grpId="1" nodeType="after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par>
                          <p:cTn id="31" fill="hold">
                            <p:stCondLst>
                              <p:cond delay="3000"/>
                            </p:stCondLst>
                            <p:childTnLst>
                              <p:par>
                                <p:cTn id="32" presetID="42" presetClass="exit" presetSubtype="0" fill="hold" grpId="1" nodeType="after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0"/>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2" presetClass="entr" presetSubtype="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42"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par>
                          <p:cTn id="73" fill="hold">
                            <p:stCondLst>
                              <p:cond delay="10000"/>
                            </p:stCondLst>
                            <p:childTnLst>
                              <p:par>
                                <p:cTn id="74" presetID="42" presetClass="entr" presetSubtype="0"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1000"/>
                                        <p:tgtEl>
                                          <p:spTgt spid="15"/>
                                        </p:tgtEl>
                                      </p:cBhvr>
                                    </p:animEffect>
                                    <p:anim calcmode="lin" valueType="num">
                                      <p:cBhvr>
                                        <p:cTn id="77" dur="1000" fill="hold"/>
                                        <p:tgtEl>
                                          <p:spTgt spid="15"/>
                                        </p:tgtEl>
                                        <p:attrNameLst>
                                          <p:attrName>ppt_x</p:attrName>
                                        </p:attrNameLst>
                                      </p:cBhvr>
                                      <p:tavLst>
                                        <p:tav tm="0">
                                          <p:val>
                                            <p:strVal val="#ppt_x"/>
                                          </p:val>
                                        </p:tav>
                                        <p:tav tm="100000">
                                          <p:val>
                                            <p:strVal val="#ppt_x"/>
                                          </p:val>
                                        </p:tav>
                                      </p:tavLst>
                                    </p:anim>
                                    <p:anim calcmode="lin" valueType="num">
                                      <p:cBhvr>
                                        <p:cTn id="78" dur="1000" fill="hold"/>
                                        <p:tgtEl>
                                          <p:spTgt spid="15"/>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42" presetClass="entr" presetSubtype="0"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2000"/>
                            </p:stCondLst>
                            <p:childTnLst>
                              <p:par>
                                <p:cTn id="86" presetID="42" presetClass="entr" presetSubtype="0"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7" grpId="1" animBg="1"/>
      <p:bldP spid="8" grpId="0"/>
      <p:bldP spid="8" grpId="1"/>
      <p:bldP spid="9" grpId="0"/>
      <p:bldP spid="10" grpId="0"/>
      <p:bldP spid="11" grpId="0"/>
      <p:bldP spid="12" grpId="0"/>
      <p:bldP spid="13" grpId="0"/>
      <p:bldP spid="14" grpId="0"/>
      <p:bldP spid="15" grpId="0"/>
      <p:bldP spid="16" grpId="0"/>
      <p:bldP spid="1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Solve by what method…?</a:t>
            </a:r>
            <a:endParaRPr lang="en-US" dirty="0"/>
          </a:p>
        </p:txBody>
      </p:sp>
      <p:sp>
        <p:nvSpPr>
          <p:cNvPr id="3" name="Content Placeholder 2"/>
          <p:cNvSpPr>
            <a:spLocks noGrp="1"/>
          </p:cNvSpPr>
          <p:nvPr>
            <p:ph idx="1"/>
          </p:nvPr>
        </p:nvSpPr>
        <p:spPr>
          <a:xfrm>
            <a:off x="1981200" y="2057400"/>
            <a:ext cx="1905000" cy="731838"/>
          </a:xfrm>
          <a:solidFill>
            <a:srgbClr val="92D050"/>
          </a:solidFill>
          <a:ln w="38100">
            <a:solidFill>
              <a:schemeClr val="tx1"/>
            </a:solidFill>
          </a:ln>
        </p:spPr>
        <p:txBody>
          <a:bodyPr/>
          <a:lstStyle/>
          <a:p>
            <a:pPr marL="0" indent="0" algn="ctr">
              <a:buNone/>
            </a:pPr>
            <a:r>
              <a:rPr lang="en-US" b="1" dirty="0" smtClean="0">
                <a:solidFill>
                  <a:schemeClr val="tx1"/>
                </a:solidFill>
              </a:rPr>
              <a:t>Factoring</a:t>
            </a:r>
            <a:endParaRPr lang="en-US" b="1" dirty="0">
              <a:solidFill>
                <a:schemeClr val="tx1"/>
              </a:solidFill>
            </a:endParaRPr>
          </a:p>
        </p:txBody>
      </p:sp>
      <p:sp>
        <p:nvSpPr>
          <p:cNvPr id="4" name="Content Placeholder 2"/>
          <p:cNvSpPr txBox="1">
            <a:spLocks/>
          </p:cNvSpPr>
          <p:nvPr/>
        </p:nvSpPr>
        <p:spPr>
          <a:xfrm>
            <a:off x="5181600" y="1981200"/>
            <a:ext cx="1905000" cy="731838"/>
          </a:xfrm>
          <a:prstGeom prst="rect">
            <a:avLst/>
          </a:prstGeom>
          <a:solidFill>
            <a:srgbClr val="00B0F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Graphing</a:t>
            </a:r>
            <a:endParaRPr lang="en-US" b="1" dirty="0">
              <a:solidFill>
                <a:schemeClr val="tx1"/>
              </a:solidFill>
            </a:endParaRPr>
          </a:p>
        </p:txBody>
      </p:sp>
      <p:sp>
        <p:nvSpPr>
          <p:cNvPr id="5" name="Content Placeholder 2"/>
          <p:cNvSpPr txBox="1">
            <a:spLocks/>
          </p:cNvSpPr>
          <p:nvPr/>
        </p:nvSpPr>
        <p:spPr>
          <a:xfrm>
            <a:off x="1981200" y="3962400"/>
            <a:ext cx="1905000" cy="1066800"/>
          </a:xfrm>
          <a:prstGeom prst="rect">
            <a:avLst/>
          </a:prstGeom>
          <a:solidFill>
            <a:srgbClr val="C0000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Square Roots</a:t>
            </a:r>
            <a:endParaRPr lang="en-US" b="1" dirty="0">
              <a:solidFill>
                <a:schemeClr val="tx1"/>
              </a:solidFill>
            </a:endParaRPr>
          </a:p>
        </p:txBody>
      </p:sp>
      <p:sp>
        <p:nvSpPr>
          <p:cNvPr id="6" name="Content Placeholder 2"/>
          <p:cNvSpPr txBox="1">
            <a:spLocks/>
          </p:cNvSpPr>
          <p:nvPr/>
        </p:nvSpPr>
        <p:spPr>
          <a:xfrm>
            <a:off x="5161344" y="3956613"/>
            <a:ext cx="1905000" cy="1066800"/>
          </a:xfrm>
          <a:prstGeom prst="rect">
            <a:avLst/>
          </a:prstGeom>
          <a:solidFill>
            <a:srgbClr val="FFC00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Quadratic Formula</a:t>
            </a:r>
            <a:endParaRPr lang="en-US" b="1" dirty="0">
              <a:solidFill>
                <a:schemeClr val="tx1"/>
              </a:solidFill>
            </a:endParaRPr>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1981200" y="2057400"/>
            <a:ext cx="19050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5181600" y="1966119"/>
            <a:ext cx="1905000" cy="762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1981200" y="3936313"/>
            <a:ext cx="1905000" cy="1087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6" action="ppaction://hlinksldjump" highlightClick="1"/>
          </p:cNvPr>
          <p:cNvSpPr/>
          <p:nvPr/>
        </p:nvSpPr>
        <p:spPr>
          <a:xfrm>
            <a:off x="5151428" y="3936313"/>
            <a:ext cx="1905000" cy="1087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333044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1.  </a:t>
            </a:r>
            <a:r>
              <a:rPr lang="en-US" dirty="0" smtClean="0"/>
              <a:t>Are there any parentheses?</a:t>
            </a:r>
            <a:endParaRPr lang="en-US" dirty="0"/>
          </a:p>
        </p:txBody>
      </p:sp>
      <p:sp>
        <p:nvSpPr>
          <p:cNvPr id="9" name="TextBox 8"/>
          <p:cNvSpPr txBox="1"/>
          <p:nvPr/>
        </p:nvSpPr>
        <p:spPr>
          <a:xfrm>
            <a:off x="3347011" y="1524000"/>
            <a:ext cx="2138424" cy="830997"/>
          </a:xfrm>
          <a:prstGeom prst="rect">
            <a:avLst/>
          </a:prstGeom>
          <a:noFill/>
        </p:spPr>
        <p:txBody>
          <a:bodyPr wrap="square" rtlCol="0">
            <a:spAutoFit/>
          </a:bodyPr>
          <a:lstStyle/>
          <a:p>
            <a:r>
              <a:rPr lang="en-US" sz="3000" b="1" dirty="0" smtClean="0"/>
              <a:t>Ex:  </a:t>
            </a:r>
            <a:r>
              <a:rPr lang="en-US" sz="3000" b="1" dirty="0">
                <a:latin typeface="Times New Roman" pitchFamily="18" charset="0"/>
                <a:cs typeface="Times New Roman" pitchFamily="18" charset="0"/>
              </a:rPr>
              <a:t>(2</a:t>
            </a:r>
            <a:r>
              <a:rPr lang="en-US" sz="3000" b="1" i="1" dirty="0">
                <a:latin typeface="Times New Roman" pitchFamily="18" charset="0"/>
                <a:cs typeface="Times New Roman" pitchFamily="18" charset="0"/>
              </a:rPr>
              <a:t>x</a:t>
            </a:r>
            <a:r>
              <a:rPr lang="en-US" sz="3000" b="1" dirty="0">
                <a:latin typeface="Times New Roman" pitchFamily="18" charset="0"/>
                <a:cs typeface="Times New Roman" pitchFamily="18" charset="0"/>
              </a:rPr>
              <a:t>²</a:t>
            </a:r>
            <a:r>
              <a:rPr lang="en-US" sz="3000" b="1" i="1" dirty="0">
                <a:latin typeface="Times New Roman" pitchFamily="18" charset="0"/>
                <a:cs typeface="Times New Roman" pitchFamily="18" charset="0"/>
              </a:rPr>
              <a:t>y</a:t>
            </a:r>
            <a:r>
              <a:rPr lang="en-US" sz="3000" b="1" dirty="0">
                <a:latin typeface="Times New Roman" pitchFamily="18" charset="0"/>
                <a:cs typeface="Times New Roman" pitchFamily="18" charset="0"/>
              </a:rPr>
              <a:t>)</a:t>
            </a:r>
            <a:r>
              <a:rPr lang="en-US" sz="3000" b="1" baseline="30000" dirty="0">
                <a:latin typeface="Times New Roman" pitchFamily="18" charset="0"/>
                <a:cs typeface="Times New Roman" pitchFamily="18" charset="0"/>
              </a:rPr>
              <a:t>3</a:t>
            </a:r>
            <a:endParaRPr lang="en-US" sz="3000" dirty="0">
              <a:latin typeface="Times New Roman" pitchFamily="18" charset="0"/>
              <a:cs typeface="Times New Roman" pitchFamily="18" charset="0"/>
            </a:endParaRPr>
          </a:p>
          <a:p>
            <a:r>
              <a:rPr lang="en-US" b="1" dirty="0" smtClean="0"/>
              <a:t>  </a:t>
            </a:r>
            <a:endParaRPr lang="en-US" b="1" dirty="0"/>
          </a:p>
        </p:txBody>
      </p:sp>
      <p:sp>
        <p:nvSpPr>
          <p:cNvPr id="11" name="TextBox 10"/>
          <p:cNvSpPr txBox="1"/>
          <p:nvPr/>
        </p:nvSpPr>
        <p:spPr>
          <a:xfrm>
            <a:off x="2204011" y="3124200"/>
            <a:ext cx="1143000" cy="707886"/>
          </a:xfrm>
          <a:prstGeom prst="rect">
            <a:avLst/>
          </a:prstGeom>
          <a:solidFill>
            <a:srgbClr val="92D050"/>
          </a:solidFill>
          <a:ln w="38100">
            <a:solidFill>
              <a:schemeClr val="tx1"/>
            </a:solidFill>
          </a:ln>
        </p:spPr>
        <p:txBody>
          <a:bodyPr wrap="square" rtlCol="0">
            <a:spAutoFit/>
          </a:bodyPr>
          <a:lstStyle/>
          <a:p>
            <a:r>
              <a:rPr lang="en-US" sz="4000" b="1" dirty="0" smtClean="0"/>
              <a:t>YES</a:t>
            </a:r>
            <a:endParaRPr lang="en-US" sz="4000" b="1" dirty="0"/>
          </a:p>
        </p:txBody>
      </p:sp>
      <p:sp>
        <p:nvSpPr>
          <p:cNvPr id="12" name="TextBox 11"/>
          <p:cNvSpPr txBox="1"/>
          <p:nvPr/>
        </p:nvSpPr>
        <p:spPr>
          <a:xfrm>
            <a:off x="5485434" y="3048000"/>
            <a:ext cx="907649" cy="707886"/>
          </a:xfrm>
          <a:prstGeom prst="rect">
            <a:avLst/>
          </a:prstGeom>
          <a:solidFill>
            <a:srgbClr val="C00000"/>
          </a:solidFill>
          <a:ln w="38100">
            <a:solidFill>
              <a:schemeClr val="tx1"/>
            </a:solidFill>
          </a:ln>
        </p:spPr>
        <p:txBody>
          <a:bodyPr wrap="square" rtlCol="0">
            <a:spAutoFit/>
          </a:bodyPr>
          <a:lstStyle/>
          <a:p>
            <a:r>
              <a:rPr lang="en-US" sz="4000" b="1" dirty="0" smtClean="0"/>
              <a:t>NO</a:t>
            </a:r>
            <a:endParaRPr lang="en-US" sz="4000" b="1" dirty="0"/>
          </a:p>
        </p:txBody>
      </p:sp>
      <p:sp>
        <p:nvSpPr>
          <p:cNvPr id="7" name="Action Button: Custom 6">
            <a:hlinkClick r:id="rId2" action="ppaction://hlinksldjump" highlightClick="1"/>
          </p:cNvPr>
          <p:cNvSpPr/>
          <p:nvPr/>
        </p:nvSpPr>
        <p:spPr>
          <a:xfrm>
            <a:off x="2204011" y="3109732"/>
            <a:ext cx="1143000" cy="7136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477718" y="3029624"/>
            <a:ext cx="915365" cy="70788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5097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fontScale="90000"/>
          </a:bodyPr>
          <a:lstStyle/>
          <a:p>
            <a:pPr algn="ctr"/>
            <a:r>
              <a:rPr lang="en-US" dirty="0" smtClean="0"/>
              <a:t>Get rid of parenthesis by raising each piece to the power</a:t>
            </a:r>
            <a:endParaRPr lang="en-US" dirty="0"/>
          </a:p>
        </p:txBody>
      </p:sp>
      <p:sp>
        <p:nvSpPr>
          <p:cNvPr id="4" name="Content Placeholder 3"/>
          <p:cNvSpPr txBox="1">
            <a:spLocks noGrp="1"/>
          </p:cNvSpPr>
          <p:nvPr>
            <p:ph idx="1"/>
          </p:nvPr>
        </p:nvSpPr>
        <p:spPr>
          <a:xfrm>
            <a:off x="3657600" y="2133600"/>
            <a:ext cx="1905000" cy="1261884"/>
          </a:xfrm>
          <a:prstGeom prst="rect">
            <a:avLst/>
          </a:prstGeom>
          <a:noFill/>
        </p:spPr>
        <p:txBody>
          <a:bodyPr wrap="square" rtlCol="0">
            <a:spAutoFit/>
          </a:bodyPr>
          <a:lstStyle/>
          <a:p>
            <a:pPr marL="0" indent="0">
              <a:buNone/>
            </a:pPr>
            <a:r>
              <a:rPr lang="en-US" sz="4500" b="1" dirty="0" smtClean="0">
                <a:latin typeface="Times New Roman" pitchFamily="18" charset="0"/>
                <a:cs typeface="Times New Roman" pitchFamily="18" charset="0"/>
              </a:rPr>
              <a:t>(</a:t>
            </a:r>
            <a:r>
              <a:rPr lang="en-US" sz="4500" b="1" dirty="0">
                <a:latin typeface="Times New Roman" pitchFamily="18" charset="0"/>
                <a:cs typeface="Times New Roman" pitchFamily="18" charset="0"/>
              </a:rPr>
              <a:t>2</a:t>
            </a:r>
            <a:r>
              <a:rPr lang="en-US" sz="4500" b="1" i="1" dirty="0">
                <a:latin typeface="Times New Roman" pitchFamily="18" charset="0"/>
                <a:cs typeface="Times New Roman" pitchFamily="18" charset="0"/>
              </a:rPr>
              <a:t>x</a:t>
            </a:r>
            <a:r>
              <a:rPr lang="en-US" sz="4500" b="1" dirty="0">
                <a:latin typeface="Times New Roman" pitchFamily="18" charset="0"/>
                <a:cs typeface="Times New Roman" pitchFamily="18" charset="0"/>
              </a:rPr>
              <a:t>²</a:t>
            </a:r>
            <a:r>
              <a:rPr lang="en-US" sz="4500" b="1" i="1" dirty="0">
                <a:latin typeface="Times New Roman" pitchFamily="18" charset="0"/>
                <a:cs typeface="Times New Roman" pitchFamily="18" charset="0"/>
              </a:rPr>
              <a:t>y</a:t>
            </a:r>
            <a:r>
              <a:rPr lang="en-US" sz="4500" b="1" dirty="0">
                <a:latin typeface="Times New Roman" pitchFamily="18" charset="0"/>
                <a:cs typeface="Times New Roman" pitchFamily="18" charset="0"/>
              </a:rPr>
              <a:t>)</a:t>
            </a:r>
            <a:r>
              <a:rPr lang="en-US" sz="4500" b="1" baseline="30000" dirty="0">
                <a:latin typeface="Times New Roman" pitchFamily="18" charset="0"/>
                <a:cs typeface="Times New Roman" pitchFamily="18" charset="0"/>
              </a:rPr>
              <a:t>3</a:t>
            </a:r>
            <a:endParaRPr lang="en-US" sz="4500" dirty="0">
              <a:latin typeface="Times New Roman" pitchFamily="18" charset="0"/>
              <a:cs typeface="Times New Roman" pitchFamily="18" charset="0"/>
            </a:endParaRPr>
          </a:p>
          <a:p>
            <a:pPr marL="0" indent="0">
              <a:buNone/>
            </a:pPr>
            <a:r>
              <a:rPr lang="en-US" b="1" dirty="0" smtClean="0"/>
              <a:t>  </a:t>
            </a:r>
            <a:endParaRPr lang="en-US" b="1" dirty="0"/>
          </a:p>
        </p:txBody>
      </p:sp>
      <p:sp>
        <p:nvSpPr>
          <p:cNvPr id="5" name="TextBox 4"/>
          <p:cNvSpPr txBox="1"/>
          <p:nvPr/>
        </p:nvSpPr>
        <p:spPr>
          <a:xfrm>
            <a:off x="3827362" y="2133600"/>
            <a:ext cx="762000" cy="784830"/>
          </a:xfrm>
          <a:prstGeom prst="rect">
            <a:avLst/>
          </a:prstGeom>
          <a:noFill/>
        </p:spPr>
        <p:txBody>
          <a:bodyPr wrap="square" rtlCol="0">
            <a:spAutoFit/>
          </a:bodyPr>
          <a:lstStyle/>
          <a:p>
            <a:r>
              <a:rPr lang="en-US" sz="4500" b="1" dirty="0" smtClean="0">
                <a:latin typeface="Times New Roman" pitchFamily="18" charset="0"/>
                <a:cs typeface="Times New Roman" pitchFamily="18" charset="0"/>
              </a:rPr>
              <a:t>2</a:t>
            </a:r>
            <a:endParaRPr lang="en-US" sz="4500" b="1" dirty="0">
              <a:latin typeface="Times New Roman" pitchFamily="18" charset="0"/>
              <a:cs typeface="Times New Roman" pitchFamily="18" charset="0"/>
            </a:endParaRPr>
          </a:p>
        </p:txBody>
      </p:sp>
      <p:sp>
        <p:nvSpPr>
          <p:cNvPr id="6" name="TextBox 5"/>
          <p:cNvSpPr txBox="1"/>
          <p:nvPr/>
        </p:nvSpPr>
        <p:spPr>
          <a:xfrm>
            <a:off x="5039810" y="2341075"/>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7" name="TextBox 6"/>
          <p:cNvSpPr txBox="1"/>
          <p:nvPr/>
        </p:nvSpPr>
        <p:spPr>
          <a:xfrm>
            <a:off x="5039810" y="2318839"/>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8" name="TextBox 7"/>
          <p:cNvSpPr txBox="1"/>
          <p:nvPr/>
        </p:nvSpPr>
        <p:spPr>
          <a:xfrm>
            <a:off x="5039810" y="2331318"/>
            <a:ext cx="685800" cy="553998"/>
          </a:xfrm>
          <a:prstGeom prst="rect">
            <a:avLst/>
          </a:prstGeom>
          <a:noFill/>
        </p:spPr>
        <p:txBody>
          <a:bodyPr wrap="square" rtlCol="0">
            <a:spAutoFit/>
          </a:bodyPr>
          <a:lstStyle/>
          <a:p>
            <a:r>
              <a:rPr lang="en-US" sz="4500" b="1" baseline="30000" dirty="0" smtClean="0">
                <a:latin typeface="Times New Roman" pitchFamily="18" charset="0"/>
                <a:cs typeface="Times New Roman" pitchFamily="18" charset="0"/>
              </a:rPr>
              <a:t>3</a:t>
            </a:r>
            <a:endParaRPr lang="en-US" sz="4500" b="1" baseline="30000" dirty="0">
              <a:latin typeface="Times New Roman" pitchFamily="18" charset="0"/>
              <a:cs typeface="Times New Roman" pitchFamily="18" charset="0"/>
            </a:endParaRPr>
          </a:p>
        </p:txBody>
      </p:sp>
      <p:sp>
        <p:nvSpPr>
          <p:cNvPr id="9" name="TextBox 8"/>
          <p:cNvSpPr txBox="1"/>
          <p:nvPr/>
        </p:nvSpPr>
        <p:spPr>
          <a:xfrm>
            <a:off x="4106066" y="2136463"/>
            <a:ext cx="779362" cy="784830"/>
          </a:xfrm>
          <a:prstGeom prst="rect">
            <a:avLst/>
          </a:prstGeom>
          <a:noFill/>
        </p:spPr>
        <p:txBody>
          <a:bodyPr wrap="square" rtlCol="0">
            <a:spAutoFit/>
          </a:bodyPr>
          <a:lstStyle/>
          <a:p>
            <a:r>
              <a:rPr lang="en-US" sz="4500" b="1" i="1" dirty="0">
                <a:latin typeface="Times New Roman" pitchFamily="18" charset="0"/>
                <a:cs typeface="Times New Roman" pitchFamily="18" charset="0"/>
              </a:rPr>
              <a:t>x</a:t>
            </a:r>
            <a:r>
              <a:rPr lang="en-US" sz="4500" b="1" dirty="0" smtClean="0">
                <a:latin typeface="Times New Roman" pitchFamily="18" charset="0"/>
                <a:cs typeface="Times New Roman" pitchFamily="18" charset="0"/>
              </a:rPr>
              <a:t>²</a:t>
            </a:r>
            <a:endParaRPr lang="en-US" sz="4500" b="1" i="1" dirty="0">
              <a:latin typeface="Times New Roman" pitchFamily="18" charset="0"/>
              <a:cs typeface="Times New Roman" pitchFamily="18" charset="0"/>
            </a:endParaRPr>
          </a:p>
        </p:txBody>
      </p:sp>
      <p:sp>
        <p:nvSpPr>
          <p:cNvPr id="10" name="TextBox 9"/>
          <p:cNvSpPr txBox="1"/>
          <p:nvPr/>
        </p:nvSpPr>
        <p:spPr>
          <a:xfrm>
            <a:off x="4562724" y="2142269"/>
            <a:ext cx="592238" cy="784830"/>
          </a:xfrm>
          <a:prstGeom prst="rect">
            <a:avLst/>
          </a:prstGeom>
          <a:noFill/>
        </p:spPr>
        <p:txBody>
          <a:bodyPr wrap="square" rtlCol="0">
            <a:spAutoFit/>
          </a:bodyPr>
          <a:lstStyle/>
          <a:p>
            <a:r>
              <a:rPr lang="en-US" sz="4500" b="1" i="1" dirty="0" smtClean="0">
                <a:latin typeface="Times New Roman" pitchFamily="18" charset="0"/>
                <a:cs typeface="Times New Roman" pitchFamily="18" charset="0"/>
              </a:rPr>
              <a:t>y</a:t>
            </a:r>
            <a:endParaRPr lang="en-US" sz="4500" b="1" i="1" dirty="0">
              <a:latin typeface="Times New Roman" pitchFamily="18" charset="0"/>
              <a:cs typeface="Times New Roman" pitchFamily="18" charset="0"/>
            </a:endParaRPr>
          </a:p>
        </p:txBody>
      </p:sp>
      <p:sp>
        <p:nvSpPr>
          <p:cNvPr id="11" name="TextBox 10"/>
          <p:cNvSpPr txBox="1"/>
          <p:nvPr/>
        </p:nvSpPr>
        <p:spPr>
          <a:xfrm>
            <a:off x="3851370" y="4472970"/>
            <a:ext cx="1608828" cy="784830"/>
          </a:xfrm>
          <a:prstGeom prst="rect">
            <a:avLst/>
          </a:prstGeom>
          <a:noFill/>
        </p:spPr>
        <p:txBody>
          <a:bodyPr wrap="square" rtlCol="0">
            <a:spAutoFit/>
          </a:bodyPr>
          <a:lstStyle/>
          <a:p>
            <a:r>
              <a:rPr lang="en-US" sz="4500" b="1" dirty="0" smtClean="0">
                <a:latin typeface="Times New Roman" pitchFamily="18" charset="0"/>
                <a:cs typeface="Times New Roman" pitchFamily="18" charset="0"/>
              </a:rPr>
              <a:t>8</a:t>
            </a:r>
            <a:r>
              <a:rPr lang="en-US" sz="4500" b="1" i="1" dirty="0" smtClean="0">
                <a:latin typeface="Times New Roman" pitchFamily="18" charset="0"/>
                <a:cs typeface="Times New Roman" pitchFamily="18" charset="0"/>
              </a:rPr>
              <a:t>x</a:t>
            </a:r>
            <a:r>
              <a:rPr lang="en-US" sz="4500" b="1" baseline="30000" dirty="0" smtClean="0">
                <a:latin typeface="Times New Roman" pitchFamily="18" charset="0"/>
                <a:cs typeface="Times New Roman" pitchFamily="18" charset="0"/>
              </a:rPr>
              <a:t>6</a:t>
            </a:r>
            <a:r>
              <a:rPr lang="en-US" sz="4500" b="1" i="1" dirty="0" smtClean="0">
                <a:latin typeface="Times New Roman" pitchFamily="18" charset="0"/>
                <a:cs typeface="Times New Roman" pitchFamily="18" charset="0"/>
              </a:rPr>
              <a:t>y</a:t>
            </a:r>
            <a:r>
              <a:rPr lang="en-US" sz="4500" b="1" dirty="0" smtClean="0">
                <a:latin typeface="Times New Roman" pitchFamily="18" charset="0"/>
                <a:cs typeface="Times New Roman" pitchFamily="18" charset="0"/>
              </a:rPr>
              <a:t>³</a:t>
            </a:r>
            <a:endParaRPr lang="en-US" sz="4500" b="1" dirty="0">
              <a:latin typeface="Times New Roman" pitchFamily="18" charset="0"/>
              <a:cs typeface="Times New Roman" pitchFamily="18" charset="0"/>
            </a:endParaRPr>
          </a:p>
        </p:txBody>
      </p:sp>
      <p:sp>
        <p:nvSpPr>
          <p:cNvPr id="14" name="TextBox 13"/>
          <p:cNvSpPr txBox="1"/>
          <p:nvPr/>
        </p:nvSpPr>
        <p:spPr>
          <a:xfrm>
            <a:off x="3605474" y="5742801"/>
            <a:ext cx="2033326" cy="553998"/>
          </a:xfrm>
          <a:prstGeom prst="rect">
            <a:avLst/>
          </a:prstGeom>
          <a:solidFill>
            <a:srgbClr val="C00000"/>
          </a:solidFill>
          <a:ln w="38100">
            <a:solidFill>
              <a:schemeClr val="tx1"/>
            </a:solidFill>
          </a:ln>
        </p:spPr>
        <p:txBody>
          <a:bodyPr wrap="square" rtlCol="0">
            <a:spAutoFit/>
          </a:bodyPr>
          <a:lstStyle/>
          <a:p>
            <a:r>
              <a:rPr lang="en-US" sz="3000" b="1" dirty="0" smtClean="0"/>
              <a:t>NEXT STEP</a:t>
            </a:r>
            <a:endParaRPr lang="en-US" sz="3000" b="1" dirty="0"/>
          </a:p>
        </p:txBody>
      </p:sp>
      <p:sp>
        <p:nvSpPr>
          <p:cNvPr id="15" name="Action Button: Custom 14">
            <a:hlinkClick r:id="rId2" action="ppaction://hlinksldjump" highlightClick="1"/>
          </p:cNvPr>
          <p:cNvSpPr/>
          <p:nvPr/>
        </p:nvSpPr>
        <p:spPr>
          <a:xfrm>
            <a:off x="3580396" y="5742801"/>
            <a:ext cx="2058404" cy="55399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55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3.05556E-6 3.65402E-6 L -0.00191 0.15379 " pathEditMode="relative" rAng="0" ptsTypes="AA">
                                      <p:cBhvr>
                                        <p:cTn id="6" dur="2000" fill="hold"/>
                                        <p:tgtEl>
                                          <p:spTgt spid="5"/>
                                        </p:tgtEl>
                                        <p:attrNameLst>
                                          <p:attrName>ppt_x</p:attrName>
                                          <p:attrName>ppt_y</p:attrName>
                                        </p:attrNameLst>
                                      </p:cBhvr>
                                      <p:rCtr x="-104" y="767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4.72222E-6 1.69288E-6 L -0.09705 0.11956 " pathEditMode="relative" rAng="0" ptsTypes="AA">
                                      <p:cBhvr>
                                        <p:cTn id="9" dur="2000" fill="hold"/>
                                        <p:tgtEl>
                                          <p:spTgt spid="8"/>
                                        </p:tgtEl>
                                        <p:attrNameLst>
                                          <p:attrName>ppt_x</p:attrName>
                                          <p:attrName>ppt_y</p:attrName>
                                        </p:attrNameLst>
                                      </p:cBhvr>
                                      <p:rCtr x="-4861" y="5967"/>
                                    </p:animMotion>
                                  </p:childTnLst>
                                </p:cTn>
                              </p:par>
                            </p:childTnLst>
                          </p:cTn>
                        </p:par>
                        <p:par>
                          <p:cTn id="10" fill="hold">
                            <p:stCondLst>
                              <p:cond delay="4000"/>
                            </p:stCondLst>
                            <p:childTnLst>
                              <p:par>
                                <p:cTn id="11" presetID="42" presetClass="path" presetSubtype="0" accel="50000" decel="50000" fill="hold" grpId="0" nodeType="afterEffect">
                                  <p:stCondLst>
                                    <p:cond delay="0"/>
                                  </p:stCondLst>
                                  <p:childTnLst>
                                    <p:animMotion origin="layout" path="M -3.05556E-6 1.11933E-6 L 0.01684 0.15333 " pathEditMode="relative" rAng="0" ptsTypes="AA">
                                      <p:cBhvr>
                                        <p:cTn id="12" dur="2000" fill="hold"/>
                                        <p:tgtEl>
                                          <p:spTgt spid="9"/>
                                        </p:tgtEl>
                                        <p:attrNameLst>
                                          <p:attrName>ppt_x</p:attrName>
                                          <p:attrName>ppt_y</p:attrName>
                                        </p:attrNameLst>
                                      </p:cBhvr>
                                      <p:rCtr x="833" y="7655"/>
                                    </p:animMotion>
                                  </p:childTnLst>
                                </p:cTn>
                              </p:par>
                            </p:childTnLst>
                          </p:cTn>
                        </p:par>
                        <p:par>
                          <p:cTn id="13" fill="hold">
                            <p:stCondLst>
                              <p:cond delay="6000"/>
                            </p:stCondLst>
                            <p:childTnLst>
                              <p:par>
                                <p:cTn id="14" presetID="42" presetClass="path" presetSubtype="0" accel="50000" decel="50000" fill="hold" grpId="0" nodeType="afterEffect">
                                  <p:stCondLst>
                                    <p:cond delay="0"/>
                                  </p:stCondLst>
                                  <p:childTnLst>
                                    <p:animMotion origin="layout" path="M 4.72222E-6 -2.10916E-6 L -0.04705 0.11032 " pathEditMode="relative" rAng="0" ptsTypes="AA">
                                      <p:cBhvr>
                                        <p:cTn id="15" dur="2000" fill="hold"/>
                                        <p:tgtEl>
                                          <p:spTgt spid="7"/>
                                        </p:tgtEl>
                                        <p:attrNameLst>
                                          <p:attrName>ppt_x</p:attrName>
                                          <p:attrName>ppt_y</p:attrName>
                                        </p:attrNameLst>
                                      </p:cBhvr>
                                      <p:rCtr x="-2361" y="5504"/>
                                    </p:animMotion>
                                  </p:childTnLst>
                                </p:cTn>
                              </p:par>
                            </p:childTnLst>
                          </p:cTn>
                        </p:par>
                        <p:par>
                          <p:cTn id="16" fill="hold">
                            <p:stCondLst>
                              <p:cond delay="8000"/>
                            </p:stCondLst>
                            <p:childTnLst>
                              <p:par>
                                <p:cTn id="17" presetID="42" presetClass="path" presetSubtype="0" accel="50000" decel="50000" fill="hold" grpId="0" nodeType="afterEffect">
                                  <p:stCondLst>
                                    <p:cond delay="0"/>
                                  </p:stCondLst>
                                  <p:childTnLst>
                                    <p:animMotion origin="layout" path="M 0 -2.6827E-6 L 0.02708 0.15264 " pathEditMode="relative" rAng="0" ptsTypes="AA">
                                      <p:cBhvr>
                                        <p:cTn id="18" dur="2000" fill="hold"/>
                                        <p:tgtEl>
                                          <p:spTgt spid="10"/>
                                        </p:tgtEl>
                                        <p:attrNameLst>
                                          <p:attrName>ppt_x</p:attrName>
                                          <p:attrName>ppt_y</p:attrName>
                                        </p:attrNameLst>
                                      </p:cBhvr>
                                      <p:rCtr x="1354" y="7632"/>
                                    </p:animMotion>
                                  </p:childTnLst>
                                </p:cTn>
                              </p:par>
                            </p:childTnLst>
                          </p:cTn>
                        </p:par>
                        <p:par>
                          <p:cTn id="19" fill="hold">
                            <p:stCondLst>
                              <p:cond delay="10000"/>
                            </p:stCondLst>
                            <p:childTnLst>
                              <p:par>
                                <p:cTn id="20" presetID="42" presetClass="path" presetSubtype="0" accel="50000" decel="50000" fill="hold" grpId="0" nodeType="afterEffect">
                                  <p:stCondLst>
                                    <p:cond delay="0"/>
                                  </p:stCondLst>
                                  <p:childTnLst>
                                    <p:animMotion origin="layout" path="M 4.72222E-6 1.48011E-7 L 0.00295 0.12928 " pathEditMode="relative" rAng="0" ptsTypes="AA">
                                      <p:cBhvr>
                                        <p:cTn id="21" dur="2000" fill="hold"/>
                                        <p:tgtEl>
                                          <p:spTgt spid="6"/>
                                        </p:tgtEl>
                                        <p:attrNameLst>
                                          <p:attrName>ppt_x</p:attrName>
                                          <p:attrName>ppt_y</p:attrName>
                                        </p:attrNameLst>
                                      </p:cBhvr>
                                      <p:rCtr x="139" y="6452"/>
                                    </p:animMotion>
                                  </p:childTnLst>
                                </p:cTn>
                              </p:par>
                            </p:childTnLst>
                          </p:cTn>
                        </p:par>
                        <p:par>
                          <p:cTn id="22" fill="hold">
                            <p:stCondLst>
                              <p:cond delay="12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Are there any negative exponents?</a:t>
            </a:r>
            <a:endParaRPr lang="en-US" dirty="0"/>
          </a:p>
        </p:txBody>
      </p:sp>
      <p:sp>
        <p:nvSpPr>
          <p:cNvPr id="3" name="Content Placeholder 2"/>
          <p:cNvSpPr>
            <a:spLocks noGrp="1"/>
          </p:cNvSpPr>
          <p:nvPr>
            <p:ph idx="1"/>
          </p:nvPr>
        </p:nvSpPr>
        <p:spPr>
          <a:xfrm>
            <a:off x="5410200" y="2819400"/>
            <a:ext cx="1066800" cy="914400"/>
          </a:xfrm>
          <a:solidFill>
            <a:srgbClr val="C00000"/>
          </a:solidFill>
          <a:ln w="38100">
            <a:solidFill>
              <a:schemeClr val="tx1"/>
            </a:solidFill>
          </a:ln>
        </p:spPr>
        <p:txBody>
          <a:bodyPr>
            <a:normAutofit fontScale="85000" lnSpcReduction="10000"/>
          </a:bodyPr>
          <a:lstStyle/>
          <a:p>
            <a:pPr marL="0" indent="0">
              <a:buNone/>
            </a:pPr>
            <a:r>
              <a:rPr lang="en-US" sz="6000" b="1" dirty="0" smtClean="0">
                <a:solidFill>
                  <a:schemeClr val="tx1"/>
                </a:solidFill>
              </a:rPr>
              <a:t>NO</a:t>
            </a:r>
            <a:endParaRPr lang="en-US" sz="6000" b="1" dirty="0">
              <a:solidFill>
                <a:schemeClr val="tx1"/>
              </a:solidFill>
            </a:endParaRPr>
          </a:p>
        </p:txBody>
      </p:sp>
      <p:sp>
        <p:nvSpPr>
          <p:cNvPr id="4" name="Content Placeholder 2"/>
          <p:cNvSpPr txBox="1">
            <a:spLocks/>
          </p:cNvSpPr>
          <p:nvPr/>
        </p:nvSpPr>
        <p:spPr>
          <a:xfrm>
            <a:off x="1447800" y="2819400"/>
            <a:ext cx="1447800" cy="914400"/>
          </a:xfrm>
          <a:prstGeom prst="rect">
            <a:avLst/>
          </a:prstGeom>
          <a:solidFill>
            <a:srgbClr val="92D050"/>
          </a:solidFill>
          <a:ln w="38100">
            <a:solidFill>
              <a:schemeClr val="tx1"/>
            </a:solidFill>
          </a:ln>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Font typeface="Wingdings 2"/>
              <a:buNone/>
            </a:pPr>
            <a:r>
              <a:rPr lang="en-US" sz="6000" b="1" dirty="0" smtClean="0"/>
              <a:t>YES</a:t>
            </a:r>
            <a:endParaRPr lang="en-US" sz="6000" b="1" dirty="0"/>
          </a:p>
        </p:txBody>
      </p:sp>
      <p:sp>
        <p:nvSpPr>
          <p:cNvPr id="7" name="Action Button: Custom 6">
            <a:hlinkClick r:id="rId2" action="ppaction://hlinksldjump" highlightClick="1"/>
          </p:cNvPr>
          <p:cNvSpPr/>
          <p:nvPr/>
        </p:nvSpPr>
        <p:spPr>
          <a:xfrm>
            <a:off x="1447800" y="2819399"/>
            <a:ext cx="1447800" cy="95780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410200" y="2819400"/>
            <a:ext cx="1066800" cy="95780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971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Writing what…?</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78701" y="1905000"/>
            <a:ext cx="1981200" cy="1200329"/>
          </a:xfrm>
          <a:prstGeom prst="rect">
            <a:avLst/>
          </a:prstGeom>
          <a:solidFill>
            <a:srgbClr val="FFFF00"/>
          </a:solidFill>
          <a:ln w="38100">
            <a:solidFill>
              <a:schemeClr val="tx1"/>
            </a:solidFill>
          </a:ln>
        </p:spPr>
        <p:txBody>
          <a:bodyPr wrap="square" rtlCol="0">
            <a:spAutoFit/>
          </a:bodyPr>
          <a:lstStyle/>
          <a:p>
            <a:pPr algn="ctr"/>
            <a:r>
              <a:rPr lang="en-US" sz="2800" b="1" dirty="0" smtClean="0"/>
              <a:t>Write equations</a:t>
            </a:r>
          </a:p>
          <a:p>
            <a:pPr algn="ctr"/>
            <a:r>
              <a:rPr lang="en-US" sz="1600" b="1" dirty="0" smtClean="0"/>
              <a:t>(Chapter 1)</a:t>
            </a:r>
            <a:endParaRPr lang="en-US" sz="1600" b="1" dirty="0"/>
          </a:p>
        </p:txBody>
      </p:sp>
      <p:sp>
        <p:nvSpPr>
          <p:cNvPr id="14" name="TextBox 13"/>
          <p:cNvSpPr txBox="1"/>
          <p:nvPr/>
        </p:nvSpPr>
        <p:spPr>
          <a:xfrm>
            <a:off x="3505200" y="1905000"/>
            <a:ext cx="1981200" cy="1200329"/>
          </a:xfrm>
          <a:prstGeom prst="rect">
            <a:avLst/>
          </a:prstGeom>
          <a:solidFill>
            <a:srgbClr val="C00000"/>
          </a:solidFill>
          <a:ln w="38100">
            <a:solidFill>
              <a:schemeClr val="tx1"/>
            </a:solidFill>
          </a:ln>
        </p:spPr>
        <p:txBody>
          <a:bodyPr wrap="square" rtlCol="0">
            <a:spAutoFit/>
          </a:bodyPr>
          <a:lstStyle/>
          <a:p>
            <a:pPr algn="ctr"/>
            <a:r>
              <a:rPr lang="en-US" sz="2800" b="1" dirty="0" smtClean="0"/>
              <a:t>Write expressions</a:t>
            </a:r>
          </a:p>
          <a:p>
            <a:pPr algn="ctr"/>
            <a:r>
              <a:rPr lang="en-US" sz="1600" b="1" dirty="0" smtClean="0"/>
              <a:t>(Chapter 1)</a:t>
            </a:r>
            <a:endParaRPr lang="en-US" sz="1600" b="1" dirty="0"/>
          </a:p>
        </p:txBody>
      </p:sp>
      <p:sp>
        <p:nvSpPr>
          <p:cNvPr id="15" name="TextBox 14"/>
          <p:cNvSpPr txBox="1"/>
          <p:nvPr/>
        </p:nvSpPr>
        <p:spPr>
          <a:xfrm>
            <a:off x="6363222" y="1916481"/>
            <a:ext cx="1981200" cy="1200329"/>
          </a:xfrm>
          <a:prstGeom prst="rect">
            <a:avLst/>
          </a:prstGeom>
          <a:solidFill>
            <a:srgbClr val="0070C0"/>
          </a:solidFill>
          <a:ln w="38100">
            <a:solidFill>
              <a:schemeClr val="tx1"/>
            </a:solidFill>
          </a:ln>
        </p:spPr>
        <p:txBody>
          <a:bodyPr wrap="square" rtlCol="0">
            <a:spAutoFit/>
          </a:bodyPr>
          <a:lstStyle/>
          <a:p>
            <a:pPr algn="ctr"/>
            <a:r>
              <a:rPr lang="en-US" sz="2800" b="1" dirty="0" smtClean="0"/>
              <a:t>Write Inequalities</a:t>
            </a:r>
            <a:r>
              <a:rPr lang="en-US" sz="1600" b="1" dirty="0" smtClean="0"/>
              <a:t>(Chapter 1)</a:t>
            </a:r>
            <a:endParaRPr lang="en-US" sz="1600" b="1" dirty="0"/>
          </a:p>
        </p:txBody>
      </p:sp>
      <p:sp>
        <p:nvSpPr>
          <p:cNvPr id="9" name="TextBox 8"/>
          <p:cNvSpPr txBox="1"/>
          <p:nvPr/>
        </p:nvSpPr>
        <p:spPr>
          <a:xfrm>
            <a:off x="794359" y="34290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Write linear</a:t>
            </a:r>
          </a:p>
          <a:p>
            <a:pPr algn="ctr"/>
            <a:r>
              <a:rPr lang="en-US" sz="2800" b="1" dirty="0" smtClean="0"/>
              <a:t>equations</a:t>
            </a:r>
          </a:p>
          <a:p>
            <a:pPr algn="ctr"/>
            <a:r>
              <a:rPr lang="en-US" sz="1600" b="1" dirty="0" smtClean="0"/>
              <a:t>(Chapter 5)</a:t>
            </a:r>
            <a:endParaRPr lang="en-US" sz="1600" b="1" dirty="0"/>
          </a:p>
        </p:txBody>
      </p:sp>
      <p:sp>
        <p:nvSpPr>
          <p:cNvPr id="11" name="TextBox 10"/>
          <p:cNvSpPr txBox="1"/>
          <p:nvPr/>
        </p:nvSpPr>
        <p:spPr>
          <a:xfrm>
            <a:off x="3482236" y="3429000"/>
            <a:ext cx="1981200" cy="2062103"/>
          </a:xfrm>
          <a:prstGeom prst="rect">
            <a:avLst/>
          </a:prstGeom>
          <a:solidFill>
            <a:srgbClr val="B5339C"/>
          </a:solidFill>
          <a:ln w="38100">
            <a:solidFill>
              <a:schemeClr val="tx1"/>
            </a:solidFill>
          </a:ln>
        </p:spPr>
        <p:txBody>
          <a:bodyPr wrap="square" rtlCol="0">
            <a:spAutoFit/>
          </a:bodyPr>
          <a:lstStyle/>
          <a:p>
            <a:pPr algn="ctr"/>
            <a:r>
              <a:rPr lang="en-US" sz="2800" b="1" dirty="0" smtClean="0"/>
              <a:t>Write equations in function form</a:t>
            </a:r>
          </a:p>
          <a:p>
            <a:pPr algn="ctr"/>
            <a:r>
              <a:rPr lang="en-US" sz="1600" b="1" dirty="0" smtClean="0"/>
              <a:t>(Chapter 3)</a:t>
            </a:r>
            <a:endParaRPr lang="en-US" sz="1600" b="1" dirty="0"/>
          </a:p>
        </p:txBody>
      </p:sp>
      <p:sp>
        <p:nvSpPr>
          <p:cNvPr id="12" name="Action Button: Custom 11">
            <a:hlinkClick r:id="rId3" action="ppaction://hlinksldjump" highlightClick="1"/>
          </p:cNvPr>
          <p:cNvSpPr/>
          <p:nvPr/>
        </p:nvSpPr>
        <p:spPr>
          <a:xfrm>
            <a:off x="3482236" y="3434817"/>
            <a:ext cx="1981200" cy="206210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Custom 3">
            <a:hlinkClick r:id="rId4" action="ppaction://hlinksldjump" highlightClick="1"/>
          </p:cNvPr>
          <p:cNvSpPr/>
          <p:nvPr/>
        </p:nvSpPr>
        <p:spPr>
          <a:xfrm>
            <a:off x="794359" y="34289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794359" y="19049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6" action="ppaction://hlinksldjump" highlightClick="1"/>
          </p:cNvPr>
          <p:cNvSpPr/>
          <p:nvPr/>
        </p:nvSpPr>
        <p:spPr>
          <a:xfrm>
            <a:off x="3510419" y="1904998"/>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5" action="ppaction://hlinksldjump" highlightClick="1"/>
          </p:cNvPr>
          <p:cNvSpPr/>
          <p:nvPr/>
        </p:nvSpPr>
        <p:spPr>
          <a:xfrm>
            <a:off x="6363222" y="191648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63222" y="3644443"/>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Write a rule for a function</a:t>
            </a:r>
          </a:p>
          <a:p>
            <a:pPr algn="ctr"/>
            <a:r>
              <a:rPr lang="en-US" sz="1600" b="1" dirty="0" smtClean="0"/>
              <a:t>(Chapter 2)</a:t>
            </a:r>
            <a:endParaRPr lang="en-US" sz="1600" b="1" dirty="0"/>
          </a:p>
        </p:txBody>
      </p:sp>
      <p:sp>
        <p:nvSpPr>
          <p:cNvPr id="21" name="Action Button: Custom 20">
            <a:hlinkClick r:id="rId7" action="ppaction://hlinksldjump" highlightClick="1"/>
          </p:cNvPr>
          <p:cNvSpPr/>
          <p:nvPr/>
        </p:nvSpPr>
        <p:spPr>
          <a:xfrm>
            <a:off x="6363222" y="3644443"/>
            <a:ext cx="1981200" cy="162178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09456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pPr algn="ctr"/>
            <a:r>
              <a:rPr lang="en-US" b="1" dirty="0" smtClean="0"/>
              <a:t>2.  Make any negative exponents positive.</a:t>
            </a:r>
            <a:endParaRPr lang="en-US" b="1" dirty="0"/>
          </a:p>
        </p:txBody>
      </p:sp>
      <p:sp>
        <p:nvSpPr>
          <p:cNvPr id="3" name="Content Placeholder 2"/>
          <p:cNvSpPr>
            <a:spLocks noGrp="1"/>
          </p:cNvSpPr>
          <p:nvPr>
            <p:ph idx="1"/>
          </p:nvPr>
        </p:nvSpPr>
        <p:spPr>
          <a:xfrm>
            <a:off x="914400" y="1447800"/>
            <a:ext cx="7772400" cy="2743200"/>
          </a:xfrm>
        </p:spPr>
        <p:txBody>
          <a:bodyPr>
            <a:normAutofit fontScale="85000" lnSpcReduction="10000"/>
          </a:bodyPr>
          <a:lstStyle/>
          <a:p>
            <a:pPr marL="0" indent="0">
              <a:buNone/>
            </a:pPr>
            <a:r>
              <a:rPr lang="en-US" dirty="0" smtClean="0"/>
              <a:t>If there are negative exponents, make the exponents positive by moving the item.</a:t>
            </a:r>
          </a:p>
          <a:p>
            <a:pPr>
              <a:buFontTx/>
              <a:buChar char="-"/>
            </a:pPr>
            <a:r>
              <a:rPr lang="en-US" dirty="0" smtClean="0"/>
              <a:t>If the item is in the numerator, move it to the denominator to make it’s exponent positive.</a:t>
            </a:r>
          </a:p>
          <a:p>
            <a:pPr>
              <a:buFontTx/>
              <a:buChar char="-"/>
            </a:pPr>
            <a:r>
              <a:rPr lang="en-US" dirty="0" smtClean="0"/>
              <a:t>If the item is in the denominator, move it to the numerator to make it’s exponent positive.</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3690092" y="4724400"/>
                <a:ext cx="1410964" cy="9580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smtClean="0">
                              <a:latin typeface="Cambria Math"/>
                            </a:rPr>
                          </m:ctrlPr>
                        </m:fPr>
                        <m:num>
                          <m:r>
                            <a:rPr lang="en-US" sz="3000" b="1" i="1">
                              <a:latin typeface="Cambria Math"/>
                            </a:rPr>
                            <m:t>𝟒</m:t>
                          </m:r>
                          <m:r>
                            <a:rPr lang="en-US" sz="3000" b="1" i="1" smtClean="0">
                              <a:latin typeface="Cambria Math"/>
                            </a:rPr>
                            <m:t>        </m:t>
                          </m:r>
                          <m:r>
                            <a:rPr lang="en-US" sz="3000" b="1" i="1">
                              <a:latin typeface="Cambria Math"/>
                            </a:rPr>
                            <m:t>𝒚</m:t>
                          </m:r>
                        </m:num>
                        <m:den>
                          <m:r>
                            <a:rPr lang="en-US" sz="3000" b="1" i="1">
                              <a:latin typeface="Cambria Math"/>
                            </a:rPr>
                            <m:t>𝟑</m:t>
                          </m:r>
                          <m:r>
                            <a:rPr lang="en-US" sz="3000" b="1" i="1" smtClean="0">
                              <a:latin typeface="Cambria Math"/>
                            </a:rPr>
                            <m:t>    </m:t>
                          </m:r>
                        </m:den>
                      </m:f>
                    </m:oMath>
                  </m:oMathPara>
                </a14:m>
                <a:endParaRPr lang="en-US" sz="3000" dirty="0"/>
              </a:p>
            </p:txBody>
          </p:sp>
        </mc:Choice>
        <mc:Fallback xmlns="">
          <p:sp>
            <p:nvSpPr>
              <p:cNvPr id="4" name="Rectangle 3"/>
              <p:cNvSpPr>
                <a:spLocks noRot="1" noChangeAspect="1" noMove="1" noResize="1" noEditPoints="1" noAdjustHandles="1" noChangeArrowheads="1" noChangeShapeType="1" noTextEdit="1"/>
              </p:cNvSpPr>
              <p:nvPr/>
            </p:nvSpPr>
            <p:spPr>
              <a:xfrm>
                <a:off x="3690092" y="4724400"/>
                <a:ext cx="1410964" cy="95801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969272" y="4739014"/>
                <a:ext cx="877100"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ea typeface="Cambria Math" pitchFamily="18" charset="0"/>
                            </a:rPr>
                          </m:ctrlPr>
                        </m:sSupPr>
                        <m:e>
                          <m:r>
                            <a:rPr lang="en-US" sz="3000" b="1" i="1">
                              <a:latin typeface="Cambria Math" pitchFamily="18" charset="0"/>
                              <a:ea typeface="Cambria Math" pitchFamily="18" charset="0"/>
                            </a:rPr>
                            <m:t>𝒙</m:t>
                          </m:r>
                        </m:e>
                        <m:sup>
                          <m:r>
                            <a:rPr lang="en-US" sz="3000" b="1" i="1">
                              <a:latin typeface="Cambria Math" pitchFamily="18" charset="0"/>
                              <a:ea typeface="Cambria Math" pitchFamily="18" charset="0"/>
                            </a:rPr>
                            <m:t>−</m:t>
                          </m:r>
                          <m:r>
                            <a:rPr lang="en-US" sz="3000" b="1" i="1">
                              <a:latin typeface="Cambria Math" pitchFamily="18" charset="0"/>
                              <a:ea typeface="Cambria Math" pitchFamily="18" charset="0"/>
                            </a:rPr>
                            <m:t>𝟑</m:t>
                          </m:r>
                        </m:sup>
                      </m:sSup>
                    </m:oMath>
                  </m:oMathPara>
                </a14:m>
                <a:endParaRPr lang="en-US" sz="3000" b="1" dirty="0">
                  <a:latin typeface="Cambria Math" pitchFamily="18" charset="0"/>
                  <a:ea typeface="Cambria Math"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969272" y="4739014"/>
                <a:ext cx="877100" cy="56445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189521" y="5203409"/>
                <a:ext cx="857864"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𝒛</m:t>
                          </m:r>
                        </m:e>
                        <m:sup>
                          <m:r>
                            <a:rPr lang="en-US" sz="3000" b="1" i="1">
                              <a:latin typeface="Cambria Math"/>
                            </a:rPr>
                            <m:t>−</m:t>
                          </m:r>
                          <m:r>
                            <a:rPr lang="en-US" sz="3000" b="1" i="1">
                              <a:latin typeface="Cambria Math"/>
                            </a:rPr>
                            <m:t>𝟑</m:t>
                          </m:r>
                        </m:sup>
                      </m:sSup>
                    </m:oMath>
                  </m:oMathPara>
                </a14:m>
                <a:endParaRPr lang="en-US" sz="3000" dirty="0"/>
              </a:p>
            </p:txBody>
          </p:sp>
        </mc:Choice>
        <mc:Fallback xmlns="">
          <p:sp>
            <p:nvSpPr>
              <p:cNvPr id="8" name="Rectangle 7"/>
              <p:cNvSpPr>
                <a:spLocks noRot="1" noChangeAspect="1" noMove="1" noResize="1" noEditPoints="1" noAdjustHandles="1" noChangeArrowheads="1" noChangeShapeType="1" noTextEdit="1"/>
              </p:cNvSpPr>
              <p:nvPr/>
            </p:nvSpPr>
            <p:spPr>
              <a:xfrm>
                <a:off x="4189521" y="5203409"/>
                <a:ext cx="857864" cy="564450"/>
              </a:xfrm>
              <a:prstGeom prst="rect">
                <a:avLst/>
              </a:prstGeom>
              <a:blipFill rotWithShape="1">
                <a:blip r:embed="rId4"/>
                <a:stretch>
                  <a:fillRect/>
                </a:stretch>
              </a:blipFill>
            </p:spPr>
            <p:txBody>
              <a:bodyPr/>
              <a:lstStyle/>
              <a:p>
                <a:r>
                  <a:rPr lang="en-US">
                    <a:noFill/>
                  </a:rPr>
                  <a:t> </a:t>
                </a:r>
              </a:p>
            </p:txBody>
          </p:sp>
        </mc:Fallback>
      </mc:AlternateContent>
      <p:sp>
        <p:nvSpPr>
          <p:cNvPr id="12" name="TextBox 11"/>
          <p:cNvSpPr txBox="1"/>
          <p:nvPr/>
        </p:nvSpPr>
        <p:spPr>
          <a:xfrm>
            <a:off x="4313653" y="5213861"/>
            <a:ext cx="609600" cy="553998"/>
          </a:xfrm>
          <a:prstGeom prst="rect">
            <a:avLst/>
          </a:prstGeom>
          <a:noFill/>
        </p:spPr>
        <p:txBody>
          <a:bodyPr wrap="square" rtlCol="0">
            <a:spAutoFit/>
          </a:bodyPr>
          <a:lstStyle/>
          <a:p>
            <a:r>
              <a:rPr lang="en-US" sz="3000" b="1" i="1" dirty="0">
                <a:solidFill>
                  <a:srgbClr val="FF0000"/>
                </a:solidFill>
                <a:latin typeface="Times New Roman" pitchFamily="18" charset="0"/>
                <a:cs typeface="Times New Roman" pitchFamily="18" charset="0"/>
              </a:rPr>
              <a:t>x</a:t>
            </a:r>
            <a:r>
              <a:rPr lang="en-US" sz="3000" b="1" dirty="0" smtClean="0">
                <a:solidFill>
                  <a:srgbClr val="FF0000"/>
                </a:solidFill>
                <a:latin typeface="Times New Roman" pitchFamily="18" charset="0"/>
                <a:cs typeface="Times New Roman" pitchFamily="18" charset="0"/>
              </a:rPr>
              <a:t>³</a:t>
            </a:r>
            <a:endParaRPr lang="en-US" sz="3000" b="1" i="1" dirty="0">
              <a:solidFill>
                <a:srgbClr val="FF0000"/>
              </a:solidFill>
              <a:latin typeface="Times New Roman" pitchFamily="18" charset="0"/>
              <a:cs typeface="Times New Roman" pitchFamily="18" charset="0"/>
            </a:endParaRPr>
          </a:p>
        </p:txBody>
      </p:sp>
      <p:sp>
        <p:nvSpPr>
          <p:cNvPr id="13" name="TextBox 12"/>
          <p:cNvSpPr txBox="1"/>
          <p:nvPr/>
        </p:nvSpPr>
        <p:spPr>
          <a:xfrm>
            <a:off x="4103022" y="4752500"/>
            <a:ext cx="609600" cy="553998"/>
          </a:xfrm>
          <a:prstGeom prst="rect">
            <a:avLst/>
          </a:prstGeom>
          <a:noFill/>
        </p:spPr>
        <p:txBody>
          <a:bodyPr wrap="square" rtlCol="0">
            <a:spAutoFit/>
          </a:bodyPr>
          <a:lstStyle/>
          <a:p>
            <a:r>
              <a:rPr lang="en-US" sz="3000" b="1" i="1" dirty="0" smtClean="0">
                <a:solidFill>
                  <a:srgbClr val="FF0000"/>
                </a:solidFill>
                <a:latin typeface="Times New Roman" pitchFamily="18" charset="0"/>
                <a:cs typeface="Times New Roman" pitchFamily="18" charset="0"/>
              </a:rPr>
              <a:t>z</a:t>
            </a:r>
            <a:r>
              <a:rPr lang="en-US" sz="3000" b="1" dirty="0" smtClean="0">
                <a:solidFill>
                  <a:srgbClr val="FF0000"/>
                </a:solidFill>
                <a:latin typeface="Times New Roman" pitchFamily="18" charset="0"/>
                <a:cs typeface="Times New Roman" pitchFamily="18" charset="0"/>
              </a:rPr>
              <a:t>³</a:t>
            </a:r>
            <a:endParaRPr lang="en-US" sz="3000" b="1" i="1" dirty="0">
              <a:solidFill>
                <a:srgbClr val="FF0000"/>
              </a:solidFill>
              <a:latin typeface="Times New Roman" pitchFamily="18" charset="0"/>
              <a:cs typeface="Times New Roman" pitchFamily="18" charset="0"/>
            </a:endParaRPr>
          </a:p>
        </p:txBody>
      </p:sp>
      <p:sp>
        <p:nvSpPr>
          <p:cNvPr id="16" name="TextBox 15"/>
          <p:cNvSpPr txBox="1"/>
          <p:nvPr/>
        </p:nvSpPr>
        <p:spPr>
          <a:xfrm>
            <a:off x="3759203" y="6014581"/>
            <a:ext cx="1574797" cy="430887"/>
          </a:xfrm>
          <a:prstGeom prst="rect">
            <a:avLst/>
          </a:prstGeom>
          <a:solidFill>
            <a:srgbClr val="92D050"/>
          </a:solidFill>
          <a:ln w="38100">
            <a:solidFill>
              <a:schemeClr val="tx1"/>
            </a:solidFill>
          </a:ln>
        </p:spPr>
        <p:txBody>
          <a:bodyPr wrap="square" rtlCol="0">
            <a:spAutoFit/>
          </a:bodyPr>
          <a:lstStyle/>
          <a:p>
            <a:r>
              <a:rPr lang="en-US" sz="2200" b="1" dirty="0" smtClean="0"/>
              <a:t>NEXT STEP</a:t>
            </a:r>
            <a:endParaRPr lang="en-US" sz="2200" b="1" dirty="0"/>
          </a:p>
        </p:txBody>
      </p:sp>
      <p:sp>
        <p:nvSpPr>
          <p:cNvPr id="17" name="Action Button: Custom 16">
            <a:hlinkClick r:id="rId5" action="ppaction://hlinksldjump" highlightClick="1"/>
          </p:cNvPr>
          <p:cNvSpPr/>
          <p:nvPr/>
        </p:nvSpPr>
        <p:spPr>
          <a:xfrm>
            <a:off x="3757122" y="6014581"/>
            <a:ext cx="1576878" cy="43088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6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8"/>
                                        </p:tgtEl>
                                      </p:cBhvr>
                                    </p:animEffect>
                                    <p:anim calcmode="lin" valueType="num">
                                      <p:cBhvr>
                                        <p:cTn id="7" dur="1000"/>
                                        <p:tgtEl>
                                          <p:spTgt spid="8"/>
                                        </p:tgtEl>
                                        <p:attrNameLst>
                                          <p:attrName>ppt_x</p:attrName>
                                        </p:attrNameLst>
                                      </p:cBhvr>
                                      <p:tavLst>
                                        <p:tav tm="0">
                                          <p:val>
                                            <p:strVal val="ppt_x"/>
                                          </p:val>
                                        </p:tav>
                                        <p:tav tm="100000">
                                          <p:val>
                                            <p:strVal val="ppt_x"/>
                                          </p:val>
                                        </p:tav>
                                      </p:tavLst>
                                    </p:anim>
                                    <p:anim calcmode="lin" valueType="num">
                                      <p:cBhvr>
                                        <p:cTn id="8" dur="1000"/>
                                        <p:tgtEl>
                                          <p:spTgt spid="8"/>
                                        </p:tgtEl>
                                        <p:attrNameLst>
                                          <p:attrName>ppt_y</p:attrName>
                                        </p:attrNameLst>
                                      </p:cBhvr>
                                      <p:tavLst>
                                        <p:tav tm="0">
                                          <p:val>
                                            <p:strVal val="ppt_y"/>
                                          </p:val>
                                        </p:tav>
                                        <p:tav tm="100000">
                                          <p:val>
                                            <p:strVal val="ppt_y-.1"/>
                                          </p:val>
                                        </p:tav>
                                      </p:tavLst>
                                    </p:anim>
                                    <p:set>
                                      <p:cBhvr>
                                        <p:cTn id="9" dur="1" fill="hold">
                                          <p:stCondLst>
                                            <p:cond delay="999"/>
                                          </p:stCondLst>
                                        </p:cTn>
                                        <p:tgtEl>
                                          <p:spTgt spid="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par>
                                <p:cTn id="15" presetID="47"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fontScale="90000"/>
          </a:bodyPr>
          <a:lstStyle/>
          <a:p>
            <a:pPr algn="ctr"/>
            <a:r>
              <a:rPr lang="en-US" dirty="0" smtClean="0"/>
              <a:t>3.  Simplify </a:t>
            </a:r>
            <a:r>
              <a:rPr lang="en-US" b="1" i="1" u="sng" dirty="0" smtClean="0"/>
              <a:t>numbers</a:t>
            </a:r>
            <a:r>
              <a:rPr lang="en-US" dirty="0" smtClean="0"/>
              <a:t> by multiplying or reducing.</a:t>
            </a:r>
            <a:endParaRPr lang="en-US" dirty="0"/>
          </a:p>
        </p:txBody>
      </p:sp>
      <p:sp>
        <p:nvSpPr>
          <p:cNvPr id="3" name="Content Placeholder 2"/>
          <p:cNvSpPr>
            <a:spLocks noGrp="1"/>
          </p:cNvSpPr>
          <p:nvPr>
            <p:ph idx="1"/>
          </p:nvPr>
        </p:nvSpPr>
        <p:spPr>
          <a:xfrm>
            <a:off x="914400" y="1447800"/>
            <a:ext cx="7772400" cy="1371600"/>
          </a:xfrm>
        </p:spPr>
        <p:txBody>
          <a:bodyPr>
            <a:normAutofit fontScale="92500" lnSpcReduction="10000"/>
          </a:bodyPr>
          <a:lstStyle/>
          <a:p>
            <a:pPr marL="0" indent="0">
              <a:buNone/>
            </a:pPr>
            <a:r>
              <a:rPr lang="en-US" dirty="0" smtClean="0"/>
              <a:t>If any of the pieces have numbers for their base, simplify these numbers by either doing out the power, multiplying, reducing or all.  </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276600" y="2895600"/>
                <a:ext cx="2016129" cy="11965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a:latin typeface="Cambria Math"/>
                            </a:rPr>
                          </m:ctrlPr>
                        </m:fPr>
                        <m:num>
                          <m:sSup>
                            <m:sSupPr>
                              <m:ctrlPr>
                                <a:rPr lang="en-US" sz="3000" b="1" i="1">
                                  <a:latin typeface="Cambria Math"/>
                                </a:rPr>
                              </m:ctrlPr>
                            </m:sSupPr>
                            <m:e>
                              <m:r>
                                <a:rPr lang="en-US" sz="3000" b="1" i="1">
                                  <a:latin typeface="Cambria Math"/>
                                </a:rPr>
                                <m:t>𝟐</m:t>
                              </m:r>
                            </m:e>
                            <m:sup>
                              <m:r>
                                <a:rPr lang="en-US" sz="3000" b="1" i="1">
                                  <a:latin typeface="Cambria Math"/>
                                </a:rPr>
                                <m:t>𝟐</m:t>
                              </m:r>
                            </m:sup>
                          </m:sSup>
                          <m:sSup>
                            <m:sSupPr>
                              <m:ctrlPr>
                                <a:rPr lang="en-US" sz="3000" b="1" i="1">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num>
                        <m:den>
                          <m:sSup>
                            <m:sSupPr>
                              <m:ctrlPr>
                                <a:rPr lang="en-US" sz="3000" b="1" i="1">
                                  <a:latin typeface="Cambria Math"/>
                                </a:rPr>
                              </m:ctrlPr>
                            </m:sSupPr>
                            <m:e>
                              <m:r>
                                <a:rPr lang="en-US" sz="3000" b="1" i="1">
                                  <a:latin typeface="Cambria Math"/>
                                </a:rPr>
                                <m:t>𝟒</m:t>
                              </m:r>
                            </m:e>
                            <m:sup>
                              <m:r>
                                <a:rPr lang="en-US" sz="3000" b="1" i="1">
                                  <a:latin typeface="Cambria Math"/>
                                </a:rPr>
                                <m:t>𝟐</m:t>
                              </m:r>
                            </m:sup>
                          </m:sSup>
                          <m:sSup>
                            <m:sSupPr>
                              <m:ctrlPr>
                                <a:rPr lang="en-US" sz="3000" b="1" i="1">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r>
                            <a:rPr lang="en-US" sz="3000" b="1" i="1">
                              <a:latin typeface="Cambria Math"/>
                            </a:rPr>
                            <m:t>·</m:t>
                          </m:r>
                          <m:r>
                            <a:rPr lang="en-US" sz="3000" b="1" i="1">
                              <a:latin typeface="Cambria Math"/>
                            </a:rPr>
                            <m:t>𝟑</m:t>
                          </m:r>
                        </m:den>
                      </m:f>
                    </m:oMath>
                  </m:oMathPara>
                </a14:m>
                <a:endParaRPr lang="en-US" sz="3000" dirty="0"/>
              </a:p>
            </p:txBody>
          </p:sp>
        </mc:Choice>
        <mc:Fallback xmlns="">
          <p:sp>
            <p:nvSpPr>
              <p:cNvPr id="6" name="Rectangle 5"/>
              <p:cNvSpPr>
                <a:spLocks noRot="1" noChangeAspect="1" noMove="1" noResize="1" noEditPoints="1" noAdjustHandles="1" noChangeArrowheads="1" noChangeShapeType="1" noTextEdit="1"/>
              </p:cNvSpPr>
              <p:nvPr/>
            </p:nvSpPr>
            <p:spPr>
              <a:xfrm>
                <a:off x="3276600" y="2895600"/>
                <a:ext cx="2016129" cy="1196546"/>
              </a:xfrm>
              <a:prstGeom prst="rect">
                <a:avLst/>
              </a:prstGeom>
              <a:blipFill rotWithShape="1">
                <a:blip r:embed="rId3"/>
                <a:stretch>
                  <a:fillRect/>
                </a:stretch>
              </a:blipFill>
            </p:spPr>
            <p:txBody>
              <a:bodyPr/>
              <a:lstStyle/>
              <a:p>
                <a:r>
                  <a:rPr lang="en-US">
                    <a:noFill/>
                  </a:rPr>
                  <a:t> </a:t>
                </a:r>
              </a:p>
            </p:txBody>
          </p:sp>
        </mc:Fallback>
      </mc:AlternateContent>
      <p:sp>
        <p:nvSpPr>
          <p:cNvPr id="7" name="Oval 6"/>
          <p:cNvSpPr/>
          <p:nvPr/>
        </p:nvSpPr>
        <p:spPr>
          <a:xfrm>
            <a:off x="3573049" y="2895600"/>
            <a:ext cx="457200"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614521" y="4579203"/>
            <a:ext cx="685800" cy="553998"/>
          </a:xfrm>
          <a:prstGeom prst="rect">
            <a:avLst/>
          </a:prstGeom>
          <a:noFill/>
        </p:spPr>
        <p:txBody>
          <a:bodyPr wrap="square" rtlCol="0">
            <a:spAutoFit/>
          </a:bodyPr>
          <a:lstStyle/>
          <a:p>
            <a:r>
              <a:rPr lang="en-US" sz="3000" b="1" dirty="0" smtClean="0">
                <a:latin typeface="Cambria Math" pitchFamily="18" charset="0"/>
                <a:ea typeface="Cambria Math" pitchFamily="18" charset="0"/>
                <a:cs typeface="Times New Roman" pitchFamily="18" charset="0"/>
              </a:rPr>
              <a:t>4</a:t>
            </a:r>
            <a:endParaRPr lang="en-US" sz="3000" b="1" dirty="0">
              <a:latin typeface="Cambria Math" pitchFamily="18" charset="0"/>
              <a:ea typeface="Cambria Math" pitchFamily="18" charset="0"/>
              <a:cs typeface="Times New Roman" pitchFamily="18" charset="0"/>
            </a:endParaRPr>
          </a:p>
        </p:txBody>
      </p:sp>
      <p:sp>
        <p:nvSpPr>
          <p:cNvPr id="9" name="Oval 8"/>
          <p:cNvSpPr/>
          <p:nvPr/>
        </p:nvSpPr>
        <p:spPr>
          <a:xfrm>
            <a:off x="3352800" y="3493873"/>
            <a:ext cx="604621"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0" y="3493873"/>
            <a:ext cx="568329" cy="5982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3505200" y="5133201"/>
            <a:ext cx="1981200" cy="0"/>
          </a:xfrm>
          <a:prstGeom prst="line">
            <a:avLst/>
          </a:prstGeom>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3352800" y="5209401"/>
            <a:ext cx="607110"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16</a:t>
            </a:r>
            <a:endParaRPr lang="en-US" sz="3000" b="1" dirty="0">
              <a:latin typeface="Cambria Math" pitchFamily="18" charset="0"/>
              <a:ea typeface="Cambria Math" pitchFamily="18" charset="0"/>
            </a:endParaRPr>
          </a:p>
        </p:txBody>
      </p:sp>
      <p:sp>
        <p:nvSpPr>
          <p:cNvPr id="14" name="TextBox 13"/>
          <p:cNvSpPr txBox="1"/>
          <p:nvPr/>
        </p:nvSpPr>
        <p:spPr>
          <a:xfrm>
            <a:off x="3801649" y="5219932"/>
            <a:ext cx="503499"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·3</a:t>
            </a:r>
            <a:endParaRPr lang="en-US" sz="3000" b="1" dirty="0">
              <a:latin typeface="Cambria Math" pitchFamily="18" charset="0"/>
              <a:ea typeface="Cambria Math" pitchFamily="18" charset="0"/>
            </a:endParaRPr>
          </a:p>
        </p:txBody>
      </p:sp>
      <p:sp>
        <p:nvSpPr>
          <p:cNvPr id="15" name="TextBox 14"/>
          <p:cNvSpPr txBox="1"/>
          <p:nvPr/>
        </p:nvSpPr>
        <p:spPr>
          <a:xfrm>
            <a:off x="3466377" y="5227239"/>
            <a:ext cx="914400" cy="553998"/>
          </a:xfrm>
          <a:prstGeom prst="rect">
            <a:avLst/>
          </a:prstGeom>
          <a:noFill/>
        </p:spPr>
        <p:txBody>
          <a:bodyPr wrap="square" rtlCol="0">
            <a:spAutoFit/>
          </a:bodyPr>
          <a:lstStyle/>
          <a:p>
            <a:r>
              <a:rPr lang="en-US" sz="3000" b="1" dirty="0" smtClean="0">
                <a:latin typeface="Cambria Math" pitchFamily="18" charset="0"/>
                <a:ea typeface="Cambria Math" pitchFamily="18" charset="0"/>
              </a:rPr>
              <a:t>48</a:t>
            </a:r>
            <a:endParaRPr lang="en-US" sz="3000" b="1" dirty="0">
              <a:latin typeface="Cambria Math" pitchFamily="18" charset="0"/>
              <a:ea typeface="Cambria Math"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4053398" y="4579203"/>
                <a:ext cx="1090235"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oMath>
                  </m:oMathPara>
                </a14:m>
                <a:endParaRPr lang="en-US" sz="3000" dirty="0"/>
              </a:p>
            </p:txBody>
          </p:sp>
        </mc:Choice>
        <mc:Fallback xmlns="">
          <p:sp>
            <p:nvSpPr>
              <p:cNvPr id="16" name="Rectangle 15"/>
              <p:cNvSpPr>
                <a:spLocks noRot="1" noChangeAspect="1" noMove="1" noResize="1" noEditPoints="1" noAdjustHandles="1" noChangeArrowheads="1" noChangeShapeType="1" noTextEdit="1"/>
              </p:cNvSpPr>
              <p:nvPr/>
            </p:nvSpPr>
            <p:spPr>
              <a:xfrm>
                <a:off x="4053398" y="4579203"/>
                <a:ext cx="1090235" cy="57124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176398" y="5245098"/>
                <a:ext cx="1090235" cy="564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3000" b="1" i="1" smtClean="0">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oMath>
                  </m:oMathPara>
                </a14:m>
                <a:endParaRPr lang="en-US" sz="3000" dirty="0"/>
              </a:p>
            </p:txBody>
          </p:sp>
        </mc:Choice>
        <mc:Fallback xmlns="">
          <p:sp>
            <p:nvSpPr>
              <p:cNvPr id="17" name="Rectangle 16"/>
              <p:cNvSpPr>
                <a:spLocks noRot="1" noChangeAspect="1" noMove="1" noResize="1" noEditPoints="1" noAdjustHandles="1" noChangeArrowheads="1" noChangeShapeType="1" noTextEdit="1"/>
              </p:cNvSpPr>
              <p:nvPr/>
            </p:nvSpPr>
            <p:spPr>
              <a:xfrm>
                <a:off x="4176398" y="5245098"/>
                <a:ext cx="1090235" cy="564450"/>
              </a:xfrm>
              <a:prstGeom prst="rect">
                <a:avLst/>
              </a:prstGeom>
              <a:blipFill rotWithShape="1">
                <a:blip r:embed="rId5"/>
                <a:stretch>
                  <a:fillRect/>
                </a:stretch>
              </a:blipFill>
            </p:spPr>
            <p:txBody>
              <a:bodyPr/>
              <a:lstStyle/>
              <a:p>
                <a:r>
                  <a:rPr lang="en-US">
                    <a:noFill/>
                  </a:rPr>
                  <a:t> </a:t>
                </a:r>
              </a:p>
            </p:txBody>
          </p:sp>
        </mc:Fallback>
      </mc:AlternateContent>
      <p:cxnSp>
        <p:nvCxnSpPr>
          <p:cNvPr id="19" name="Straight Connector 18"/>
          <p:cNvCxnSpPr/>
          <p:nvPr/>
        </p:nvCxnSpPr>
        <p:spPr>
          <a:xfrm flipV="1">
            <a:off x="3649249" y="4787646"/>
            <a:ext cx="304800" cy="27699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flipV="1">
            <a:off x="3692046" y="5441028"/>
            <a:ext cx="304800" cy="276999"/>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3278165" y="4617607"/>
            <a:ext cx="457200" cy="553998"/>
          </a:xfrm>
          <a:prstGeom prst="rect">
            <a:avLst/>
          </a:prstGeom>
          <a:noFill/>
        </p:spPr>
        <p:txBody>
          <a:bodyPr wrap="square" rtlCol="0">
            <a:spAutoFit/>
          </a:bodyPr>
          <a:lstStyle/>
          <a:p>
            <a:r>
              <a:rPr lang="en-US" sz="3000" b="1" dirty="0" smtClean="0">
                <a:solidFill>
                  <a:srgbClr val="FF0000"/>
                </a:solidFill>
                <a:latin typeface="Cambria Math" pitchFamily="18" charset="0"/>
                <a:ea typeface="Cambria Math" pitchFamily="18" charset="0"/>
              </a:rPr>
              <a:t>1</a:t>
            </a:r>
            <a:endParaRPr lang="en-US" sz="3000" b="1" dirty="0">
              <a:solidFill>
                <a:srgbClr val="FF0000"/>
              </a:solidFill>
              <a:latin typeface="Cambria Math" pitchFamily="18" charset="0"/>
              <a:ea typeface="Cambria Math" pitchFamily="18" charset="0"/>
            </a:endParaRPr>
          </a:p>
        </p:txBody>
      </p:sp>
      <p:sp>
        <p:nvSpPr>
          <p:cNvPr id="23" name="TextBox 22"/>
          <p:cNvSpPr txBox="1"/>
          <p:nvPr/>
        </p:nvSpPr>
        <p:spPr>
          <a:xfrm>
            <a:off x="3014075" y="5219932"/>
            <a:ext cx="721290" cy="553998"/>
          </a:xfrm>
          <a:prstGeom prst="rect">
            <a:avLst/>
          </a:prstGeom>
          <a:noFill/>
        </p:spPr>
        <p:txBody>
          <a:bodyPr wrap="square" rtlCol="0">
            <a:spAutoFit/>
          </a:bodyPr>
          <a:lstStyle/>
          <a:p>
            <a:r>
              <a:rPr lang="en-US" sz="3000" b="1" dirty="0" smtClean="0">
                <a:solidFill>
                  <a:srgbClr val="FF0000"/>
                </a:solidFill>
                <a:latin typeface="Cambria Math" pitchFamily="18" charset="0"/>
                <a:ea typeface="Cambria Math" pitchFamily="18" charset="0"/>
              </a:rPr>
              <a:t>12</a:t>
            </a:r>
            <a:endParaRPr lang="en-US" sz="3000" b="1" dirty="0">
              <a:solidFill>
                <a:srgbClr val="FF0000"/>
              </a:solidFill>
              <a:latin typeface="Cambria Math" pitchFamily="18" charset="0"/>
              <a:ea typeface="Cambria Math" pitchFamily="18" charset="0"/>
            </a:endParaRPr>
          </a:p>
        </p:txBody>
      </p:sp>
      <p:sp>
        <p:nvSpPr>
          <p:cNvPr id="24" name="TextBox 23"/>
          <p:cNvSpPr txBox="1"/>
          <p:nvPr/>
        </p:nvSpPr>
        <p:spPr>
          <a:xfrm>
            <a:off x="3617733" y="6122313"/>
            <a:ext cx="1542187" cy="430887"/>
          </a:xfrm>
          <a:prstGeom prst="rect">
            <a:avLst/>
          </a:prstGeom>
          <a:solidFill>
            <a:srgbClr val="92D050"/>
          </a:solidFill>
          <a:ln w="38100">
            <a:solidFill>
              <a:schemeClr val="tx1"/>
            </a:solidFill>
          </a:ln>
        </p:spPr>
        <p:txBody>
          <a:bodyPr wrap="square" rtlCol="0">
            <a:spAutoFit/>
          </a:bodyPr>
          <a:lstStyle/>
          <a:p>
            <a:r>
              <a:rPr lang="en-US" sz="2200" b="1" dirty="0" smtClean="0"/>
              <a:t>NEXT STEP</a:t>
            </a:r>
            <a:endParaRPr lang="en-US" sz="2200" b="1" dirty="0"/>
          </a:p>
        </p:txBody>
      </p:sp>
      <p:sp>
        <p:nvSpPr>
          <p:cNvPr id="25" name="Action Button: Custom 24">
            <a:hlinkClick r:id="rId6" action="ppaction://hlinksldjump" highlightClick="1"/>
          </p:cNvPr>
          <p:cNvSpPr/>
          <p:nvPr/>
        </p:nvSpPr>
        <p:spPr>
          <a:xfrm>
            <a:off x="3632852" y="6122313"/>
            <a:ext cx="1527068" cy="43088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Back or Previous 2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9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2" presetClass="path" presetSubtype="0" accel="50000" decel="50000" fill="hold" grpId="0" nodeType="afterEffect">
                                  <p:stCondLst>
                                    <p:cond delay="0"/>
                                  </p:stCondLst>
                                  <p:childTnLst>
                                    <p:animMotion origin="layout" path="M 0 0 L 0 0.25 E" pathEditMode="relative" ptsTypes="">
                                      <p:cBhvr>
                                        <p:cTn id="9" dur="2000" fill="hold"/>
                                        <p:tgtEl>
                                          <p:spTgt spid="7"/>
                                        </p:tgtEl>
                                        <p:attrNameLst>
                                          <p:attrName>ppt_x</p:attrName>
                                          <p:attrName>ppt_y</p:attrName>
                                        </p:attrNameLst>
                                      </p:cBhvr>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2"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1"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2000"/>
                            </p:stCondLst>
                            <p:childTnLst>
                              <p:par>
                                <p:cTn id="25" presetID="42" presetClass="path" presetSubtype="0" accel="50000" decel="50000" fill="hold" grpId="0" nodeType="afterEffect">
                                  <p:stCondLst>
                                    <p:cond delay="0"/>
                                  </p:stCondLst>
                                  <p:childTnLst>
                                    <p:animMotion origin="layout" path="M 0 0 L 0 0.25 E" pathEditMode="relative" ptsTypes="">
                                      <p:cBhvr>
                                        <p:cTn id="26" dur="2000" fill="hold"/>
                                        <p:tgtEl>
                                          <p:spTgt spid="9"/>
                                        </p:tgtEl>
                                        <p:attrNameLst>
                                          <p:attrName>ppt_x</p:attrName>
                                          <p:attrName>ppt_y</p:attrName>
                                        </p:attrNameLst>
                                      </p:cBhvr>
                                    </p:animMotion>
                                  </p:childTnLst>
                                </p:cTn>
                              </p:par>
                            </p:childTnLst>
                          </p:cTn>
                        </p:par>
                        <p:par>
                          <p:cTn id="27" fill="hold">
                            <p:stCondLst>
                              <p:cond delay="4000"/>
                            </p:stCondLst>
                            <p:childTnLst>
                              <p:par>
                                <p:cTn id="28" presetID="1" presetClass="entr" presetSubtype="0"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xit" presetSubtype="0" fill="hold" grpId="2"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par>
                          <p:cTn id="32" fill="hold">
                            <p:stCondLst>
                              <p:cond delay="4000"/>
                            </p:stCondLst>
                            <p:childTnLst>
                              <p:par>
                                <p:cTn id="33" presetID="42" presetClass="path" presetSubtype="0" accel="50000" decel="50000" fill="hold" grpId="0" nodeType="afterEffect">
                                  <p:stCondLst>
                                    <p:cond delay="0"/>
                                  </p:stCondLst>
                                  <p:childTnLst>
                                    <p:animMotion origin="layout" path="M 0.00834 0.00254 L -0.08941 0.2493 " pathEditMode="relative" rAng="0" ptsTypes="AA">
                                      <p:cBhvr>
                                        <p:cTn id="34" dur="2000" fill="hold"/>
                                        <p:tgtEl>
                                          <p:spTgt spid="10"/>
                                        </p:tgtEl>
                                        <p:attrNameLst>
                                          <p:attrName>ppt_x</p:attrName>
                                          <p:attrName>ppt_y</p:attrName>
                                        </p:attrNameLst>
                                      </p:cBhvr>
                                      <p:rCtr x="-4896" y="12327"/>
                                    </p:animMotion>
                                  </p:childTnLst>
                                </p:cTn>
                              </p:par>
                            </p:childTnLst>
                          </p:cTn>
                        </p:par>
                        <p:par>
                          <p:cTn id="35" fill="hold">
                            <p:stCondLst>
                              <p:cond delay="6000"/>
                            </p:stCondLst>
                            <p:childTnLst>
                              <p:par>
                                <p:cTn id="36" presetID="1" presetClass="entr" presetSubtype="0" fill="hold" grpId="1"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par>
                          <p:cTn id="38" fill="hold">
                            <p:stCondLst>
                              <p:cond delay="6000"/>
                            </p:stCondLst>
                            <p:childTnLst>
                              <p:par>
                                <p:cTn id="39" presetID="1" presetClass="exit" presetSubtype="0" fill="hold" grpId="2" nodeType="after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par>
                          <p:cTn id="41" fill="hold">
                            <p:stCondLst>
                              <p:cond delay="6000"/>
                            </p:stCondLst>
                            <p:childTnLst>
                              <p:par>
                                <p:cTn id="42" presetID="21" presetClass="exit" presetSubtype="1" fill="hold" grpId="0" nodeType="afterEffect">
                                  <p:stCondLst>
                                    <p:cond delay="0"/>
                                  </p:stCondLst>
                                  <p:childTnLst>
                                    <p:animEffect transition="out" filter="wheel(1)">
                                      <p:cBhvr>
                                        <p:cTn id="43" dur="2000"/>
                                        <p:tgtEl>
                                          <p:spTgt spid="13"/>
                                        </p:tgtEl>
                                      </p:cBhvr>
                                    </p:animEffect>
                                    <p:set>
                                      <p:cBhvr>
                                        <p:cTn id="44" dur="1" fill="hold">
                                          <p:stCondLst>
                                            <p:cond delay="1999"/>
                                          </p:stCondLst>
                                        </p:cTn>
                                        <p:tgtEl>
                                          <p:spTgt spid="13"/>
                                        </p:tgtEl>
                                        <p:attrNameLst>
                                          <p:attrName>style.visibility</p:attrName>
                                        </p:attrNameLst>
                                      </p:cBhvr>
                                      <p:to>
                                        <p:strVal val="hidden"/>
                                      </p:to>
                                    </p:set>
                                  </p:childTnLst>
                                </p:cTn>
                              </p:par>
                              <p:par>
                                <p:cTn id="45" presetID="21" presetClass="exit" presetSubtype="1" fill="hold" grpId="0" nodeType="withEffect">
                                  <p:stCondLst>
                                    <p:cond delay="0"/>
                                  </p:stCondLst>
                                  <p:childTnLst>
                                    <p:animEffect transition="out" filter="wheel(1)">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par>
                                <p:cTn id="48" presetID="21" presetClass="entr" presetSubtype="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2000"/>
                                        <p:tgtEl>
                                          <p:spTgt spid="15"/>
                                        </p:tgtEl>
                                      </p:cBhvr>
                                    </p:animEffect>
                                  </p:childTnLst>
                                </p:cTn>
                              </p:par>
                            </p:childTnLst>
                          </p:cTn>
                        </p:par>
                        <p:par>
                          <p:cTn id="51" fill="hold">
                            <p:stCondLst>
                              <p:cond delay="8000"/>
                            </p:stCondLst>
                            <p:childTnLst>
                              <p:par>
                                <p:cTn id="52" presetID="1"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par>
                          <p:cTn id="56" fill="hold">
                            <p:stCondLst>
                              <p:cond delay="8000"/>
                            </p:stCondLst>
                            <p:childTnLst>
                              <p:par>
                                <p:cTn id="57" presetID="42"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90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1000" fill="hold"/>
                                        <p:tgtEl>
                                          <p:spTgt spid="23"/>
                                        </p:tgtEl>
                                        <p:attrNameLst>
                                          <p:attrName>ppt_x</p:attrName>
                                        </p:attrNameLst>
                                      </p:cBhvr>
                                      <p:tavLst>
                                        <p:tav tm="0">
                                          <p:val>
                                            <p:strVal val="0-#ppt_w/2"/>
                                          </p:val>
                                        </p:tav>
                                        <p:tav tm="100000">
                                          <p:val>
                                            <p:strVal val="#ppt_x"/>
                                          </p:val>
                                        </p:tav>
                                      </p:tavLst>
                                    </p:anim>
                                    <p:anim calcmode="lin" valueType="num">
                                      <p:cBhvr additive="base">
                                        <p:cTn id="71" dur="1000" fill="hold"/>
                                        <p:tgtEl>
                                          <p:spTgt spid="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0-#ppt_w/2"/>
                                          </p:val>
                                        </p:tav>
                                        <p:tav tm="100000">
                                          <p:val>
                                            <p:strVal val="#ppt_x"/>
                                          </p:val>
                                        </p:tav>
                                      </p:tavLst>
                                    </p:anim>
                                    <p:anim calcmode="lin" valueType="num">
                                      <p:cBhvr additive="base">
                                        <p:cTn id="75"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p:bldP spid="9" grpId="0" animBg="1"/>
      <p:bldP spid="9" grpId="1" animBg="1"/>
      <p:bldP spid="9" grpId="2" animBg="1"/>
      <p:bldP spid="10" grpId="0" animBg="1"/>
      <p:bldP spid="10" grpId="1" animBg="1"/>
      <p:bldP spid="10" grpId="2" animBg="1"/>
      <p:bldP spid="13" grpId="0"/>
      <p:bldP spid="13" grpId="1"/>
      <p:bldP spid="14" grpId="0"/>
      <p:bldP spid="14" grpId="1"/>
      <p:bldP spid="15" grpId="0"/>
      <p:bldP spid="16" grpId="0"/>
      <p:bldP spid="17" grpId="0"/>
      <p:bldP spid="22" grpId="0"/>
      <p:bldP spid="2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4. Multiply or divide each variable piece by correctly applying exponent rules.  </a:t>
            </a:r>
            <a:endParaRPr lang="en-US" dirty="0"/>
          </a:p>
        </p:txBody>
      </p:sp>
      <p:sp>
        <p:nvSpPr>
          <p:cNvPr id="3" name="Content Placeholder 2"/>
          <p:cNvSpPr>
            <a:spLocks noGrp="1"/>
          </p:cNvSpPr>
          <p:nvPr>
            <p:ph idx="1"/>
          </p:nvPr>
        </p:nvSpPr>
        <p:spPr>
          <a:xfrm>
            <a:off x="304800" y="1447800"/>
            <a:ext cx="8686800" cy="2362200"/>
          </a:xfrm>
        </p:spPr>
        <p:txBody>
          <a:bodyPr>
            <a:normAutofit fontScale="92500" lnSpcReduction="10000"/>
          </a:bodyPr>
          <a:lstStyle/>
          <a:p>
            <a:pPr marL="0" indent="0">
              <a:buNone/>
            </a:pPr>
            <a:r>
              <a:rPr lang="en-US" dirty="0" smtClean="0"/>
              <a:t>If two variables with the same base are </a:t>
            </a:r>
            <a:r>
              <a:rPr lang="en-US" b="1" i="1" u="sng" dirty="0" smtClean="0"/>
              <a:t>multiplying</a:t>
            </a:r>
            <a:r>
              <a:rPr lang="en-US" dirty="0" smtClean="0"/>
              <a:t> each other, you can </a:t>
            </a:r>
            <a:r>
              <a:rPr lang="en-US" b="1" i="1" u="sng" dirty="0" smtClean="0"/>
              <a:t>add</a:t>
            </a:r>
            <a:r>
              <a:rPr lang="en-US" b="1" dirty="0" smtClean="0"/>
              <a:t> </a:t>
            </a:r>
            <a:r>
              <a:rPr lang="en-US" dirty="0" smtClean="0"/>
              <a:t>the exponents.</a:t>
            </a:r>
          </a:p>
          <a:p>
            <a:pPr marL="0" indent="0">
              <a:buNone/>
            </a:pPr>
            <a:endParaRPr lang="en-US" dirty="0"/>
          </a:p>
          <a:p>
            <a:pPr marL="0" indent="0">
              <a:buNone/>
            </a:pPr>
            <a:r>
              <a:rPr lang="en-US" dirty="0" smtClean="0"/>
              <a:t>If two variables with the same base are </a:t>
            </a:r>
            <a:r>
              <a:rPr lang="en-US" b="1" i="1" u="sng" dirty="0" smtClean="0"/>
              <a:t>dividing</a:t>
            </a:r>
            <a:r>
              <a:rPr lang="en-US" dirty="0" smtClean="0"/>
              <a:t> each other, you can </a:t>
            </a:r>
            <a:r>
              <a:rPr lang="en-US" b="1" i="1" u="sng" dirty="0" smtClean="0"/>
              <a:t>subtract</a:t>
            </a:r>
            <a:r>
              <a:rPr lang="en-US" dirty="0" smtClean="0"/>
              <a:t> the exponents.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3717099" y="3810000"/>
                <a:ext cx="1551900" cy="1116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000" b="1" i="1">
                              <a:latin typeface="Cambria Math"/>
                            </a:rPr>
                          </m:ctrlPr>
                        </m:fPr>
                        <m:num>
                          <m:sSup>
                            <m:sSupPr>
                              <m:ctrlPr>
                                <a:rPr lang="en-US" sz="3000" b="1" i="1">
                                  <a:latin typeface="Cambria Math"/>
                                </a:rPr>
                              </m:ctrlPr>
                            </m:sSupPr>
                            <m:e>
                              <m:r>
                                <a:rPr lang="en-US" sz="3000" b="1" i="1">
                                  <a:latin typeface="Cambria Math"/>
                                </a:rPr>
                                <m:t>𝒙</m:t>
                              </m:r>
                            </m:e>
                            <m:sup>
                              <m:r>
                                <a:rPr lang="en-US" sz="3000" b="1" i="1">
                                  <a:latin typeface="Cambria Math"/>
                                </a:rPr>
                                <m:t>𝟓</m:t>
                              </m:r>
                            </m:sup>
                          </m:sSup>
                          <m:sSup>
                            <m:sSupPr>
                              <m:ctrlPr>
                                <a:rPr lang="en-US" sz="3000" b="1" i="1">
                                  <a:latin typeface="Cambria Math"/>
                                </a:rPr>
                              </m:ctrlPr>
                            </m:sSupPr>
                            <m:e>
                              <m:r>
                                <a:rPr lang="en-US" sz="3000" b="1" i="1">
                                  <a:latin typeface="Cambria Math"/>
                                </a:rPr>
                                <m:t>𝒚</m:t>
                              </m:r>
                            </m:e>
                            <m:sup>
                              <m:r>
                                <a:rPr lang="en-US" sz="3000" b="1" i="1">
                                  <a:latin typeface="Cambria Math"/>
                                </a:rPr>
                                <m:t>𝟑</m:t>
                              </m:r>
                            </m:sup>
                          </m:sSup>
                        </m:num>
                        <m:den>
                          <m:r>
                            <a:rPr lang="en-US" sz="3000" b="1" i="1">
                              <a:latin typeface="Cambria Math"/>
                            </a:rPr>
                            <m:t>𝟏𝟐</m:t>
                          </m:r>
                          <m:sSup>
                            <m:sSupPr>
                              <m:ctrlPr>
                                <a:rPr lang="en-US" sz="3000" b="1" i="1">
                                  <a:latin typeface="Cambria Math"/>
                                </a:rPr>
                              </m:ctrlPr>
                            </m:sSupPr>
                            <m:e>
                              <m:r>
                                <a:rPr lang="en-US" sz="3000" b="1" i="1">
                                  <a:latin typeface="Cambria Math"/>
                                </a:rPr>
                                <m:t>𝒙</m:t>
                              </m:r>
                            </m:e>
                            <m:sup>
                              <m:r>
                                <a:rPr lang="en-US" sz="3000" b="1" i="1">
                                  <a:latin typeface="Cambria Math"/>
                                </a:rPr>
                                <m:t>𝟐</m:t>
                              </m:r>
                            </m:sup>
                          </m:sSup>
                          <m:sSup>
                            <m:sSupPr>
                              <m:ctrlPr>
                                <a:rPr lang="en-US" sz="3000" b="1" i="1">
                                  <a:latin typeface="Cambria Math"/>
                                </a:rPr>
                              </m:ctrlPr>
                            </m:sSupPr>
                            <m:e>
                              <m:r>
                                <a:rPr lang="en-US" sz="3000" b="1" i="1">
                                  <a:latin typeface="Cambria Math"/>
                                </a:rPr>
                                <m:t>𝒚</m:t>
                              </m:r>
                            </m:e>
                            <m:sup>
                              <m:r>
                                <a:rPr lang="en-US" sz="3000" b="1" i="1">
                                  <a:latin typeface="Cambria Math"/>
                                </a:rPr>
                                <m:t>𝟖</m:t>
                              </m:r>
                            </m:sup>
                          </m:sSup>
                        </m:den>
                      </m:f>
                    </m:oMath>
                  </m:oMathPara>
                </a14:m>
                <a:endParaRPr lang="en-US" sz="3000" dirty="0"/>
              </a:p>
            </p:txBody>
          </p:sp>
        </mc:Choice>
        <mc:Fallback xmlns="">
          <p:sp>
            <p:nvSpPr>
              <p:cNvPr id="6" name="Rectangle 5"/>
              <p:cNvSpPr>
                <a:spLocks noRot="1" noChangeAspect="1" noMove="1" noResize="1" noEditPoints="1" noAdjustHandles="1" noChangeArrowheads="1" noChangeShapeType="1" noTextEdit="1"/>
              </p:cNvSpPr>
              <p:nvPr/>
            </p:nvSpPr>
            <p:spPr>
              <a:xfrm>
                <a:off x="3717099" y="3810000"/>
                <a:ext cx="1551900" cy="1116396"/>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Connector 7"/>
          <p:cNvCxnSpPr/>
          <p:nvPr/>
        </p:nvCxnSpPr>
        <p:spPr>
          <a:xfrm>
            <a:off x="3717099" y="5562600"/>
            <a:ext cx="1551900"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p:cNvSpPr/>
              <p:nvPr/>
            </p:nvSpPr>
            <p:spPr>
              <a:xfrm>
                <a:off x="3581400" y="5562600"/>
                <a:ext cx="73289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000" b="1" i="1" smtClean="0">
                          <a:latin typeface="Cambria Math"/>
                        </a:rPr>
                        <m:t>𝟏𝟐</m:t>
                      </m:r>
                    </m:oMath>
                  </m:oMathPara>
                </a14:m>
                <a:endParaRPr lang="en-US" sz="3000" dirty="0"/>
              </a:p>
            </p:txBody>
          </p:sp>
        </mc:Choice>
        <mc:Fallback xmlns="">
          <p:sp>
            <p:nvSpPr>
              <p:cNvPr id="9" name="Rectangle 8"/>
              <p:cNvSpPr>
                <a:spLocks noRot="1" noChangeAspect="1" noMove="1" noResize="1" noEditPoints="1" noAdjustHandles="1" noChangeArrowheads="1" noChangeShapeType="1" noTextEdit="1"/>
              </p:cNvSpPr>
              <p:nvPr/>
            </p:nvSpPr>
            <p:spPr>
              <a:xfrm>
                <a:off x="3581400" y="5562600"/>
                <a:ext cx="732893" cy="553998"/>
              </a:xfrm>
              <a:prstGeom prst="rect">
                <a:avLst/>
              </a:prstGeom>
              <a:blipFill rotWithShape="1">
                <a:blip r:embed="rId4"/>
                <a:stretch>
                  <a:fillRect/>
                </a:stretch>
              </a:blipFill>
            </p:spPr>
            <p:txBody>
              <a:bodyPr/>
              <a:lstStyle/>
              <a:p>
                <a:r>
                  <a:rPr lang="en-US">
                    <a:noFill/>
                  </a:rPr>
                  <a:t> </a:t>
                </a:r>
              </a:p>
            </p:txBody>
          </p:sp>
        </mc:Fallback>
      </mc:AlternateContent>
      <p:sp>
        <p:nvSpPr>
          <p:cNvPr id="10" name="TextBox 9"/>
          <p:cNvSpPr txBox="1"/>
          <p:nvPr/>
        </p:nvSpPr>
        <p:spPr>
          <a:xfrm>
            <a:off x="4009493" y="5026347"/>
            <a:ext cx="609600" cy="553998"/>
          </a:xfrm>
          <a:prstGeom prst="rect">
            <a:avLst/>
          </a:prstGeom>
          <a:noFill/>
        </p:spPr>
        <p:txBody>
          <a:bodyPr wrap="square" rtlCol="0">
            <a:spAutoFit/>
          </a:bodyPr>
          <a:lstStyle/>
          <a:p>
            <a:r>
              <a:rPr lang="en-US" sz="3000" b="1" i="1" dirty="0">
                <a:latin typeface="Times New Roman" pitchFamily="18" charset="0"/>
                <a:ea typeface="Cambria Math" pitchFamily="18" charset="0"/>
                <a:cs typeface="Times New Roman" pitchFamily="18" charset="0"/>
              </a:rPr>
              <a:t>x</a:t>
            </a:r>
            <a:r>
              <a:rPr lang="en-US" sz="3000" b="1" dirty="0" smtClean="0">
                <a:latin typeface="Cambria Math" pitchFamily="18" charset="0"/>
                <a:ea typeface="Cambria Math" pitchFamily="18" charset="0"/>
              </a:rPr>
              <a:t>³</a:t>
            </a:r>
            <a:endParaRPr lang="en-US" sz="3000" b="1" i="1" dirty="0">
              <a:latin typeface="Cambria Math" pitchFamily="18" charset="0"/>
              <a:ea typeface="Cambria Math" pitchFamily="18" charset="0"/>
            </a:endParaRPr>
          </a:p>
        </p:txBody>
      </p:sp>
      <p:sp>
        <p:nvSpPr>
          <p:cNvPr id="11" name="TextBox 10"/>
          <p:cNvSpPr txBox="1"/>
          <p:nvPr/>
        </p:nvSpPr>
        <p:spPr>
          <a:xfrm>
            <a:off x="4188249" y="5512496"/>
            <a:ext cx="609600" cy="553998"/>
          </a:xfrm>
          <a:prstGeom prst="rect">
            <a:avLst/>
          </a:prstGeom>
          <a:noFill/>
        </p:spPr>
        <p:txBody>
          <a:bodyPr wrap="square" rtlCol="0">
            <a:spAutoFit/>
          </a:bodyPr>
          <a:lstStyle/>
          <a:p>
            <a:r>
              <a:rPr lang="en-US" sz="3000" b="1" i="1" dirty="0">
                <a:latin typeface="Times New Roman" pitchFamily="18" charset="0"/>
                <a:cs typeface="Times New Roman" pitchFamily="18" charset="0"/>
              </a:rPr>
              <a:t>y</a:t>
            </a:r>
            <a:r>
              <a:rPr lang="en-US" sz="3000" b="1" dirty="0" smtClean="0">
                <a:latin typeface="Times New Roman" pitchFamily="18" charset="0"/>
                <a:cs typeface="Times New Roman" pitchFamily="18" charset="0"/>
              </a:rPr>
              <a:t>²</a:t>
            </a:r>
            <a:endParaRPr lang="en-US" sz="3000" b="1" i="1" dirty="0">
              <a:latin typeface="Times New Roman" pitchFamily="18" charset="0"/>
              <a:cs typeface="Times New Roman" pitchFamily="18" charset="0"/>
            </a:endParaRPr>
          </a:p>
        </p:txBody>
      </p:sp>
      <p:sp>
        <p:nvSpPr>
          <p:cNvPr id="12" name="Action Button: Home 11">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0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5" y="15658"/>
            <a:ext cx="8686800" cy="838200"/>
          </a:xfrm>
        </p:spPr>
        <p:txBody>
          <a:bodyPr/>
          <a:lstStyle/>
          <a:p>
            <a:r>
              <a:rPr lang="en-US" dirty="0" smtClean="0"/>
              <a:t>How to write a rule for a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5260" y="2157239"/>
                <a:ext cx="3657600" cy="1360508"/>
              </a:xfrm>
            </p:spPr>
            <p:txBody>
              <a:bodyPr>
                <a:noAutofit/>
              </a:bodyPr>
              <a:lstStyle/>
              <a:p>
                <a:pPr marL="514350" indent="-514350">
                  <a:buAutoNum type="arabicParenR" startAt="2"/>
                </a:pPr>
                <a:r>
                  <a:rPr lang="en-US" dirty="0" smtClean="0"/>
                  <a:t>Set up a fraction</a:t>
                </a:r>
              </a:p>
              <a:p>
                <a:pPr marL="0" indent="0" algn="ctr">
                  <a:buNone/>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i="1" smtClean="0">
                              <a:latin typeface="Cambria Math"/>
                              <a:ea typeface="Cambria Math"/>
                            </a:rPr>
                            <m:t>∆</m:t>
                          </m:r>
                          <m:r>
                            <a:rPr lang="en-US" sz="2500" b="0" i="1" smtClean="0">
                              <a:latin typeface="Cambria Math"/>
                              <a:ea typeface="Cambria Math"/>
                            </a:rPr>
                            <m:t>𝑦</m:t>
                          </m:r>
                        </m:num>
                        <m:den>
                          <m:r>
                            <a:rPr lang="en-US" sz="2500" i="1" smtClean="0">
                              <a:latin typeface="Cambria Math"/>
                              <a:ea typeface="Cambria Math"/>
                            </a:rPr>
                            <m:t>∆</m:t>
                          </m:r>
                          <m:r>
                            <a:rPr lang="en-US" sz="2500" b="0" i="1" smtClean="0">
                              <a:latin typeface="Cambria Math"/>
                              <a:ea typeface="Cambria Math"/>
                            </a:rPr>
                            <m:t>𝑥</m:t>
                          </m:r>
                        </m:den>
                      </m:f>
                    </m:oMath>
                  </m:oMathPara>
                </a14:m>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5260" y="2157239"/>
                <a:ext cx="3657600" cy="1360508"/>
              </a:xfrm>
              <a:blipFill rotWithShape="1">
                <a:blip r:embed="rId2"/>
                <a:stretch>
                  <a:fillRect l="-2000" t="-5381" r="-66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28" y="1131782"/>
            <a:ext cx="22098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p:cNvGrpSpPr/>
          <p:nvPr/>
        </p:nvGrpSpPr>
        <p:grpSpPr>
          <a:xfrm>
            <a:off x="5163756" y="2008082"/>
            <a:ext cx="2733072" cy="2247900"/>
            <a:chOff x="5610828" y="2324100"/>
            <a:chExt cx="2733072" cy="2247900"/>
          </a:xfrm>
        </p:grpSpPr>
        <p:cxnSp>
          <p:nvCxnSpPr>
            <p:cNvPr id="5" name="Straight Connector 4"/>
            <p:cNvCxnSpPr/>
            <p:nvPr/>
          </p:nvCxnSpPr>
          <p:spPr>
            <a:xfrm flipH="1">
              <a:off x="5638800" y="23622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5652786" y="3113349"/>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5715000" y="38100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7886700" y="27051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H="1">
              <a:off x="7900686" y="3456249"/>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H="1">
              <a:off x="7962900" y="4152900"/>
              <a:ext cx="3810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5610828" y="27432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5652786" y="3470235"/>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5715000" y="41910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7782528" y="23241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7824486" y="3051135"/>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7886700" y="3771900"/>
              <a:ext cx="457200" cy="381000"/>
            </a:xfrm>
            <a:prstGeom prst="line">
              <a:avLst/>
            </a:prstGeom>
            <a:ln w="63500">
              <a:solidFill>
                <a:srgbClr val="FF0000"/>
              </a:solidFill>
            </a:ln>
          </p:spPr>
          <p:style>
            <a:lnRef idx="3">
              <a:schemeClr val="dk1"/>
            </a:lnRef>
            <a:fillRef idx="0">
              <a:schemeClr val="dk1"/>
            </a:fillRef>
            <a:effectRef idx="2">
              <a:schemeClr val="dk1"/>
            </a:effectRef>
            <a:fontRef idx="minor">
              <a:schemeClr val="tx1"/>
            </a:fontRef>
          </p:style>
        </p:cxnSp>
      </p:grpSp>
      <p:grpSp>
        <p:nvGrpSpPr>
          <p:cNvPr id="26" name="Group 25"/>
          <p:cNvGrpSpPr/>
          <p:nvPr/>
        </p:nvGrpSpPr>
        <p:grpSpPr>
          <a:xfrm>
            <a:off x="4038600" y="2236682"/>
            <a:ext cx="5228863" cy="527452"/>
            <a:chOff x="4163028" y="2888768"/>
            <a:chExt cx="5228863" cy="527452"/>
          </a:xfrm>
        </p:grpSpPr>
        <p:sp>
          <p:nvSpPr>
            <p:cNvPr id="25" name="TextBox 24"/>
            <p:cNvSpPr txBox="1"/>
            <p:nvPr/>
          </p:nvSpPr>
          <p:spPr>
            <a:xfrm>
              <a:off x="4163028" y="2939166"/>
              <a:ext cx="1371600" cy="477054"/>
            </a:xfrm>
            <a:prstGeom prst="rect">
              <a:avLst/>
            </a:prstGeom>
            <a:noFill/>
          </p:spPr>
          <p:txBody>
            <a:bodyPr wrap="square" rtlCol="0">
              <a:spAutoFit/>
            </a:bodyPr>
            <a:lstStyle/>
            <a:p>
              <a:r>
                <a:rPr lang="en-US" sz="2500" dirty="0" smtClean="0">
                  <a:solidFill>
                    <a:srgbClr val="FF0000"/>
                  </a:solidFill>
                </a:rPr>
                <a:t>∆</a:t>
              </a:r>
              <a:r>
                <a:rPr lang="en-US" sz="2500" i="1" dirty="0" smtClean="0">
                  <a:solidFill>
                    <a:srgbClr val="FF0000"/>
                  </a:solidFill>
                </a:rPr>
                <a:t>x</a:t>
              </a:r>
              <a:r>
                <a:rPr lang="en-US" sz="2500" dirty="0" smtClean="0">
                  <a:solidFill>
                    <a:srgbClr val="FF0000"/>
                  </a:solidFill>
                </a:rPr>
                <a:t> = 3</a:t>
              </a:r>
              <a:endParaRPr lang="en-US" sz="2500" dirty="0">
                <a:solidFill>
                  <a:srgbClr val="FF0000"/>
                </a:solidFill>
              </a:endParaRPr>
            </a:p>
          </p:txBody>
        </p:sp>
        <p:sp>
          <p:nvSpPr>
            <p:cNvPr id="30" name="TextBox 29"/>
            <p:cNvSpPr txBox="1"/>
            <p:nvPr/>
          </p:nvSpPr>
          <p:spPr>
            <a:xfrm>
              <a:off x="7895863" y="2888768"/>
              <a:ext cx="1496028" cy="477054"/>
            </a:xfrm>
            <a:prstGeom prst="rect">
              <a:avLst/>
            </a:prstGeom>
            <a:noFill/>
          </p:spPr>
          <p:txBody>
            <a:bodyPr wrap="square" rtlCol="0">
              <a:spAutoFit/>
            </a:bodyPr>
            <a:lstStyle/>
            <a:p>
              <a:r>
                <a:rPr lang="en-US" sz="2500" dirty="0" smtClean="0">
                  <a:solidFill>
                    <a:srgbClr val="FF0000"/>
                  </a:solidFill>
                </a:rPr>
                <a:t>∆</a:t>
              </a:r>
              <a:r>
                <a:rPr lang="en-US" sz="2500" i="1" dirty="0">
                  <a:solidFill>
                    <a:srgbClr val="FF0000"/>
                  </a:solidFill>
                </a:rPr>
                <a:t>y</a:t>
              </a:r>
              <a:r>
                <a:rPr lang="en-US" sz="2500" dirty="0" smtClean="0">
                  <a:solidFill>
                    <a:srgbClr val="FF0000"/>
                  </a:solidFill>
                </a:rPr>
                <a:t> = –2 </a:t>
              </a:r>
              <a:endParaRPr lang="en-US" sz="2500" dirty="0">
                <a:solidFill>
                  <a:srgbClr val="FF0000"/>
                </a:solidFill>
              </a:endParaRPr>
            </a:p>
          </p:txBody>
        </p:sp>
      </p:grpSp>
      <p:sp>
        <p:nvSpPr>
          <p:cNvPr id="32" name="Content Placeholder 2"/>
          <p:cNvSpPr txBox="1">
            <a:spLocks/>
          </p:cNvSpPr>
          <p:nvPr/>
        </p:nvSpPr>
        <p:spPr>
          <a:xfrm>
            <a:off x="152400" y="1108793"/>
            <a:ext cx="3657600" cy="1203285"/>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514350" indent="-514350">
              <a:buFont typeface="Wingdings 2"/>
              <a:buAutoNum type="arabicParenR"/>
            </a:pPr>
            <a:r>
              <a:rPr lang="en-US" dirty="0" smtClean="0"/>
              <a:t>Find ∆</a:t>
            </a:r>
            <a:r>
              <a:rPr lang="en-US" i="1" dirty="0" smtClean="0"/>
              <a:t>y </a:t>
            </a:r>
            <a:r>
              <a:rPr lang="en-US" dirty="0" smtClean="0"/>
              <a:t>and ∆</a:t>
            </a:r>
            <a:r>
              <a:rPr lang="en-US" i="1" dirty="0" smtClean="0"/>
              <a:t>x</a:t>
            </a:r>
            <a:r>
              <a:rPr lang="en-US" dirty="0" smtClean="0"/>
              <a:t>.  </a:t>
            </a:r>
          </a:p>
          <a:p>
            <a:pPr marL="0" indent="0">
              <a:buFont typeface="Wingdings 2"/>
              <a:buNone/>
            </a:pPr>
            <a:r>
              <a:rPr lang="en-US" sz="1600" dirty="0" smtClean="0"/>
              <a:t>(∆ means “change” – you are finding out how much </a:t>
            </a:r>
            <a:r>
              <a:rPr lang="en-US" sz="1600" i="1" dirty="0" smtClean="0"/>
              <a:t>x</a:t>
            </a:r>
            <a:r>
              <a:rPr lang="en-US" sz="1600" dirty="0" smtClean="0"/>
              <a:t> and </a:t>
            </a:r>
            <a:r>
              <a:rPr lang="en-US" sz="1600" i="1" dirty="0" smtClean="0"/>
              <a:t>y</a:t>
            </a:r>
            <a:r>
              <a:rPr lang="en-US" sz="1600" dirty="0" smtClean="0"/>
              <a:t> change by each time.)</a:t>
            </a:r>
            <a:endParaRPr lang="en-US" sz="1600" i="1" dirty="0"/>
          </a:p>
        </p:txBody>
      </p:sp>
      <p:sp>
        <p:nvSpPr>
          <p:cNvPr id="31" name="TextBox 30"/>
          <p:cNvSpPr txBox="1"/>
          <p:nvPr/>
        </p:nvSpPr>
        <p:spPr>
          <a:xfrm>
            <a:off x="4724400" y="2312078"/>
            <a:ext cx="419100" cy="477054"/>
          </a:xfrm>
          <a:prstGeom prst="rect">
            <a:avLst/>
          </a:prstGeom>
          <a:noFill/>
        </p:spPr>
        <p:txBody>
          <a:bodyPr wrap="square" rtlCol="0">
            <a:spAutoFit/>
          </a:bodyPr>
          <a:lstStyle/>
          <a:p>
            <a:r>
              <a:rPr lang="en-US" sz="2500" dirty="0" smtClean="0">
                <a:solidFill>
                  <a:srgbClr val="FF0000"/>
                </a:solidFill>
              </a:rPr>
              <a:t>3</a:t>
            </a:r>
            <a:endParaRPr lang="en-US" sz="2500" dirty="0">
              <a:solidFill>
                <a:srgbClr val="FF0000"/>
              </a:solidFill>
            </a:endParaRPr>
          </a:p>
        </p:txBody>
      </p:sp>
      <p:sp>
        <p:nvSpPr>
          <p:cNvPr id="34" name="TextBox 33"/>
          <p:cNvSpPr txBox="1"/>
          <p:nvPr/>
        </p:nvSpPr>
        <p:spPr>
          <a:xfrm>
            <a:off x="8432473" y="2236682"/>
            <a:ext cx="624068" cy="477054"/>
          </a:xfrm>
          <a:prstGeom prst="rect">
            <a:avLst/>
          </a:prstGeom>
          <a:noFill/>
        </p:spPr>
        <p:txBody>
          <a:bodyPr wrap="square" rtlCol="0">
            <a:spAutoFit/>
          </a:bodyPr>
          <a:lstStyle/>
          <a:p>
            <a:r>
              <a:rPr lang="en-US" sz="2500" dirty="0" smtClean="0">
                <a:solidFill>
                  <a:srgbClr val="FF0000"/>
                </a:solidFill>
              </a:rPr>
              <a:t>–2 </a:t>
            </a:r>
            <a:endParaRPr lang="en-US" sz="2500" dirty="0">
              <a:solidFill>
                <a:srgbClr val="FF0000"/>
              </a:solidFill>
            </a:endParaRPr>
          </a:p>
        </p:txBody>
      </p:sp>
      <p:cxnSp>
        <p:nvCxnSpPr>
          <p:cNvPr id="35" name="Straight Connector 34"/>
          <p:cNvCxnSpPr/>
          <p:nvPr/>
        </p:nvCxnSpPr>
        <p:spPr>
          <a:xfrm>
            <a:off x="2478066" y="3101246"/>
            <a:ext cx="304800" cy="0"/>
          </a:xfrm>
          <a:prstGeom prst="line">
            <a:avLst/>
          </a:prstGeom>
        </p:spPr>
        <p:style>
          <a:lnRef idx="1">
            <a:schemeClr val="dk1"/>
          </a:lnRef>
          <a:fillRef idx="0">
            <a:schemeClr val="dk1"/>
          </a:fillRef>
          <a:effectRef idx="0">
            <a:schemeClr val="dk1"/>
          </a:effectRef>
          <a:fontRef idx="minor">
            <a:schemeClr val="tx1"/>
          </a:fontRef>
        </p:style>
      </p:cxnSp>
      <p:sp>
        <p:nvSpPr>
          <p:cNvPr id="36" name="Rectangle 35"/>
          <p:cNvSpPr/>
          <p:nvPr/>
        </p:nvSpPr>
        <p:spPr>
          <a:xfrm>
            <a:off x="1295400" y="3708418"/>
            <a:ext cx="2022541" cy="369332"/>
          </a:xfrm>
          <a:prstGeom prst="rect">
            <a:avLst/>
          </a:prstGeom>
        </p:spPr>
        <p:txBody>
          <a:bodyPr wrap="none">
            <a:spAutoFit/>
          </a:bodyPr>
          <a:lstStyle/>
          <a:p>
            <a:r>
              <a:rPr lang="en-US" dirty="0" smtClean="0"/>
              <a:t>Reduce if possible.</a:t>
            </a:r>
            <a:endParaRPr lang="en-US" dirty="0"/>
          </a:p>
        </p:txBody>
      </p:sp>
      <p:sp>
        <p:nvSpPr>
          <p:cNvPr id="37" name="TextBox 36"/>
          <p:cNvSpPr txBox="1"/>
          <p:nvPr/>
        </p:nvSpPr>
        <p:spPr>
          <a:xfrm>
            <a:off x="0" y="4456920"/>
            <a:ext cx="8647253" cy="584775"/>
          </a:xfrm>
          <a:prstGeom prst="rect">
            <a:avLst/>
          </a:prstGeom>
          <a:noFill/>
        </p:spPr>
        <p:txBody>
          <a:bodyPr wrap="square" rtlCol="0">
            <a:spAutoFit/>
          </a:bodyPr>
          <a:lstStyle/>
          <a:p>
            <a:r>
              <a:rPr lang="en-US" sz="3200" dirty="0" smtClean="0">
                <a:solidFill>
                  <a:schemeClr val="accent1">
                    <a:lumMod val="75000"/>
                  </a:schemeClr>
                </a:solidFill>
              </a:rPr>
              <a:t>3) </a:t>
            </a:r>
            <a:r>
              <a:rPr lang="en-US" sz="3200" dirty="0" smtClean="0"/>
              <a:t>This number becomes the coefficient of </a:t>
            </a:r>
            <a:r>
              <a:rPr lang="en-US" sz="3200" i="1" dirty="0" smtClean="0"/>
              <a:t>x</a:t>
            </a:r>
            <a:endParaRPr lang="en-US" sz="3200" dirty="0">
              <a:solidFill>
                <a:schemeClr val="accent1">
                  <a:lumMod val="75000"/>
                </a:schemeClr>
              </a:solidFill>
            </a:endParaRPr>
          </a:p>
        </p:txBody>
      </p:sp>
      <p:sp>
        <p:nvSpPr>
          <p:cNvPr id="39" name="TextBox 38"/>
          <p:cNvSpPr txBox="1"/>
          <p:nvPr/>
        </p:nvSpPr>
        <p:spPr>
          <a:xfrm>
            <a:off x="944301" y="5707503"/>
            <a:ext cx="8647253" cy="584775"/>
          </a:xfrm>
          <a:prstGeom prst="rect">
            <a:avLst/>
          </a:prstGeom>
          <a:noFill/>
        </p:spPr>
        <p:txBody>
          <a:bodyPr wrap="square" rtlCol="0">
            <a:spAutoFit/>
          </a:bodyPr>
          <a:lstStyle/>
          <a:p>
            <a:r>
              <a:rPr lang="en-US" sz="3200" dirty="0">
                <a:solidFill>
                  <a:schemeClr val="accent1">
                    <a:lumMod val="75000"/>
                  </a:schemeClr>
                </a:solidFill>
              </a:rPr>
              <a:t>4</a:t>
            </a:r>
            <a:r>
              <a:rPr lang="en-US" sz="3200" dirty="0" smtClean="0">
                <a:solidFill>
                  <a:schemeClr val="accent1">
                    <a:lumMod val="75000"/>
                  </a:schemeClr>
                </a:solidFill>
              </a:rPr>
              <a:t>) </a:t>
            </a:r>
            <a:r>
              <a:rPr lang="en-US" sz="2500" dirty="0" smtClean="0"/>
              <a:t>Adjust if needed by adding or subtracting</a:t>
            </a:r>
            <a:r>
              <a:rPr lang="en-US" sz="3200" dirty="0" smtClean="0"/>
              <a:t>.</a:t>
            </a:r>
            <a:endParaRPr lang="en-US" sz="3200" dirty="0">
              <a:solidFill>
                <a:schemeClr val="accent1">
                  <a:lumMod val="75000"/>
                </a:schemeClr>
              </a:solidFill>
            </a:endParaRPr>
          </a:p>
        </p:txBody>
      </p:sp>
      <mc:AlternateContent xmlns:mc="http://schemas.openxmlformats.org/markup-compatibility/2006" xmlns:a14="http://schemas.microsoft.com/office/drawing/2010/main">
        <mc:Choice Requires="a14">
          <p:sp>
            <p:nvSpPr>
              <p:cNvPr id="38" name="TextBox 37"/>
              <p:cNvSpPr txBox="1"/>
              <p:nvPr/>
            </p:nvSpPr>
            <p:spPr>
              <a:xfrm>
                <a:off x="2177488" y="5041695"/>
                <a:ext cx="1514113" cy="648063"/>
              </a:xfrm>
              <a:prstGeom prst="rect">
                <a:avLst/>
              </a:prstGeom>
              <a:noFill/>
            </p:spPr>
            <p:txBody>
              <a:bodyPr wrap="square" rtlCol="0">
                <a:spAutoFit/>
              </a:bodyPr>
              <a:lstStyle/>
              <a:p>
                <a:r>
                  <a:rPr lang="en-US" sz="2500" b="1" i="1" dirty="0">
                    <a:solidFill>
                      <a:srgbClr val="FF0000"/>
                    </a:solidFill>
                  </a:rPr>
                  <a:t>y</a:t>
                </a:r>
                <a:r>
                  <a:rPr lang="en-US" sz="2500" b="1" dirty="0" smtClean="0">
                    <a:solidFill>
                      <a:srgbClr val="FF0000"/>
                    </a:solidFill>
                  </a:rPr>
                  <a:t> = </a:t>
                </a:r>
                <a14:m>
                  <m:oMath xmlns:m="http://schemas.openxmlformats.org/officeDocument/2006/math">
                    <m:r>
                      <a:rPr lang="en-US" sz="2500" b="1" i="1" smtClean="0">
                        <a:solidFill>
                          <a:srgbClr val="FF0000"/>
                        </a:solidFill>
                        <a:latin typeface="Cambria Math"/>
                      </a:rPr>
                      <m:t>−</m:t>
                    </m:r>
                    <m:f>
                      <m:fPr>
                        <m:ctrlPr>
                          <a:rPr lang="en-US" sz="2500" b="1" i="1" smtClean="0">
                            <a:solidFill>
                              <a:srgbClr val="FF0000"/>
                            </a:solidFill>
                            <a:latin typeface="Cambria Math"/>
                          </a:rPr>
                        </m:ctrlPr>
                      </m:fPr>
                      <m:num>
                        <m:r>
                          <a:rPr lang="en-US" sz="2500" b="1" i="1" smtClean="0">
                            <a:solidFill>
                              <a:srgbClr val="FF0000"/>
                            </a:solidFill>
                            <a:latin typeface="Cambria Math"/>
                          </a:rPr>
                          <m:t>𝟐</m:t>
                        </m:r>
                      </m:num>
                      <m:den>
                        <m:r>
                          <a:rPr lang="en-US" sz="2500" b="1" i="1" smtClean="0">
                            <a:solidFill>
                              <a:srgbClr val="FF0000"/>
                            </a:solidFill>
                            <a:latin typeface="Cambria Math"/>
                          </a:rPr>
                          <m:t>𝟑</m:t>
                        </m:r>
                      </m:den>
                    </m:f>
                    <m:r>
                      <a:rPr lang="en-US" sz="2500" b="1" i="1" smtClean="0">
                        <a:solidFill>
                          <a:srgbClr val="FF0000"/>
                        </a:solidFill>
                        <a:latin typeface="Cambria Math"/>
                      </a:rPr>
                      <m:t>𝒙</m:t>
                    </m:r>
                  </m:oMath>
                </a14:m>
                <a:endParaRPr lang="en-US" sz="2500" b="1" i="1"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177488" y="5041695"/>
                <a:ext cx="1514113" cy="648063"/>
              </a:xfrm>
              <a:prstGeom prst="rect">
                <a:avLst/>
              </a:prstGeom>
              <a:blipFill rotWithShape="1">
                <a:blip r:embed="rId4"/>
                <a:stretch>
                  <a:fillRect l="-6426" b="-8491"/>
                </a:stretch>
              </a:blipFill>
            </p:spPr>
            <p:txBody>
              <a:bodyPr/>
              <a:lstStyle/>
              <a:p>
                <a:r>
                  <a:rPr lang="en-US">
                    <a:noFill/>
                  </a:rPr>
                  <a:t> </a:t>
                </a:r>
              </a:p>
            </p:txBody>
          </p:sp>
        </mc:Fallback>
      </mc:AlternateContent>
      <p:sp>
        <p:nvSpPr>
          <p:cNvPr id="42" name="TextBox 41"/>
          <p:cNvSpPr txBox="1"/>
          <p:nvPr/>
        </p:nvSpPr>
        <p:spPr>
          <a:xfrm>
            <a:off x="979838" y="6300839"/>
            <a:ext cx="8647253" cy="492443"/>
          </a:xfrm>
          <a:prstGeom prst="rect">
            <a:avLst/>
          </a:prstGeom>
          <a:noFill/>
        </p:spPr>
        <p:txBody>
          <a:bodyPr wrap="square" rtlCol="0">
            <a:spAutoFit/>
          </a:bodyPr>
          <a:lstStyle/>
          <a:p>
            <a:r>
              <a:rPr lang="en-US" sz="2600" dirty="0" smtClean="0">
                <a:solidFill>
                  <a:schemeClr val="accent1">
                    <a:lumMod val="75000"/>
                  </a:schemeClr>
                </a:solidFill>
              </a:rPr>
              <a:t> 5) </a:t>
            </a:r>
            <a:r>
              <a:rPr lang="en-US" sz="2600" dirty="0" smtClean="0"/>
              <a:t>Check that it works for each input and output.</a:t>
            </a:r>
            <a:endParaRPr lang="en-US" sz="2600" dirty="0">
              <a:solidFill>
                <a:schemeClr val="accent1">
                  <a:lumMod val="75000"/>
                </a:schemeClr>
              </a:solidFill>
            </a:endParaRPr>
          </a:p>
        </p:txBody>
      </p:sp>
      <p:sp>
        <p:nvSpPr>
          <p:cNvPr id="40" name="TextBox 39"/>
          <p:cNvSpPr txBox="1"/>
          <p:nvPr/>
        </p:nvSpPr>
        <p:spPr>
          <a:xfrm>
            <a:off x="3505200" y="5127199"/>
            <a:ext cx="990600" cy="477054"/>
          </a:xfrm>
          <a:prstGeom prst="rect">
            <a:avLst/>
          </a:prstGeom>
          <a:noFill/>
        </p:spPr>
        <p:txBody>
          <a:bodyPr wrap="square" rtlCol="0">
            <a:spAutoFit/>
          </a:bodyPr>
          <a:lstStyle/>
          <a:p>
            <a:r>
              <a:rPr lang="en-US" sz="2500" b="1" dirty="0" smtClean="0">
                <a:solidFill>
                  <a:srgbClr val="FF0000"/>
                </a:solidFill>
              </a:rPr>
              <a:t>+ 1</a:t>
            </a:r>
            <a:endParaRPr lang="en-US" sz="2500" b="1" dirty="0">
              <a:solidFill>
                <a:srgbClr val="FF0000"/>
              </a:solidFill>
            </a:endParaRPr>
          </a:p>
        </p:txBody>
      </p:sp>
      <p:sp>
        <p:nvSpPr>
          <p:cNvPr id="43" name="TextBox 42"/>
          <p:cNvSpPr txBox="1"/>
          <p:nvPr/>
        </p:nvSpPr>
        <p:spPr>
          <a:xfrm>
            <a:off x="508348" y="762450"/>
            <a:ext cx="2249466" cy="369332"/>
          </a:xfrm>
          <a:prstGeom prst="rect">
            <a:avLst/>
          </a:prstGeom>
          <a:noFill/>
        </p:spPr>
        <p:txBody>
          <a:bodyPr wrap="square" rtlCol="0">
            <a:spAutoFit/>
          </a:bodyPr>
          <a:lstStyle/>
          <a:p>
            <a:r>
              <a:rPr lang="en-US" dirty="0" smtClean="0"/>
              <a:t>*START WITH </a:t>
            </a:r>
            <a:r>
              <a:rPr lang="en-US" i="1" dirty="0" smtClean="0"/>
              <a:t>y</a:t>
            </a:r>
            <a:r>
              <a:rPr lang="en-US" dirty="0" smtClean="0"/>
              <a:t> =  **</a:t>
            </a:r>
            <a:endParaRPr lang="en-US" dirty="0"/>
          </a:p>
        </p:txBody>
      </p:sp>
      <p:sp>
        <p:nvSpPr>
          <p:cNvPr id="45" name="Action Button: Home 44">
            <a:hlinkClick r:id="rId5" action="ppaction://hlinksldjump" highlightClick="1"/>
          </p:cNvPr>
          <p:cNvSpPr/>
          <p:nvPr/>
        </p:nvSpPr>
        <p:spPr>
          <a:xfrm>
            <a:off x="76200" y="5867400"/>
            <a:ext cx="8382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ction Button: Back or Previous 45">
            <a:hlinkClick r:id="" action="ppaction://hlinkshowjump?jump=lastslideviewed" highlightClick="1"/>
          </p:cNvPr>
          <p:cNvSpPr/>
          <p:nvPr/>
        </p:nvSpPr>
        <p:spPr>
          <a:xfrm>
            <a:off x="8131215" y="5802086"/>
            <a:ext cx="778329" cy="9797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40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00243 0.06106 C -0.00348 0.07563 -0.00452 0.0902 -0.00921 0.10315 C -0.01094 0.10801 -0.0099 0.11009 -0.01337 0.11402 C -0.01563 0.11656 -0.02275 0.12119 -0.0257 0.12327 C -0.11927 0.12211 -0.1573 0.11957 -0.23264 0.11587 C -0.254 0.11379 -0.24532 0.11402 -0.25851 0.11402 " pathEditMode="relative" ptsTypes="fffffA">
                                      <p:cBhvr>
                                        <p:cTn id="9" dur="2000" fill="hold"/>
                                        <p:tgtEl>
                                          <p:spTgt spid="31"/>
                                        </p:tgtEl>
                                        <p:attrNameLst>
                                          <p:attrName>ppt_x</p:attrName>
                                          <p:attrName>ppt_y</p:attrName>
                                        </p:attrNameLst>
                                      </p:cBhvr>
                                    </p:animMotion>
                                  </p:childTnLst>
                                </p:cTn>
                              </p:par>
                            </p:childTnLst>
                          </p:cTn>
                        </p:par>
                        <p:par>
                          <p:cTn id="10" fill="hold">
                            <p:stCondLst>
                              <p:cond delay="2000"/>
                            </p:stCondLst>
                            <p:childTnLst>
                              <p:par>
                                <p:cTn id="11" presetID="0" presetClass="path" presetSubtype="0" accel="50000" decel="50000" fill="hold" grpId="0" nodeType="afterEffect">
                                  <p:stCondLst>
                                    <p:cond delay="0"/>
                                  </p:stCondLst>
                                  <p:childTnLst>
                                    <p:animMotion origin="layout" path="M 0.0033 0.0518 C -0.00226 0.074 0.00365 0.10962 0.00469 0.1339 C 0.00399 0.16073 0.0059 0.2049 -0.01719 0.2197 C -0.05156 0.26549 -0.12396 0.25878 -0.1651 0.25994 C -0.18438 0.26642 -0.24358 0.25716 -0.26528 0.25624 C -0.28264 0.25161 -0.29878 0.25161 -0.31719 0.25069 C -0.32882 0.24884 -0.33906 0.24514 -0.35017 0.24167 C -0.35469 0.24028 -0.35955 0.24005 -0.36389 0.23797 C -0.37326 0.23381 -0.38281 0.22779 -0.39253 0.22525 C -0.39913 0.22086 -0.4059 0.21831 -0.41319 0.21623 C -0.42309 0.20721 -0.42448 0.20837 -0.43646 0.20513 C -0.44948 0.19796 -0.46042 0.18663 -0.47344 0.17969 C -0.47708 0.17252 -0.48056 0.16836 -0.48576 0.16327 C -0.48906 0.15679 -0.49115 0.15471 -0.4967 0.15217 C -0.50226 0.14523 -0.50816 0.13783 -0.51441 0.13228 C -0.51823 0.12465 -0.52517 0.12141 -0.5309 0.11586 C -0.5441 0.10291 -0.53715 0.10638 -0.5474 0.10291 C -0.55868 0.08857 -0.57292 0.09019 -0.58715 0.08464 C -0.59583 0.08117 -0.61458 0.07562 -0.62135 0.07007 C -0.62708 0.06521 -0.62396 0.06706 -0.6309 0.06475 C -0.63611 0.06013 -0.63976 0.05897 -0.64601 0.05735 C -0.65538 0.05111 -0.66302 0.04833 -0.67344 0.04833 " pathEditMode="relative" ptsTypes="fffffffffffffffffffffA">
                                      <p:cBhvr>
                                        <p:cTn id="12" dur="2000" fill="hold"/>
                                        <p:tgtEl>
                                          <p:spTgt spid="34"/>
                                        </p:tgtEl>
                                        <p:attrNameLst>
                                          <p:attrName>ppt_x</p:attrName>
                                          <p:attrName>ppt_y</p:attrName>
                                        </p:attrNameLst>
                                      </p:cBhvr>
                                    </p:animMotion>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1000"/>
                                        <p:tgtEl>
                                          <p:spTgt spid="37"/>
                                        </p:tgtEl>
                                      </p:cBhvr>
                                    </p:animEffect>
                                    <p:anim calcmode="lin" valueType="num">
                                      <p:cBhvr>
                                        <p:cTn id="26" dur="1000" fill="hold"/>
                                        <p:tgtEl>
                                          <p:spTgt spid="37"/>
                                        </p:tgtEl>
                                        <p:attrNameLst>
                                          <p:attrName>ppt_x</p:attrName>
                                        </p:attrNameLst>
                                      </p:cBhvr>
                                      <p:tavLst>
                                        <p:tav tm="0">
                                          <p:val>
                                            <p:strVal val="#ppt_x"/>
                                          </p:val>
                                        </p:tav>
                                        <p:tav tm="100000">
                                          <p:val>
                                            <p:strVal val="#ppt_x"/>
                                          </p:val>
                                        </p:tav>
                                      </p:tavLst>
                                    </p:anim>
                                    <p:anim calcmode="lin" valueType="num">
                                      <p:cBhvr>
                                        <p:cTn id="27" dur="10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2" presetClass="entr" presetSubtype="0"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childTnLst>
                          </p:cTn>
                        </p:par>
                        <p:par>
                          <p:cTn id="40" fill="hold">
                            <p:stCondLst>
                              <p:cond delay="8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37" grpId="0"/>
      <p:bldP spid="39" grpId="0"/>
      <p:bldP spid="38" grpId="0"/>
      <p:bldP spid="42" grpId="0"/>
      <p:bldP spid="40"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Fractions…</a:t>
            </a:r>
            <a:endParaRPr lang="en-US" dirty="0"/>
          </a:p>
        </p:txBody>
      </p:sp>
      <p:sp>
        <p:nvSpPr>
          <p:cNvPr id="3" name="Content Placeholder 2"/>
          <p:cNvSpPr>
            <a:spLocks noGrp="1"/>
          </p:cNvSpPr>
          <p:nvPr>
            <p:ph idx="1"/>
          </p:nvPr>
        </p:nvSpPr>
        <p:spPr>
          <a:xfrm>
            <a:off x="533400" y="1981200"/>
            <a:ext cx="3657600" cy="1036638"/>
          </a:xfrm>
          <a:solidFill>
            <a:srgbClr val="00B0F0"/>
          </a:solidFill>
          <a:ln w="38100">
            <a:solidFill>
              <a:schemeClr val="tx1"/>
            </a:solidFill>
          </a:ln>
        </p:spPr>
        <p:txBody>
          <a:bodyPr>
            <a:normAutofit fontScale="92500" lnSpcReduction="10000"/>
          </a:bodyPr>
          <a:lstStyle/>
          <a:p>
            <a:pPr marL="0" indent="0" algn="ctr">
              <a:buNone/>
            </a:pPr>
            <a:r>
              <a:rPr lang="en-US" b="1" dirty="0" smtClean="0">
                <a:solidFill>
                  <a:schemeClr val="tx1"/>
                </a:solidFill>
              </a:rPr>
              <a:t>Adding/Subtracting </a:t>
            </a:r>
          </a:p>
          <a:p>
            <a:pPr marL="0" indent="0" algn="ctr">
              <a:buNone/>
            </a:pPr>
            <a:r>
              <a:rPr lang="en-US" b="1" dirty="0" smtClean="0">
                <a:solidFill>
                  <a:schemeClr val="tx1"/>
                </a:solidFill>
              </a:rPr>
              <a:t>Fractions</a:t>
            </a:r>
            <a:endParaRPr lang="en-US" b="1" dirty="0">
              <a:solidFill>
                <a:schemeClr val="tx1"/>
              </a:solidFill>
            </a:endParaRPr>
          </a:p>
        </p:txBody>
      </p:sp>
      <p:sp>
        <p:nvSpPr>
          <p:cNvPr id="4" name="Content Placeholder 2"/>
          <p:cNvSpPr txBox="1">
            <a:spLocks/>
          </p:cNvSpPr>
          <p:nvPr/>
        </p:nvSpPr>
        <p:spPr>
          <a:xfrm>
            <a:off x="3200400" y="3505200"/>
            <a:ext cx="2286000" cy="1036638"/>
          </a:xfrm>
          <a:prstGeom prst="rect">
            <a:avLst/>
          </a:prstGeom>
          <a:solidFill>
            <a:srgbClr val="92D050"/>
          </a:solidFill>
          <a:ln w="38100">
            <a:solidFill>
              <a:schemeClr val="tx1"/>
            </a:solidFill>
          </a:ln>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Multiplying</a:t>
            </a:r>
            <a:r>
              <a:rPr lang="en-US" b="1" dirty="0" smtClean="0"/>
              <a:t> </a:t>
            </a:r>
          </a:p>
          <a:p>
            <a:pPr marL="0" indent="0" algn="ctr">
              <a:buFont typeface="Wingdings 2"/>
              <a:buNone/>
            </a:pPr>
            <a:r>
              <a:rPr lang="en-US" b="1" dirty="0" smtClean="0">
                <a:solidFill>
                  <a:schemeClr val="tx1"/>
                </a:solidFill>
              </a:rPr>
              <a:t>Fractions</a:t>
            </a:r>
            <a:endParaRPr lang="en-US" b="1" dirty="0">
              <a:solidFill>
                <a:schemeClr val="tx1"/>
              </a:solidFill>
            </a:endParaRPr>
          </a:p>
        </p:txBody>
      </p:sp>
      <p:sp>
        <p:nvSpPr>
          <p:cNvPr id="5" name="Content Placeholder 2"/>
          <p:cNvSpPr txBox="1">
            <a:spLocks/>
          </p:cNvSpPr>
          <p:nvPr/>
        </p:nvSpPr>
        <p:spPr>
          <a:xfrm>
            <a:off x="5334000" y="4800600"/>
            <a:ext cx="2362200" cy="1036638"/>
          </a:xfrm>
          <a:prstGeom prst="rect">
            <a:avLst/>
          </a:prstGeom>
          <a:solidFill>
            <a:srgbClr val="BC34A9"/>
          </a:solidFill>
          <a:ln w="38100">
            <a:solidFill>
              <a:schemeClr val="tx1"/>
            </a:solidFill>
          </a:ln>
        </p:spPr>
        <p:txBody>
          <a:bodyPr vert="horz">
            <a:normAutofit fontScale="925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Dividing</a:t>
            </a:r>
          </a:p>
          <a:p>
            <a:pPr marL="0" indent="0" algn="ctr">
              <a:buFont typeface="Wingdings 2"/>
              <a:buNone/>
            </a:pPr>
            <a:r>
              <a:rPr lang="en-US" b="1" dirty="0" smtClean="0">
                <a:solidFill>
                  <a:schemeClr val="tx1"/>
                </a:solidFill>
              </a:rPr>
              <a:t>Fractions</a:t>
            </a:r>
            <a:endParaRPr lang="en-US" b="1" dirty="0">
              <a:solidFill>
                <a:schemeClr val="tx1"/>
              </a:solidFill>
            </a:endParaRPr>
          </a:p>
        </p:txBody>
      </p:sp>
      <p:sp>
        <p:nvSpPr>
          <p:cNvPr id="6" name="Action Button: Home 5">
            <a:hlinkClick r:id="rId2" action="ppaction://hlinksldjump" highlightClick="1"/>
          </p:cNvPr>
          <p:cNvSpPr/>
          <p:nvPr/>
        </p:nvSpPr>
        <p:spPr>
          <a:xfrm>
            <a:off x="76200" y="5867400"/>
            <a:ext cx="8382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802086"/>
            <a:ext cx="778329" cy="97971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495300" y="1981200"/>
            <a:ext cx="36957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3200400" y="3505200"/>
            <a:ext cx="22860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5334000" y="4763002"/>
            <a:ext cx="23622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4792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and subtracting fractions</a:t>
            </a:r>
            <a:endParaRPr lang="en-US" dirty="0"/>
          </a:p>
        </p:txBody>
      </p:sp>
      <p:sp>
        <p:nvSpPr>
          <p:cNvPr id="3" name="Content Placeholder 2"/>
          <p:cNvSpPr>
            <a:spLocks noGrp="1"/>
          </p:cNvSpPr>
          <p:nvPr>
            <p:ph idx="1"/>
          </p:nvPr>
        </p:nvSpPr>
        <p:spPr>
          <a:xfrm>
            <a:off x="1524000" y="1371600"/>
            <a:ext cx="6629400" cy="579438"/>
          </a:xfrm>
        </p:spPr>
        <p:txBody>
          <a:bodyPr>
            <a:normAutofit fontScale="92500"/>
          </a:bodyPr>
          <a:lstStyle/>
          <a:p>
            <a:pPr marL="0" indent="0">
              <a:buNone/>
            </a:pPr>
            <a:r>
              <a:rPr lang="en-US" dirty="0" smtClean="0"/>
              <a:t>Do you have a common denominator?</a:t>
            </a:r>
            <a:endParaRPr lang="en-US" dirty="0"/>
          </a:p>
        </p:txBody>
      </p:sp>
      <p:sp>
        <p:nvSpPr>
          <p:cNvPr id="4" name="TextBox 3"/>
          <p:cNvSpPr txBox="1"/>
          <p:nvPr/>
        </p:nvSpPr>
        <p:spPr>
          <a:xfrm>
            <a:off x="2133600" y="3064701"/>
            <a:ext cx="1371600" cy="861774"/>
          </a:xfrm>
          <a:prstGeom prst="rect">
            <a:avLst/>
          </a:prstGeom>
          <a:solidFill>
            <a:srgbClr val="92D050"/>
          </a:solidFill>
          <a:ln w="57150">
            <a:solidFill>
              <a:schemeClr val="tx1"/>
            </a:solidFill>
          </a:ln>
        </p:spPr>
        <p:txBody>
          <a:bodyPr wrap="square" rtlCol="0">
            <a:spAutoFit/>
          </a:bodyPr>
          <a:lstStyle/>
          <a:p>
            <a:r>
              <a:rPr lang="en-US" sz="5000" b="1" dirty="0" smtClean="0"/>
              <a:t>YES</a:t>
            </a:r>
            <a:endParaRPr lang="en-US" sz="5000" b="1" dirty="0"/>
          </a:p>
        </p:txBody>
      </p:sp>
      <p:sp>
        <p:nvSpPr>
          <p:cNvPr id="5" name="TextBox 4"/>
          <p:cNvSpPr txBox="1"/>
          <p:nvPr/>
        </p:nvSpPr>
        <p:spPr>
          <a:xfrm>
            <a:off x="5334000" y="3048000"/>
            <a:ext cx="1143000" cy="861774"/>
          </a:xfrm>
          <a:prstGeom prst="rect">
            <a:avLst/>
          </a:prstGeom>
          <a:solidFill>
            <a:srgbClr val="C00000"/>
          </a:solidFill>
          <a:ln w="57150">
            <a:solidFill>
              <a:schemeClr val="tx1"/>
            </a:solidFill>
          </a:ln>
        </p:spPr>
        <p:txBody>
          <a:bodyPr wrap="square" rtlCol="0">
            <a:spAutoFit/>
          </a:bodyPr>
          <a:lstStyle/>
          <a:p>
            <a:r>
              <a:rPr lang="en-US" sz="5000" b="1" dirty="0" smtClean="0"/>
              <a:t>NO</a:t>
            </a:r>
            <a:endParaRPr lang="en-US" sz="5000" b="1" dirty="0"/>
          </a:p>
        </p:txBody>
      </p:sp>
      <p:sp>
        <p:nvSpPr>
          <p:cNvPr id="6" name="Action Button: Custom 5">
            <a:hlinkClick r:id="rId2" action="ppaction://hlinksldjump" highlightClick="1"/>
          </p:cNvPr>
          <p:cNvSpPr/>
          <p:nvPr/>
        </p:nvSpPr>
        <p:spPr>
          <a:xfrm>
            <a:off x="5334000" y="3064701"/>
            <a:ext cx="1143000" cy="8450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2133600" y="3081402"/>
            <a:ext cx="1371600" cy="8450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89478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a common denominator</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Find the lowest common denominator by finding the lowest number you can change each denominator into by </a:t>
            </a:r>
            <a:r>
              <a:rPr lang="en-US" b="1" i="1" u="sng" dirty="0" smtClean="0"/>
              <a:t>multiplication</a:t>
            </a:r>
            <a:r>
              <a:rPr lang="en-US" dirty="0" smtClean="0"/>
              <a: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524000" y="4179900"/>
                <a:ext cx="2057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ea typeface="Cambria Math" pitchFamily="18" charset="0"/>
                            </a:rPr>
                          </m:ctrlPr>
                        </m:fPr>
                        <m:num>
                          <m:r>
                            <a:rPr lang="en-US" sz="2500" b="0" i="1" smtClean="0">
                              <a:latin typeface="Cambria Math"/>
                              <a:ea typeface="Cambria Math" pitchFamily="18" charset="0"/>
                            </a:rPr>
                            <m:t>1</m:t>
                          </m:r>
                        </m:num>
                        <m:den>
                          <m:r>
                            <a:rPr lang="en-US" sz="2500" b="0" i="1" smtClean="0">
                              <a:latin typeface="Cambria Math"/>
                              <a:ea typeface="Cambria Math" pitchFamily="18" charset="0"/>
                            </a:rPr>
                            <m:t>2</m:t>
                          </m:r>
                        </m:den>
                      </m:f>
                      <m:r>
                        <a:rPr lang="en-US" sz="2500" b="0" i="1" smtClean="0">
                          <a:latin typeface="Cambria Math"/>
                          <a:ea typeface="Cambria Math" pitchFamily="18" charset="0"/>
                        </a:rPr>
                        <m:t>       +   </m:t>
                      </m:r>
                      <m:f>
                        <m:fPr>
                          <m:ctrlPr>
                            <a:rPr lang="en-US" sz="2500" b="0" i="1" smtClean="0">
                              <a:latin typeface="Cambria Math"/>
                              <a:ea typeface="Cambria Math" pitchFamily="18" charset="0"/>
                            </a:rPr>
                          </m:ctrlPr>
                        </m:fPr>
                        <m:num>
                          <m:r>
                            <a:rPr lang="en-US" sz="2500" b="0" i="1" smtClean="0">
                              <a:latin typeface="Cambria Math"/>
                              <a:ea typeface="Cambria Math" pitchFamily="18" charset="0"/>
                            </a:rPr>
                            <m:t>1</m:t>
                          </m:r>
                        </m:num>
                        <m:den>
                          <m:r>
                            <a:rPr lang="en-US" sz="2500" b="0" i="1" smtClean="0">
                              <a:latin typeface="Cambria Math"/>
                              <a:ea typeface="Cambria Math" pitchFamily="18" charset="0"/>
                            </a:rPr>
                            <m:t>6</m:t>
                          </m:r>
                        </m:den>
                      </m:f>
                    </m:oMath>
                  </m:oMathPara>
                </a14:m>
                <a:endParaRPr lang="en-US" sz="2500" dirty="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0" y="4179900"/>
                <a:ext cx="2057400" cy="815095"/>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533400" y="3761601"/>
            <a:ext cx="914400" cy="553998"/>
          </a:xfrm>
          <a:prstGeom prst="rect">
            <a:avLst/>
          </a:prstGeom>
          <a:noFill/>
        </p:spPr>
        <p:txBody>
          <a:bodyPr wrap="square" rtlCol="0">
            <a:spAutoFit/>
          </a:bodyPr>
          <a:lstStyle/>
          <a:p>
            <a:r>
              <a:rPr lang="en-US" sz="3000" b="1" dirty="0" smtClean="0"/>
              <a:t>Ex:</a:t>
            </a:r>
            <a:endParaRPr lang="en-US" sz="3000" b="1" dirty="0"/>
          </a:p>
        </p:txBody>
      </p:sp>
      <p:sp>
        <p:nvSpPr>
          <p:cNvPr id="6" name="TextBox 5"/>
          <p:cNvSpPr txBox="1"/>
          <p:nvPr/>
        </p:nvSpPr>
        <p:spPr>
          <a:xfrm>
            <a:off x="5562600" y="3625902"/>
            <a:ext cx="914400" cy="553998"/>
          </a:xfrm>
          <a:prstGeom prst="rect">
            <a:avLst/>
          </a:prstGeom>
          <a:noFill/>
        </p:spPr>
        <p:txBody>
          <a:bodyPr wrap="square" rtlCol="0">
            <a:spAutoFit/>
          </a:bodyPr>
          <a:lstStyle/>
          <a:p>
            <a:r>
              <a:rPr lang="en-US" sz="3000" b="1" dirty="0" smtClean="0"/>
              <a:t>Ex:</a:t>
            </a:r>
            <a:endParaRPr lang="en-US" sz="3000" b="1" dirty="0"/>
          </a:p>
        </p:txBody>
      </p:sp>
      <mc:AlternateContent xmlns:mc="http://schemas.openxmlformats.org/markup-compatibility/2006" xmlns:a14="http://schemas.microsoft.com/office/drawing/2010/main">
        <mc:Choice Requires="a14">
          <p:sp>
            <p:nvSpPr>
              <p:cNvPr id="7" name="TextBox 6"/>
              <p:cNvSpPr txBox="1"/>
              <p:nvPr/>
            </p:nvSpPr>
            <p:spPr>
              <a:xfrm>
                <a:off x="6019800" y="3908051"/>
                <a:ext cx="2819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1</m:t>
                          </m:r>
                        </m:num>
                        <m:den>
                          <m:r>
                            <a:rPr lang="en-US" sz="2500" b="0" i="1" smtClean="0">
                              <a:latin typeface="Cambria Math"/>
                            </a:rPr>
                            <m:t>3</m:t>
                          </m:r>
                        </m:den>
                      </m:f>
                      <m:r>
                        <a:rPr lang="en-US" sz="2500" b="0" i="1" smtClean="0">
                          <a:latin typeface="Cambria Math"/>
                        </a:rPr>
                        <m:t>       +    </m:t>
                      </m:r>
                      <m:f>
                        <m:fPr>
                          <m:ctrlPr>
                            <a:rPr lang="en-US" sz="2500" b="0" i="1" smtClean="0">
                              <a:latin typeface="Cambria Math"/>
                            </a:rPr>
                          </m:ctrlPr>
                        </m:fPr>
                        <m:num>
                          <m:r>
                            <a:rPr lang="en-US" sz="2500" b="0" i="1" smtClean="0">
                              <a:latin typeface="Cambria Math"/>
                            </a:rPr>
                            <m:t>2</m:t>
                          </m:r>
                        </m:num>
                        <m:den>
                          <m:r>
                            <a:rPr lang="en-US" sz="2500" b="0" i="1" smtClean="0">
                              <a:latin typeface="Cambria Math"/>
                            </a:rPr>
                            <m:t>5</m:t>
                          </m:r>
                        </m:den>
                      </m:f>
                    </m:oMath>
                  </m:oMathPara>
                </a14:m>
                <a:endParaRPr lang="en-US" sz="2500" dirty="0"/>
              </a:p>
            </p:txBody>
          </p:sp>
        </mc:Choice>
        <mc:Fallback xmlns="">
          <p:sp>
            <p:nvSpPr>
              <p:cNvPr id="7" name="TextBox 6"/>
              <p:cNvSpPr txBox="1">
                <a:spLocks noRot="1" noChangeAspect="1" noMove="1" noResize="1" noEditPoints="1" noAdjustHandles="1" noChangeArrowheads="1" noChangeShapeType="1" noTextEdit="1"/>
              </p:cNvSpPr>
              <p:nvPr/>
            </p:nvSpPr>
            <p:spPr>
              <a:xfrm>
                <a:off x="6019800" y="3908051"/>
                <a:ext cx="2819400" cy="81509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97277" y="4179899"/>
                <a:ext cx="10668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·3</m:t>
                          </m:r>
                        </m:num>
                        <m:den>
                          <m:r>
                            <a:rPr lang="en-US" sz="2500" b="0" i="1" smtClean="0">
                              <a:solidFill>
                                <a:srgbClr val="FF0000"/>
                              </a:solidFill>
                              <a:latin typeface="Cambria Math"/>
                            </a:rPr>
                            <m:t>·3</m:t>
                          </m:r>
                        </m:den>
                      </m:f>
                    </m:oMath>
                  </m:oMathPara>
                </a14:m>
                <a:endParaRPr lang="en-US" sz="2500" dirty="0"/>
              </a:p>
            </p:txBody>
          </p:sp>
        </mc:Choice>
        <mc:Fallback xmlns="">
          <p:sp>
            <p:nvSpPr>
              <p:cNvPr id="8" name="TextBox 7"/>
              <p:cNvSpPr txBox="1">
                <a:spLocks noRot="1" noChangeAspect="1" noMove="1" noResize="1" noEditPoints="1" noAdjustHandles="1" noChangeArrowheads="1" noChangeShapeType="1" noTextEdit="1"/>
              </p:cNvSpPr>
              <p:nvPr/>
            </p:nvSpPr>
            <p:spPr>
              <a:xfrm>
                <a:off x="1697277" y="4179899"/>
                <a:ext cx="1066800" cy="812595"/>
              </a:xfrm>
              <a:prstGeom prst="rect">
                <a:avLst/>
              </a:prstGeom>
              <a:blipFill rotWithShape="1">
                <a:blip r:embed="rId4"/>
                <a:stretch>
                  <a:fillRect/>
                </a:stretch>
              </a:blipFill>
            </p:spPr>
            <p:txBody>
              <a:bodyPr/>
              <a:lstStyle/>
              <a:p>
                <a:r>
                  <a:rPr lang="en-US">
                    <a:noFill/>
                  </a:rPr>
                  <a:t> </a:t>
                </a:r>
              </a:p>
            </p:txBody>
          </p:sp>
        </mc:Fallback>
      </mc:AlternateContent>
      <p:grpSp>
        <p:nvGrpSpPr>
          <p:cNvPr id="11" name="Group 10"/>
          <p:cNvGrpSpPr/>
          <p:nvPr/>
        </p:nvGrpSpPr>
        <p:grpSpPr>
          <a:xfrm>
            <a:off x="6553200" y="3908051"/>
            <a:ext cx="2438400" cy="830545"/>
            <a:chOff x="6553200" y="3908051"/>
            <a:chExt cx="2438400" cy="830545"/>
          </a:xfrm>
        </p:grpSpPr>
        <mc:AlternateContent xmlns:mc="http://schemas.openxmlformats.org/markup-compatibility/2006" xmlns:a14="http://schemas.microsoft.com/office/drawing/2010/main">
          <mc:Choice Requires="a14">
            <p:sp>
              <p:nvSpPr>
                <p:cNvPr id="9" name="TextBox 8"/>
                <p:cNvSpPr txBox="1"/>
                <p:nvPr/>
              </p:nvSpPr>
              <p:spPr>
                <a:xfrm>
                  <a:off x="6553200" y="3908051"/>
                  <a:ext cx="1066800" cy="82291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·5</m:t>
                            </m:r>
                          </m:num>
                          <m:den>
                            <m:r>
                              <a:rPr lang="en-US" sz="2500" b="0" i="1" smtClean="0">
                                <a:solidFill>
                                  <a:srgbClr val="FF0000"/>
                                </a:solidFill>
                                <a:latin typeface="Cambria Math"/>
                              </a:rPr>
                              <m:t>·5</m:t>
                            </m:r>
                          </m:den>
                        </m:f>
                      </m:oMath>
                    </m:oMathPara>
                  </a14:m>
                  <a:endParaRPr lang="en-US" sz="2500" dirty="0"/>
                </a:p>
              </p:txBody>
            </p:sp>
          </mc:Choice>
          <mc:Fallback xmlns="">
            <p:sp>
              <p:nvSpPr>
                <p:cNvPr id="9" name="TextBox 8"/>
                <p:cNvSpPr txBox="1">
                  <a:spLocks noRot="1" noChangeAspect="1" noMove="1" noResize="1" noEditPoints="1" noAdjustHandles="1" noChangeArrowheads="1" noChangeShapeType="1" noTextEdit="1"/>
                </p:cNvSpPr>
                <p:nvPr/>
              </p:nvSpPr>
              <p:spPr>
                <a:xfrm>
                  <a:off x="6553200" y="3908051"/>
                  <a:ext cx="1066800" cy="82291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924800" y="3926001"/>
                  <a:ext cx="10668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solidFill>
                                  <a:srgbClr val="FF0000"/>
                                </a:solidFill>
                                <a:latin typeface="Cambria Math"/>
                              </a:rPr>
                            </m:ctrlPr>
                          </m:fPr>
                          <m:num>
                            <m:r>
                              <a:rPr lang="en-US" sz="2500" b="0" i="1" smtClean="0">
                                <a:solidFill>
                                  <a:srgbClr val="FF0000"/>
                                </a:solidFill>
                                <a:latin typeface="Cambria Math"/>
                              </a:rPr>
                              <m:t>·3</m:t>
                            </m:r>
                          </m:num>
                          <m:den>
                            <m:r>
                              <a:rPr lang="en-US" sz="2500" b="0" i="1" smtClean="0">
                                <a:solidFill>
                                  <a:srgbClr val="FF0000"/>
                                </a:solidFill>
                                <a:latin typeface="Cambria Math"/>
                              </a:rPr>
                              <m:t>·3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7924800" y="3926001"/>
                  <a:ext cx="1066800" cy="812595"/>
                </a:xfrm>
                <a:prstGeom prst="rect">
                  <a:avLst/>
                </a:prstGeom>
                <a:blipFill rotWithShape="1">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2" name="TextBox 11"/>
              <p:cNvSpPr txBox="1"/>
              <p:nvPr/>
            </p:nvSpPr>
            <p:spPr>
              <a:xfrm>
                <a:off x="1844458" y="5231252"/>
                <a:ext cx="1828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3</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1</m:t>
                          </m:r>
                        </m:num>
                        <m:den>
                          <m:r>
                            <a:rPr lang="en-US" sz="2500" b="0" i="1" smtClean="0">
                              <a:latin typeface="Cambria Math"/>
                            </a:rPr>
                            <m:t>6</m:t>
                          </m:r>
                        </m:den>
                      </m:f>
                    </m:oMath>
                  </m:oMathPara>
                </a14:m>
                <a:endParaRPr lang="en-US" sz="25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844458" y="5231252"/>
                <a:ext cx="1828800" cy="8150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019800" y="4987867"/>
                <a:ext cx="2971800" cy="8457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5</m:t>
                          </m:r>
                        </m:num>
                        <m:den>
                          <m:r>
                            <a:rPr lang="en-US" sz="2500" b="0" i="1" smtClean="0">
                              <a:latin typeface="Cambria Math"/>
                            </a:rPr>
                            <m:t>15</m:t>
                          </m:r>
                        </m:den>
                      </m:f>
                      <m:r>
                        <a:rPr lang="en-US" sz="2500" b="0" i="1" smtClean="0">
                          <a:latin typeface="Cambria Math"/>
                        </a:rPr>
                        <m:t>+</m:t>
                      </m:r>
                      <m:f>
                        <m:fPr>
                          <m:ctrlPr>
                            <a:rPr lang="en-US" sz="2500" b="0" i="1" smtClean="0">
                              <a:latin typeface="Cambria Math"/>
                            </a:rPr>
                          </m:ctrlPr>
                        </m:fPr>
                        <m:num>
                          <m:r>
                            <a:rPr lang="en-US" sz="2500" b="0" i="1" smtClean="0">
                              <a:latin typeface="Cambria Math"/>
                            </a:rPr>
                            <m:t>6</m:t>
                          </m:r>
                        </m:num>
                        <m:den>
                          <m:r>
                            <a:rPr lang="en-US" sz="2500" b="0" i="1" smtClean="0">
                              <a:latin typeface="Cambria Math"/>
                            </a:rPr>
                            <m:t>15</m:t>
                          </m:r>
                        </m:den>
                      </m:f>
                    </m:oMath>
                  </m:oMathPara>
                </a14:m>
                <a:endParaRPr lang="en-US" sz="25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019800" y="4987867"/>
                <a:ext cx="2971800" cy="845744"/>
              </a:xfrm>
              <a:prstGeom prst="rect">
                <a:avLst/>
              </a:prstGeom>
              <a:blipFill rotWithShape="1">
                <a:blip r:embed="rId8"/>
                <a:stretch>
                  <a:fillRect/>
                </a:stretch>
              </a:blipFill>
            </p:spPr>
            <p:txBody>
              <a:bodyPr/>
              <a:lstStyle/>
              <a:p>
                <a:r>
                  <a:rPr lang="en-US">
                    <a:noFill/>
                  </a:rPr>
                  <a:t> </a:t>
                </a:r>
              </a:p>
            </p:txBody>
          </p:sp>
        </mc:Fallback>
      </mc:AlternateContent>
      <p:sp>
        <p:nvSpPr>
          <p:cNvPr id="14" name="TextBox 13"/>
          <p:cNvSpPr txBox="1"/>
          <p:nvPr/>
        </p:nvSpPr>
        <p:spPr>
          <a:xfrm>
            <a:off x="4114800" y="5833611"/>
            <a:ext cx="1066800" cy="861774"/>
          </a:xfrm>
          <a:prstGeom prst="rect">
            <a:avLst/>
          </a:prstGeom>
          <a:solidFill>
            <a:srgbClr val="92D050"/>
          </a:solidFill>
          <a:ln w="38100">
            <a:solidFill>
              <a:schemeClr val="tx1"/>
            </a:solidFill>
          </a:ln>
        </p:spPr>
        <p:txBody>
          <a:bodyPr wrap="square" rtlCol="0">
            <a:spAutoFit/>
          </a:bodyPr>
          <a:lstStyle/>
          <a:p>
            <a:pPr algn="ctr"/>
            <a:r>
              <a:rPr lang="en-US" sz="2500" b="1" dirty="0" smtClean="0"/>
              <a:t>NEXT STEP</a:t>
            </a:r>
            <a:endParaRPr lang="en-US" sz="2500" b="1" dirty="0"/>
          </a:p>
        </p:txBody>
      </p:sp>
      <p:sp>
        <p:nvSpPr>
          <p:cNvPr id="15" name="Action Button: Custom 14">
            <a:hlinkClick r:id="rId9" action="ppaction://hlinksldjump" highlightClick="1"/>
          </p:cNvPr>
          <p:cNvSpPr/>
          <p:nvPr/>
        </p:nvSpPr>
        <p:spPr>
          <a:xfrm>
            <a:off x="4114800" y="5833611"/>
            <a:ext cx="1066800" cy="8617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10"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9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and subtracting fractions</a:t>
            </a:r>
            <a:endParaRPr lang="en-US" dirty="0"/>
          </a:p>
        </p:txBody>
      </p:sp>
      <p:sp>
        <p:nvSpPr>
          <p:cNvPr id="3" name="Content Placeholder 2"/>
          <p:cNvSpPr>
            <a:spLocks noGrp="1"/>
          </p:cNvSpPr>
          <p:nvPr>
            <p:ph idx="1"/>
          </p:nvPr>
        </p:nvSpPr>
        <p:spPr>
          <a:xfrm>
            <a:off x="304800" y="1554163"/>
            <a:ext cx="8153400" cy="1341438"/>
          </a:xfrm>
        </p:spPr>
        <p:txBody>
          <a:bodyPr/>
          <a:lstStyle/>
          <a:p>
            <a:pPr marL="514350" indent="-514350">
              <a:buAutoNum type="arabicParenR"/>
            </a:pPr>
            <a:r>
              <a:rPr lang="en-US" dirty="0" smtClean="0"/>
              <a:t>Add (or subtract) the numerators</a:t>
            </a:r>
          </a:p>
          <a:p>
            <a:pPr marL="514350" indent="-514350">
              <a:buAutoNum type="arabicParenR"/>
            </a:pPr>
            <a:r>
              <a:rPr lang="en-US" dirty="0" smtClean="0"/>
              <a:t>Keep the denominator</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057400" y="3048000"/>
                <a:ext cx="20574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500" i="1" smtClean="0">
                              <a:latin typeface="Cambria Math"/>
                            </a:rPr>
                          </m:ctrlPr>
                        </m:fPr>
                        <m:num>
                          <m:r>
                            <a:rPr lang="en-US" sz="2500" b="0" i="1" smtClean="0">
                              <a:latin typeface="Cambria Math"/>
                            </a:rPr>
                            <m:t>3</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1</m:t>
                          </m:r>
                        </m:num>
                        <m:den>
                          <m:r>
                            <a:rPr lang="en-US" sz="2500" b="0" i="1" smtClean="0">
                              <a:latin typeface="Cambria Math"/>
                            </a:rPr>
                            <m:t>6</m:t>
                          </m:r>
                        </m:den>
                      </m:f>
                      <m:r>
                        <a:rPr lang="en-US" sz="2500" b="0" i="1" smtClean="0">
                          <a:latin typeface="Cambria Math"/>
                        </a:rPr>
                        <m:t>=</m:t>
                      </m:r>
                      <m:f>
                        <m:fPr>
                          <m:ctrlPr>
                            <a:rPr lang="en-US" sz="2500" b="0" i="1" smtClean="0">
                              <a:latin typeface="Cambria Math"/>
                            </a:rPr>
                          </m:ctrlPr>
                        </m:fPr>
                        <m:num>
                          <m:r>
                            <a:rPr lang="en-US" sz="2500" b="0" i="1" smtClean="0">
                              <a:latin typeface="Cambria Math"/>
                            </a:rPr>
                            <m:t>4</m:t>
                          </m:r>
                        </m:num>
                        <m:den>
                          <m:r>
                            <a:rPr lang="en-US" sz="2500" b="0" i="1" smtClean="0">
                              <a:latin typeface="Cambria Math"/>
                            </a:rPr>
                            <m:t>6</m:t>
                          </m:r>
                        </m:den>
                      </m:f>
                    </m:oMath>
                  </m:oMathPara>
                </a14:m>
                <a:endParaRPr lang="en-US" sz="2500" dirty="0"/>
              </a:p>
            </p:txBody>
          </p:sp>
        </mc:Choice>
        <mc:Fallback xmlns="">
          <p:sp>
            <p:nvSpPr>
              <p:cNvPr id="4" name="TextBox 3"/>
              <p:cNvSpPr txBox="1">
                <a:spLocks noRot="1" noChangeAspect="1" noMove="1" noResize="1" noEditPoints="1" noAdjustHandles="1" noChangeArrowheads="1" noChangeShapeType="1" noTextEdit="1"/>
              </p:cNvSpPr>
              <p:nvPr/>
            </p:nvSpPr>
            <p:spPr>
              <a:xfrm>
                <a:off x="2057400" y="3048000"/>
                <a:ext cx="2057400" cy="815095"/>
              </a:xfrm>
              <a:prstGeom prst="rect">
                <a:avLst/>
              </a:prstGeom>
              <a:blipFill rotWithShape="1">
                <a:blip r:embed="rId2"/>
                <a:stretch>
                  <a:fillRect/>
                </a:stretch>
              </a:blipFill>
            </p:spPr>
            <p:txBody>
              <a:bodyPr/>
              <a:lstStyle/>
              <a:p>
                <a:r>
                  <a:rPr lang="en-US">
                    <a:noFill/>
                  </a:rPr>
                  <a:t> </a:t>
                </a:r>
              </a:p>
            </p:txBody>
          </p:sp>
        </mc:Fallback>
      </mc:AlternateContent>
      <p:sp>
        <p:nvSpPr>
          <p:cNvPr id="14" name="Rectangle 13"/>
          <p:cNvSpPr/>
          <p:nvPr/>
        </p:nvSpPr>
        <p:spPr>
          <a:xfrm>
            <a:off x="376594" y="4705240"/>
            <a:ext cx="3816494" cy="584775"/>
          </a:xfrm>
          <a:prstGeom prst="rect">
            <a:avLst/>
          </a:prstGeom>
        </p:spPr>
        <p:txBody>
          <a:bodyPr wrap="none">
            <a:spAutoFit/>
          </a:bodyPr>
          <a:lstStyle/>
          <a:p>
            <a:r>
              <a:rPr lang="en-US" sz="2500" dirty="0" smtClean="0">
                <a:solidFill>
                  <a:schemeClr val="accent1">
                    <a:lumMod val="75000"/>
                  </a:schemeClr>
                </a:solidFill>
              </a:rPr>
              <a:t>3) </a:t>
            </a:r>
            <a:r>
              <a:rPr lang="en-US" sz="3200" dirty="0" smtClean="0">
                <a:solidFill>
                  <a:schemeClr val="accent1">
                    <a:lumMod val="75000"/>
                  </a:schemeClr>
                </a:solidFill>
              </a:rPr>
              <a:t> </a:t>
            </a:r>
            <a:r>
              <a:rPr lang="en-US" sz="3200" dirty="0" smtClean="0"/>
              <a:t>Reduce if possible</a:t>
            </a:r>
            <a:endParaRPr lang="en-US" sz="3200" dirty="0"/>
          </a:p>
        </p:txBody>
      </p:sp>
      <p:grpSp>
        <p:nvGrpSpPr>
          <p:cNvPr id="17" name="Group 16"/>
          <p:cNvGrpSpPr/>
          <p:nvPr/>
        </p:nvGrpSpPr>
        <p:grpSpPr>
          <a:xfrm>
            <a:off x="3886200" y="3062614"/>
            <a:ext cx="762000" cy="869987"/>
            <a:chOff x="3886200" y="3062614"/>
            <a:chExt cx="762000" cy="869987"/>
          </a:xfrm>
        </p:grpSpPr>
        <p:sp>
          <p:nvSpPr>
            <p:cNvPr id="15" name="TextBox 14"/>
            <p:cNvSpPr txBox="1"/>
            <p:nvPr/>
          </p:nvSpPr>
          <p:spPr>
            <a:xfrm>
              <a:off x="3886200" y="3455547"/>
              <a:ext cx="762000" cy="477054"/>
            </a:xfrm>
            <a:prstGeom prst="rect">
              <a:avLst/>
            </a:prstGeom>
            <a:noFill/>
          </p:spPr>
          <p:txBody>
            <a:bodyPr wrap="square" rtlCol="0">
              <a:spAutoFit/>
            </a:bodyPr>
            <a:lstStyle/>
            <a:p>
              <a:r>
                <a:rPr lang="en-US" sz="2500" dirty="0" smtClean="0">
                  <a:solidFill>
                    <a:srgbClr val="FF0000"/>
                  </a:solidFill>
                </a:rPr>
                <a:t>÷ </a:t>
              </a:r>
              <a:r>
                <a:rPr lang="en-US" sz="2000" dirty="0" smtClean="0">
                  <a:solidFill>
                    <a:srgbClr val="FF0000"/>
                  </a:solidFill>
                </a:rPr>
                <a:t>2</a:t>
              </a:r>
              <a:endParaRPr lang="en-US" sz="2000" dirty="0">
                <a:solidFill>
                  <a:srgbClr val="FF0000"/>
                </a:solidFill>
              </a:endParaRPr>
            </a:p>
          </p:txBody>
        </p:sp>
        <p:sp>
          <p:nvSpPr>
            <p:cNvPr id="16" name="TextBox 15"/>
            <p:cNvSpPr txBox="1"/>
            <p:nvPr/>
          </p:nvSpPr>
          <p:spPr>
            <a:xfrm>
              <a:off x="3886200" y="3062614"/>
              <a:ext cx="762000" cy="477054"/>
            </a:xfrm>
            <a:prstGeom prst="rect">
              <a:avLst/>
            </a:prstGeom>
            <a:noFill/>
          </p:spPr>
          <p:txBody>
            <a:bodyPr wrap="square" rtlCol="0">
              <a:spAutoFit/>
            </a:bodyPr>
            <a:lstStyle/>
            <a:p>
              <a:r>
                <a:rPr lang="en-US" sz="2500" dirty="0" smtClean="0">
                  <a:solidFill>
                    <a:srgbClr val="FF0000"/>
                  </a:solidFill>
                </a:rPr>
                <a:t>÷</a:t>
              </a:r>
              <a:r>
                <a:rPr lang="en-US" sz="2000" dirty="0" smtClean="0">
                  <a:solidFill>
                    <a:srgbClr val="FF0000"/>
                  </a:solidFill>
                </a:rPr>
                <a:t> 2</a:t>
              </a:r>
              <a:endParaRPr lang="en-US" sz="2500" dirty="0">
                <a:solidFill>
                  <a:srgbClr val="FF0000"/>
                </a:solidFill>
              </a:endParaRPr>
            </a:p>
          </p:txBody>
        </p:sp>
      </p:grpSp>
      <mc:AlternateContent xmlns:mc="http://schemas.openxmlformats.org/markup-compatibility/2006" xmlns:a14="http://schemas.microsoft.com/office/drawing/2010/main">
        <mc:Choice Requires="a14">
          <p:sp>
            <p:nvSpPr>
              <p:cNvPr id="18" name="TextBox 17"/>
              <p:cNvSpPr txBox="1"/>
              <p:nvPr/>
            </p:nvSpPr>
            <p:spPr>
              <a:xfrm>
                <a:off x="4280770" y="3062614"/>
                <a:ext cx="7620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rgbClr val="FF0000"/>
                          </a:solidFill>
                          <a:latin typeface="Cambria Math"/>
                        </a:rPr>
                        <m:t>=</m:t>
                      </m:r>
                      <m:f>
                        <m:fPr>
                          <m:ctrlPr>
                            <a:rPr lang="en-US" sz="2500" b="0" i="1" smtClean="0">
                              <a:solidFill>
                                <a:srgbClr val="FF0000"/>
                              </a:solidFill>
                              <a:latin typeface="Cambria Math"/>
                            </a:rPr>
                          </m:ctrlPr>
                        </m:fPr>
                        <m:num>
                          <m:r>
                            <a:rPr lang="en-US" sz="2500" b="0" i="1" smtClean="0">
                              <a:solidFill>
                                <a:srgbClr val="FF0000"/>
                              </a:solidFill>
                              <a:latin typeface="Cambria Math"/>
                            </a:rPr>
                            <m:t>2</m:t>
                          </m:r>
                        </m:num>
                        <m:den>
                          <m:r>
                            <a:rPr lang="en-US" sz="2500" b="0" i="1" smtClean="0">
                              <a:solidFill>
                                <a:srgbClr val="FF0000"/>
                              </a:solidFill>
                              <a:latin typeface="Cambria Math"/>
                            </a:rPr>
                            <m:t>3</m:t>
                          </m:r>
                        </m:den>
                      </m:f>
                    </m:oMath>
                  </m:oMathPara>
                </a14:m>
                <a:endParaRPr lang="en-US" sz="25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4280770" y="3062614"/>
                <a:ext cx="762000" cy="812595"/>
              </a:xfrm>
              <a:prstGeom prst="rect">
                <a:avLst/>
              </a:prstGeom>
              <a:blipFill rotWithShape="1">
                <a:blip r:embed="rId3"/>
                <a:stretch>
                  <a:fillRect/>
                </a:stretch>
              </a:blipFill>
            </p:spPr>
            <p:txBody>
              <a:bodyPr/>
              <a:lstStyle/>
              <a:p>
                <a:r>
                  <a:rPr lang="en-US">
                    <a:noFill/>
                  </a:rPr>
                  <a:t> </a:t>
                </a:r>
              </a:p>
            </p:txBody>
          </p:sp>
        </mc:Fallback>
      </mc:AlternateContent>
      <p:sp>
        <p:nvSpPr>
          <p:cNvPr id="19" name="Action Button: Home 1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53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Multiply fractions</a:t>
            </a:r>
            <a:endParaRPr lang="en-US" dirty="0"/>
          </a:p>
        </p:txBody>
      </p:sp>
      <p:sp>
        <p:nvSpPr>
          <p:cNvPr id="3" name="Content Placeholder 2"/>
          <p:cNvSpPr>
            <a:spLocks noGrp="1"/>
          </p:cNvSpPr>
          <p:nvPr>
            <p:ph idx="1"/>
          </p:nvPr>
        </p:nvSpPr>
        <p:spPr>
          <a:xfrm>
            <a:off x="76200" y="1554163"/>
            <a:ext cx="8915400" cy="503237"/>
          </a:xfrm>
        </p:spPr>
        <p:txBody>
          <a:bodyPr>
            <a:normAutofit/>
          </a:bodyPr>
          <a:lstStyle/>
          <a:p>
            <a:pPr marL="0" indent="0">
              <a:buNone/>
            </a:pPr>
            <a:r>
              <a:rPr lang="en-US" sz="2500" dirty="0" smtClean="0"/>
              <a:t>1)  Change any mixed numbers to improper fractions.</a:t>
            </a:r>
            <a:endParaRPr lang="en-US" sz="2500" dirty="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276611" y="2285999"/>
                <a:ext cx="1447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2"/>
                          </a:solidFill>
                          <a:latin typeface="Cambria Math"/>
                        </a:rPr>
                        <m:t>4</m:t>
                      </m:r>
                      <m:f>
                        <m:fPr>
                          <m:ctrlPr>
                            <a:rPr lang="en-US" sz="2500" b="0" i="1" smtClean="0">
                              <a:solidFill>
                                <a:schemeClr val="tx2"/>
                              </a:solidFill>
                              <a:latin typeface="Cambria Math"/>
                            </a:rPr>
                          </m:ctrlPr>
                        </m:fPr>
                        <m:num>
                          <m:r>
                            <a:rPr lang="en-US" sz="2500" b="0" i="1" smtClean="0">
                              <a:solidFill>
                                <a:schemeClr val="tx2"/>
                              </a:solidFill>
                              <a:latin typeface="Cambria Math"/>
                            </a:rPr>
                            <m:t>1</m:t>
                          </m:r>
                        </m:num>
                        <m:den>
                          <m:r>
                            <a:rPr lang="en-US" sz="2500" b="0" i="1" smtClean="0">
                              <a:solidFill>
                                <a:schemeClr val="tx2"/>
                              </a:solidFill>
                              <a:latin typeface="Cambria Math"/>
                            </a:rPr>
                            <m:t>3</m:t>
                          </m:r>
                        </m:den>
                      </m:f>
                      <m:r>
                        <a:rPr lang="en-US" sz="2500" b="0" i="1" smtClean="0">
                          <a:solidFill>
                            <a:schemeClr val="tx2"/>
                          </a:solidFill>
                          <a:latin typeface="Cambria Math"/>
                        </a:rPr>
                        <m:t>·</m:t>
                      </m:r>
                      <m:f>
                        <m:fPr>
                          <m:ctrlPr>
                            <a:rPr lang="en-US" sz="2500" b="0" i="1" smtClean="0">
                              <a:solidFill>
                                <a:schemeClr val="tx2"/>
                              </a:solidFill>
                              <a:latin typeface="Cambria Math"/>
                            </a:rPr>
                          </m:ctrlPr>
                        </m:fPr>
                        <m:num>
                          <m:r>
                            <a:rPr lang="en-US" sz="2500" b="0" i="1" smtClean="0">
                              <a:solidFill>
                                <a:schemeClr val="tx2"/>
                              </a:solidFill>
                              <a:latin typeface="Cambria Math"/>
                            </a:rPr>
                            <m:t>9</m:t>
                          </m:r>
                        </m:num>
                        <m:den>
                          <m:r>
                            <a:rPr lang="en-US" sz="2500" b="0" i="1" smtClean="0">
                              <a:solidFill>
                                <a:schemeClr val="tx2"/>
                              </a:solidFill>
                              <a:latin typeface="Cambria Math"/>
                            </a:rPr>
                            <m:t>13</m:t>
                          </m:r>
                        </m:den>
                      </m:f>
                    </m:oMath>
                  </m:oMathPara>
                </a14:m>
                <a:endParaRPr lang="en-US" sz="25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76611" y="2285999"/>
                <a:ext cx="1447800" cy="815095"/>
              </a:xfrm>
              <a:prstGeom prst="rect">
                <a:avLst/>
              </a:prstGeom>
              <a:blipFill rotWithShape="1">
                <a:blip r:embed="rId3"/>
                <a:stretch>
                  <a:fillRect/>
                </a:stretch>
              </a:blipFill>
            </p:spPr>
            <p:txBody>
              <a:bodyPr/>
              <a:lstStyle/>
              <a:p>
                <a:r>
                  <a:rPr lang="en-US">
                    <a:noFill/>
                  </a:rPr>
                  <a:t> </a:t>
                </a:r>
              </a:p>
            </p:txBody>
          </p:sp>
        </mc:Fallback>
      </mc:AlternateContent>
      <p:grpSp>
        <p:nvGrpSpPr>
          <p:cNvPr id="9" name="Group 8"/>
          <p:cNvGrpSpPr/>
          <p:nvPr/>
        </p:nvGrpSpPr>
        <p:grpSpPr>
          <a:xfrm>
            <a:off x="1513562" y="2364004"/>
            <a:ext cx="381000" cy="645544"/>
            <a:chOff x="3962400" y="2640216"/>
            <a:chExt cx="381000" cy="645544"/>
          </a:xfrm>
        </p:grpSpPr>
        <p:sp>
          <p:nvSpPr>
            <p:cNvPr id="7" name="TextBox 6"/>
            <p:cNvSpPr txBox="1"/>
            <p:nvPr/>
          </p:nvSpPr>
          <p:spPr>
            <a:xfrm>
              <a:off x="3975970" y="2916428"/>
              <a:ext cx="30480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p:txBody>
        </p:sp>
        <p:sp>
          <p:nvSpPr>
            <p:cNvPr id="8" name="TextBox 7"/>
            <p:cNvSpPr txBox="1"/>
            <p:nvPr/>
          </p:nvSpPr>
          <p:spPr>
            <a:xfrm>
              <a:off x="3962400" y="2640216"/>
              <a:ext cx="381000"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a:t>
              </a:r>
            </a:p>
          </p:txBody>
        </p:sp>
      </p:grpSp>
      <mc:AlternateContent xmlns:mc="http://schemas.openxmlformats.org/markup-compatibility/2006" xmlns:a14="http://schemas.microsoft.com/office/drawing/2010/main">
        <mc:Choice Requires="a14">
          <p:sp>
            <p:nvSpPr>
              <p:cNvPr id="10" name="TextBox 9"/>
              <p:cNvSpPr txBox="1"/>
              <p:nvPr/>
            </p:nvSpPr>
            <p:spPr>
              <a:xfrm>
                <a:off x="2362200" y="2285999"/>
                <a:ext cx="19050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b="0" i="1" smtClean="0">
                              <a:latin typeface="Cambria Math"/>
                            </a:rPr>
                          </m:ctrlPr>
                        </m:fPr>
                        <m:num>
                          <m:r>
                            <a:rPr lang="en-US" sz="2500" b="0" i="1" smtClean="0">
                              <a:latin typeface="Cambria Math"/>
                            </a:rPr>
                            <m:t>13</m:t>
                          </m:r>
                        </m:num>
                        <m:den>
                          <m:r>
                            <a:rPr lang="en-US" sz="2500" b="0" i="1" smtClean="0">
                              <a:latin typeface="Cambria Math"/>
                            </a:rPr>
                            <m:t>3</m:t>
                          </m:r>
                        </m:den>
                      </m:f>
                      <m:r>
                        <a:rPr lang="en-US" sz="2500" b="0" i="1" smtClean="0">
                          <a:latin typeface="Cambria Math"/>
                        </a:rPr>
                        <m:t>·</m:t>
                      </m:r>
                      <m:f>
                        <m:fPr>
                          <m:ctrlPr>
                            <a:rPr lang="en-US" sz="2500" b="0" i="1" smtClean="0">
                              <a:latin typeface="Cambria Math"/>
                            </a:rPr>
                          </m:ctrlPr>
                        </m:fPr>
                        <m:num>
                          <m:r>
                            <a:rPr lang="en-US" sz="2500" b="0" i="1" smtClean="0">
                              <a:latin typeface="Cambria Math"/>
                            </a:rPr>
                            <m:t>9</m:t>
                          </m:r>
                        </m:num>
                        <m:den>
                          <m:r>
                            <a:rPr lang="en-US" sz="2500" b="0" i="1" smtClean="0">
                              <a:latin typeface="Cambria Math"/>
                            </a:rPr>
                            <m:t>13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2285999"/>
                <a:ext cx="1905000" cy="815095"/>
              </a:xfrm>
              <a:prstGeom prst="rect">
                <a:avLst/>
              </a:prstGeom>
              <a:blipFill rotWithShape="1">
                <a:blip r:embed="rId4"/>
                <a:stretch>
                  <a:fillRect/>
                </a:stretch>
              </a:blipFill>
            </p:spPr>
            <p:txBody>
              <a:bodyPr/>
              <a:lstStyle/>
              <a:p>
                <a:r>
                  <a:rPr lang="en-US">
                    <a:noFill/>
                  </a:rPr>
                  <a:t> </a:t>
                </a:r>
              </a:p>
            </p:txBody>
          </p:sp>
        </mc:Fallback>
      </mc:AlternateContent>
      <p:grpSp>
        <p:nvGrpSpPr>
          <p:cNvPr id="15" name="Group 14"/>
          <p:cNvGrpSpPr/>
          <p:nvPr/>
        </p:nvGrpSpPr>
        <p:grpSpPr>
          <a:xfrm>
            <a:off x="3093929" y="2348629"/>
            <a:ext cx="792271" cy="752465"/>
            <a:chOff x="3093929" y="2348629"/>
            <a:chExt cx="792271" cy="752465"/>
          </a:xfrm>
        </p:grpSpPr>
        <p:cxnSp>
          <p:nvCxnSpPr>
            <p:cNvPr id="12" name="Straight Connector 11"/>
            <p:cNvCxnSpPr/>
            <p:nvPr/>
          </p:nvCxnSpPr>
          <p:spPr>
            <a:xfrm flipV="1">
              <a:off x="3093929" y="2348629"/>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57600" y="2796294"/>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V="1">
            <a:off x="3043825" y="2824882"/>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15585" y="2364004"/>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2740069" y="2148574"/>
            <a:ext cx="1546181" cy="1181163"/>
            <a:chOff x="2740069" y="2148574"/>
            <a:chExt cx="1546181" cy="1181163"/>
          </a:xfrm>
        </p:grpSpPr>
        <p:sp>
          <p:nvSpPr>
            <p:cNvPr id="19" name="TextBox 18"/>
            <p:cNvSpPr txBox="1"/>
            <p:nvPr/>
          </p:nvSpPr>
          <p:spPr>
            <a:xfrm>
              <a:off x="2740069" y="2148574"/>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sp>
          <p:nvSpPr>
            <p:cNvPr id="20" name="TextBox 19"/>
            <p:cNvSpPr txBox="1"/>
            <p:nvPr/>
          </p:nvSpPr>
          <p:spPr>
            <a:xfrm>
              <a:off x="3886200" y="2929627"/>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grpSp>
      <p:grpSp>
        <p:nvGrpSpPr>
          <p:cNvPr id="24" name="Group 23"/>
          <p:cNvGrpSpPr/>
          <p:nvPr/>
        </p:nvGrpSpPr>
        <p:grpSpPr>
          <a:xfrm>
            <a:off x="2780779" y="2240106"/>
            <a:ext cx="1505471" cy="1061043"/>
            <a:chOff x="2780779" y="2240106"/>
            <a:chExt cx="1505471" cy="1061043"/>
          </a:xfrm>
        </p:grpSpPr>
        <p:sp>
          <p:nvSpPr>
            <p:cNvPr id="22" name="TextBox 21"/>
            <p:cNvSpPr txBox="1"/>
            <p:nvPr/>
          </p:nvSpPr>
          <p:spPr>
            <a:xfrm>
              <a:off x="2780779" y="2901039"/>
              <a:ext cx="400050" cy="400110"/>
            </a:xfrm>
            <a:prstGeom prst="rect">
              <a:avLst/>
            </a:prstGeom>
            <a:noFill/>
          </p:spPr>
          <p:txBody>
            <a:bodyPr wrap="square" rtlCol="0">
              <a:spAutoFit/>
            </a:bodyPr>
            <a:lstStyle/>
            <a:p>
              <a:r>
                <a:rPr lang="en-US" sz="2000" dirty="0">
                  <a:solidFill>
                    <a:srgbClr val="00B050"/>
                  </a:solidFill>
                  <a:latin typeface="Cambria Math" pitchFamily="18" charset="0"/>
                  <a:ea typeface="Cambria Math" pitchFamily="18" charset="0"/>
                </a:rPr>
                <a:t>1</a:t>
              </a:r>
            </a:p>
          </p:txBody>
        </p:sp>
        <p:sp>
          <p:nvSpPr>
            <p:cNvPr id="23" name="TextBox 22"/>
            <p:cNvSpPr txBox="1"/>
            <p:nvPr/>
          </p:nvSpPr>
          <p:spPr>
            <a:xfrm>
              <a:off x="3886200" y="2240106"/>
              <a:ext cx="400050" cy="400110"/>
            </a:xfrm>
            <a:prstGeom prst="rect">
              <a:avLst/>
            </a:prstGeom>
            <a:noFill/>
          </p:spPr>
          <p:txBody>
            <a:bodyPr wrap="square" rtlCol="0">
              <a:spAutoFit/>
            </a:bodyPr>
            <a:lstStyle/>
            <a:p>
              <a:r>
                <a:rPr lang="en-US" sz="2000" dirty="0" smtClean="0">
                  <a:solidFill>
                    <a:srgbClr val="00B050"/>
                  </a:solidFill>
                  <a:latin typeface="Cambria Math" pitchFamily="18" charset="0"/>
                  <a:ea typeface="Cambria Math" pitchFamily="18" charset="0"/>
                </a:rPr>
                <a:t>3</a:t>
              </a:r>
              <a:endParaRPr lang="en-US" sz="2000" dirty="0">
                <a:solidFill>
                  <a:srgbClr val="00B050"/>
                </a:solidFill>
                <a:latin typeface="Cambria Math" pitchFamily="18" charset="0"/>
                <a:ea typeface="Cambria Math" pitchFamily="18" charset="0"/>
              </a:endParaRPr>
            </a:p>
          </p:txBody>
        </p:sp>
      </p:grpSp>
      <p:sp>
        <p:nvSpPr>
          <p:cNvPr id="25" name="Content Placeholder 2"/>
          <p:cNvSpPr txBox="1">
            <a:spLocks/>
          </p:cNvSpPr>
          <p:nvPr/>
        </p:nvSpPr>
        <p:spPr>
          <a:xfrm>
            <a:off x="127084" y="3329737"/>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2</a:t>
            </a:r>
            <a:r>
              <a:rPr lang="en-US" sz="2500" dirty="0" smtClean="0"/>
              <a:t>)  Cross cancel if possible.</a:t>
            </a:r>
            <a:endParaRPr lang="en-US" sz="2500" dirty="0"/>
          </a:p>
        </p:txBody>
      </p:sp>
      <p:sp>
        <p:nvSpPr>
          <p:cNvPr id="26" name="Content Placeholder 2"/>
          <p:cNvSpPr txBox="1">
            <a:spLocks/>
          </p:cNvSpPr>
          <p:nvPr/>
        </p:nvSpPr>
        <p:spPr>
          <a:xfrm>
            <a:off x="127084" y="4114799"/>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3)  Multiply straight across.</a:t>
            </a:r>
            <a:endParaRPr lang="en-US" sz="2500" dirty="0"/>
          </a:p>
        </p:txBody>
      </p:sp>
      <mc:AlternateContent xmlns:mc="http://schemas.openxmlformats.org/markup-compatibility/2006" xmlns:a14="http://schemas.microsoft.com/office/drawing/2010/main">
        <mc:Choice Requires="a14">
          <p:sp>
            <p:nvSpPr>
              <p:cNvPr id="27" name="TextBox 26"/>
              <p:cNvSpPr txBox="1"/>
              <p:nvPr/>
            </p:nvSpPr>
            <p:spPr>
              <a:xfrm>
                <a:off x="4286508" y="2415139"/>
                <a:ext cx="666492" cy="636393"/>
              </a:xfrm>
              <a:prstGeom prst="rect">
                <a:avLst/>
              </a:prstGeom>
              <a:noFill/>
            </p:spPr>
            <p:txBody>
              <a:bodyPr wrap="square" rtlCol="0">
                <a:spAutoFit/>
              </a:bodyPr>
              <a:lstStyle/>
              <a:p>
                <a:r>
                  <a:rPr lang="en-US" sz="2500" dirty="0" smtClean="0">
                    <a:latin typeface="Cambria Math" pitchFamily="18" charset="0"/>
                    <a:ea typeface="Cambria Math" pitchFamily="18" charset="0"/>
                  </a:rPr>
                  <a:t>=</a:t>
                </a:r>
                <a14:m>
                  <m:oMath xmlns:m="http://schemas.openxmlformats.org/officeDocument/2006/math">
                    <m:r>
                      <a:rPr lang="en-US" sz="2500" b="0" i="0" smtClean="0">
                        <a:latin typeface="Cambria Math"/>
                        <a:ea typeface="Cambria Math" pitchFamily="18" charset="0"/>
                      </a:rPr>
                      <m:t> </m:t>
                    </m:r>
                    <m:f>
                      <m:fPr>
                        <m:ctrlPr>
                          <a:rPr lang="en-US" sz="2500" i="1" smtClean="0">
                            <a:latin typeface="Cambria Math"/>
                            <a:ea typeface="Cambria Math" pitchFamily="18" charset="0"/>
                          </a:rPr>
                        </m:ctrlPr>
                      </m:fPr>
                      <m:num>
                        <m:r>
                          <a:rPr lang="en-US" sz="2500" b="0" i="1" smtClean="0">
                            <a:latin typeface="Cambria Math"/>
                            <a:ea typeface="Cambria Math" pitchFamily="18" charset="0"/>
                          </a:rPr>
                          <m:t>3</m:t>
                        </m:r>
                      </m:num>
                      <m:den>
                        <m:r>
                          <a:rPr lang="en-US" sz="2500" b="0" i="1" smtClean="0">
                            <a:latin typeface="Cambria Math"/>
                            <a:ea typeface="Cambria Math" pitchFamily="18" charset="0"/>
                          </a:rPr>
                          <m:t>1</m:t>
                        </m:r>
                      </m:den>
                    </m:f>
                  </m:oMath>
                </a14:m>
                <a:endParaRPr lang="en-US" sz="2500" dirty="0">
                  <a:latin typeface="Cambria Math" pitchFamily="18" charset="0"/>
                  <a:ea typeface="Cambria Math"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286508" y="2415139"/>
                <a:ext cx="666492" cy="636393"/>
              </a:xfrm>
              <a:prstGeom prst="rect">
                <a:avLst/>
              </a:prstGeom>
              <a:blipFill rotWithShape="1">
                <a:blip r:embed="rId5"/>
                <a:stretch>
                  <a:fillRect l="-14545" b="-7619"/>
                </a:stretch>
              </a:blipFill>
            </p:spPr>
            <p:txBody>
              <a:bodyPr/>
              <a:lstStyle/>
              <a:p>
                <a:r>
                  <a:rPr lang="en-US">
                    <a:noFill/>
                  </a:rPr>
                  <a:t> </a:t>
                </a:r>
              </a:p>
            </p:txBody>
          </p:sp>
        </mc:Fallback>
      </mc:AlternateContent>
      <p:sp>
        <p:nvSpPr>
          <p:cNvPr id="28" name="Content Placeholder 2"/>
          <p:cNvSpPr txBox="1">
            <a:spLocks/>
          </p:cNvSpPr>
          <p:nvPr/>
        </p:nvSpPr>
        <p:spPr>
          <a:xfrm>
            <a:off x="127084" y="4831086"/>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4</a:t>
            </a:r>
            <a:r>
              <a:rPr lang="en-US" sz="2500" dirty="0" smtClean="0"/>
              <a:t>)  Reduce if possible.</a:t>
            </a:r>
            <a:endParaRPr lang="en-US" sz="2500" dirty="0"/>
          </a:p>
        </p:txBody>
      </p:sp>
      <mc:AlternateContent xmlns:mc="http://schemas.openxmlformats.org/markup-compatibility/2006" xmlns:a14="http://schemas.microsoft.com/office/drawing/2010/main">
        <mc:Choice Requires="a14">
          <p:sp>
            <p:nvSpPr>
              <p:cNvPr id="29" name="TextBox 28"/>
              <p:cNvSpPr txBox="1"/>
              <p:nvPr/>
            </p:nvSpPr>
            <p:spPr>
              <a:xfrm>
                <a:off x="4619754" y="2516767"/>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619754" y="2516767"/>
                <a:ext cx="1066800"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292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84" y="428655"/>
            <a:ext cx="8686800" cy="838200"/>
          </a:xfrm>
        </p:spPr>
        <p:txBody>
          <a:bodyPr/>
          <a:lstStyle/>
          <a:p>
            <a:pPr algn="ctr"/>
            <a:r>
              <a:rPr lang="en-US" dirty="0" smtClean="0"/>
              <a:t>Divide fractions</a:t>
            </a:r>
            <a:endParaRPr lang="en-US" dirty="0"/>
          </a:p>
        </p:txBody>
      </p:sp>
      <p:sp>
        <p:nvSpPr>
          <p:cNvPr id="3" name="Content Placeholder 2"/>
          <p:cNvSpPr>
            <a:spLocks noGrp="1"/>
          </p:cNvSpPr>
          <p:nvPr>
            <p:ph idx="1"/>
          </p:nvPr>
        </p:nvSpPr>
        <p:spPr>
          <a:xfrm>
            <a:off x="76200" y="1554163"/>
            <a:ext cx="8915400" cy="503237"/>
          </a:xfrm>
        </p:spPr>
        <p:txBody>
          <a:bodyPr>
            <a:normAutofit/>
          </a:bodyPr>
          <a:lstStyle/>
          <a:p>
            <a:pPr marL="0" indent="0">
              <a:buNone/>
            </a:pPr>
            <a:r>
              <a:rPr lang="en-US" sz="2500" dirty="0" smtClean="0"/>
              <a:t>1)  Change any mixed numbers to improper fractions.</a:t>
            </a:r>
            <a:endParaRPr lang="en-US" sz="2500" dirty="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276611" y="2285999"/>
                <a:ext cx="14478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solidFill>
                            <a:schemeClr val="tx2"/>
                          </a:solidFill>
                          <a:latin typeface="Cambria Math"/>
                        </a:rPr>
                        <m:t>4</m:t>
                      </m:r>
                      <m:f>
                        <m:fPr>
                          <m:ctrlPr>
                            <a:rPr lang="en-US" sz="2500" b="0" i="1" smtClean="0">
                              <a:solidFill>
                                <a:schemeClr val="tx2"/>
                              </a:solidFill>
                              <a:latin typeface="Cambria Math"/>
                            </a:rPr>
                          </m:ctrlPr>
                        </m:fPr>
                        <m:num>
                          <m:r>
                            <a:rPr lang="en-US" sz="2500" b="0" i="1" smtClean="0">
                              <a:solidFill>
                                <a:schemeClr val="tx2"/>
                              </a:solidFill>
                              <a:latin typeface="Cambria Math"/>
                            </a:rPr>
                            <m:t>1</m:t>
                          </m:r>
                        </m:num>
                        <m:den>
                          <m:r>
                            <a:rPr lang="en-US" sz="2500" b="0" i="1" smtClean="0">
                              <a:solidFill>
                                <a:schemeClr val="tx2"/>
                              </a:solidFill>
                              <a:latin typeface="Cambria Math"/>
                            </a:rPr>
                            <m:t>3</m:t>
                          </m:r>
                        </m:den>
                      </m:f>
                      <m:r>
                        <a:rPr lang="en-US" sz="2500" b="0" i="1" smtClean="0">
                          <a:solidFill>
                            <a:schemeClr val="tx2"/>
                          </a:solidFill>
                          <a:latin typeface="Cambria Math"/>
                        </a:rPr>
                        <m:t>÷</m:t>
                      </m:r>
                      <m:f>
                        <m:fPr>
                          <m:ctrlPr>
                            <a:rPr lang="en-US" sz="2500" b="0" i="1" smtClean="0">
                              <a:solidFill>
                                <a:schemeClr val="tx2"/>
                              </a:solidFill>
                              <a:latin typeface="Cambria Math"/>
                            </a:rPr>
                          </m:ctrlPr>
                        </m:fPr>
                        <m:num>
                          <m:r>
                            <a:rPr lang="en-US" sz="2500" b="0" i="1" smtClean="0">
                              <a:solidFill>
                                <a:schemeClr val="tx2"/>
                              </a:solidFill>
                              <a:latin typeface="Cambria Math"/>
                            </a:rPr>
                            <m:t>13</m:t>
                          </m:r>
                        </m:num>
                        <m:den>
                          <m:r>
                            <a:rPr lang="en-US" sz="2500" b="0" i="1" smtClean="0">
                              <a:solidFill>
                                <a:schemeClr val="tx2"/>
                              </a:solidFill>
                              <a:latin typeface="Cambria Math"/>
                            </a:rPr>
                            <m:t>9</m:t>
                          </m:r>
                        </m:den>
                      </m:f>
                    </m:oMath>
                  </m:oMathPara>
                </a14:m>
                <a:endParaRPr lang="en-US" sz="25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76611" y="2285999"/>
                <a:ext cx="1447800" cy="815095"/>
              </a:xfrm>
              <a:prstGeom prst="rect">
                <a:avLst/>
              </a:prstGeom>
              <a:blipFill rotWithShape="1">
                <a:blip r:embed="rId3"/>
                <a:stretch>
                  <a:fillRect/>
                </a:stretch>
              </a:blipFill>
            </p:spPr>
            <p:txBody>
              <a:bodyPr/>
              <a:lstStyle/>
              <a:p>
                <a:r>
                  <a:rPr lang="en-US">
                    <a:noFill/>
                  </a:rPr>
                  <a:t> </a:t>
                </a:r>
              </a:p>
            </p:txBody>
          </p:sp>
        </mc:Fallback>
      </mc:AlternateContent>
      <p:grpSp>
        <p:nvGrpSpPr>
          <p:cNvPr id="9" name="Group 8"/>
          <p:cNvGrpSpPr/>
          <p:nvPr/>
        </p:nvGrpSpPr>
        <p:grpSpPr>
          <a:xfrm>
            <a:off x="1513562" y="2364004"/>
            <a:ext cx="381000" cy="645544"/>
            <a:chOff x="3962400" y="2640216"/>
            <a:chExt cx="381000" cy="645544"/>
          </a:xfrm>
        </p:grpSpPr>
        <p:sp>
          <p:nvSpPr>
            <p:cNvPr id="7" name="TextBox 6"/>
            <p:cNvSpPr txBox="1"/>
            <p:nvPr/>
          </p:nvSpPr>
          <p:spPr>
            <a:xfrm>
              <a:off x="3975970" y="2916428"/>
              <a:ext cx="304800" cy="369332"/>
            </a:xfrm>
            <a:prstGeom prst="rect">
              <a:avLst/>
            </a:prstGeom>
            <a:noFill/>
          </p:spPr>
          <p:txBody>
            <a:bodyPr wrap="square" rtlCol="0">
              <a:spAutoFit/>
            </a:bodyPr>
            <a:lstStyle/>
            <a:p>
              <a:r>
                <a:rPr lang="en-US" dirty="0" smtClean="0">
                  <a:solidFill>
                    <a:srgbClr val="FF0000"/>
                  </a:solidFill>
                  <a:latin typeface="Times New Roman" pitchFamily="18" charset="0"/>
                  <a:cs typeface="Times New Roman" pitchFamily="18" charset="0"/>
                </a:rPr>
                <a:t>x</a:t>
              </a:r>
              <a:endParaRPr lang="en-US" dirty="0">
                <a:solidFill>
                  <a:srgbClr val="FF0000"/>
                </a:solidFill>
                <a:latin typeface="Times New Roman" pitchFamily="18" charset="0"/>
                <a:cs typeface="Times New Roman" pitchFamily="18" charset="0"/>
              </a:endParaRPr>
            </a:p>
          </p:txBody>
        </p:sp>
        <p:sp>
          <p:nvSpPr>
            <p:cNvPr id="8" name="TextBox 7"/>
            <p:cNvSpPr txBox="1"/>
            <p:nvPr/>
          </p:nvSpPr>
          <p:spPr>
            <a:xfrm>
              <a:off x="3962400" y="2640216"/>
              <a:ext cx="381000" cy="369332"/>
            </a:xfrm>
            <a:prstGeom prst="rect">
              <a:avLst/>
            </a:prstGeom>
            <a:noFill/>
          </p:spPr>
          <p:txBody>
            <a:bodyPr wrap="square" rtlCol="0">
              <a:spAutoFit/>
            </a:bodyPr>
            <a:lstStyle/>
            <a:p>
              <a:r>
                <a:rPr lang="en-US" dirty="0">
                  <a:solidFill>
                    <a:srgbClr val="FF0000"/>
                  </a:solidFill>
                  <a:latin typeface="Times New Roman" pitchFamily="18" charset="0"/>
                  <a:cs typeface="Times New Roman" pitchFamily="18" charset="0"/>
                </a:rPr>
                <a:t>+</a:t>
              </a:r>
            </a:p>
          </p:txBody>
        </p:sp>
      </p:grpSp>
      <mc:AlternateContent xmlns:mc="http://schemas.openxmlformats.org/markup-compatibility/2006" xmlns:a14="http://schemas.microsoft.com/office/drawing/2010/main">
        <mc:Choice Requires="a14">
          <p:sp>
            <p:nvSpPr>
              <p:cNvPr id="10" name="TextBox 9"/>
              <p:cNvSpPr txBox="1"/>
              <p:nvPr/>
            </p:nvSpPr>
            <p:spPr>
              <a:xfrm>
                <a:off x="2362200" y="2285999"/>
                <a:ext cx="1524000" cy="815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b="0" i="1" smtClean="0">
                              <a:latin typeface="Cambria Math"/>
                            </a:rPr>
                          </m:ctrlPr>
                        </m:fPr>
                        <m:num>
                          <m:r>
                            <a:rPr lang="en-US" sz="2500" b="0" i="1" smtClean="0">
                              <a:latin typeface="Cambria Math"/>
                            </a:rPr>
                            <m:t>13</m:t>
                          </m:r>
                        </m:num>
                        <m:den>
                          <m:r>
                            <a:rPr lang="en-US" sz="2500" b="0" i="1" smtClean="0">
                              <a:latin typeface="Cambria Math"/>
                            </a:rPr>
                            <m:t>3</m:t>
                          </m:r>
                        </m:den>
                      </m:f>
                    </m:oMath>
                  </m:oMathPara>
                </a14:m>
                <a:endParaRPr lang="en-US" sz="25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200" y="2285999"/>
                <a:ext cx="1524000" cy="815095"/>
              </a:xfrm>
              <a:prstGeom prst="rect">
                <a:avLst/>
              </a:prstGeom>
              <a:blipFill rotWithShape="1">
                <a:blip r:embed="rId4"/>
                <a:stretch>
                  <a:fillRect/>
                </a:stretch>
              </a:blipFill>
            </p:spPr>
            <p:txBody>
              <a:bodyPr/>
              <a:lstStyle/>
              <a:p>
                <a:r>
                  <a:rPr lang="en-US">
                    <a:noFill/>
                  </a:rPr>
                  <a:t> </a:t>
                </a:r>
              </a:p>
            </p:txBody>
          </p:sp>
        </mc:Fallback>
      </mc:AlternateContent>
      <p:grpSp>
        <p:nvGrpSpPr>
          <p:cNvPr id="15" name="Group 14"/>
          <p:cNvGrpSpPr/>
          <p:nvPr/>
        </p:nvGrpSpPr>
        <p:grpSpPr>
          <a:xfrm>
            <a:off x="3219639" y="2357103"/>
            <a:ext cx="792271" cy="752465"/>
            <a:chOff x="3093929" y="2348629"/>
            <a:chExt cx="792271" cy="752465"/>
          </a:xfrm>
        </p:grpSpPr>
        <p:cxnSp>
          <p:nvCxnSpPr>
            <p:cNvPr id="12" name="Straight Connector 11"/>
            <p:cNvCxnSpPr/>
            <p:nvPr/>
          </p:nvCxnSpPr>
          <p:spPr>
            <a:xfrm flipV="1">
              <a:off x="3093929" y="2348629"/>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657600" y="2796294"/>
              <a:ext cx="228600" cy="30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124200" y="2188273"/>
            <a:ext cx="1095506" cy="967964"/>
            <a:chOff x="5541723" y="3962399"/>
            <a:chExt cx="1095506" cy="967964"/>
          </a:xfrm>
        </p:grpSpPr>
        <p:cxnSp>
          <p:nvCxnSpPr>
            <p:cNvPr id="17" name="Straight Connector 16"/>
            <p:cNvCxnSpPr/>
            <p:nvPr/>
          </p:nvCxnSpPr>
          <p:spPr>
            <a:xfrm flipV="1">
              <a:off x="5541723" y="4625563"/>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324600" y="3962399"/>
              <a:ext cx="312629" cy="30480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80719" y="2133206"/>
            <a:ext cx="1543696" cy="1219199"/>
            <a:chOff x="6865047" y="1066800"/>
            <a:chExt cx="1594193" cy="1419254"/>
          </a:xfrm>
        </p:grpSpPr>
        <p:sp>
          <p:nvSpPr>
            <p:cNvPr id="19" name="TextBox 18"/>
            <p:cNvSpPr txBox="1"/>
            <p:nvPr/>
          </p:nvSpPr>
          <p:spPr>
            <a:xfrm>
              <a:off x="6865047" y="1066800"/>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sp>
          <p:nvSpPr>
            <p:cNvPr id="20" name="TextBox 19"/>
            <p:cNvSpPr txBox="1"/>
            <p:nvPr/>
          </p:nvSpPr>
          <p:spPr>
            <a:xfrm>
              <a:off x="8059190" y="2085944"/>
              <a:ext cx="400050" cy="400110"/>
            </a:xfrm>
            <a:prstGeom prst="rect">
              <a:avLst/>
            </a:prstGeom>
            <a:noFill/>
          </p:spPr>
          <p:txBody>
            <a:bodyPr wrap="square" rtlCol="0">
              <a:spAutoFit/>
            </a:bodyPr>
            <a:lstStyle/>
            <a:p>
              <a:r>
                <a:rPr lang="en-US" sz="2000" dirty="0" smtClean="0">
                  <a:solidFill>
                    <a:srgbClr val="FF0000"/>
                  </a:solidFill>
                  <a:latin typeface="Cambria Math" pitchFamily="18" charset="0"/>
                  <a:ea typeface="Cambria Math" pitchFamily="18" charset="0"/>
                </a:rPr>
                <a:t>1</a:t>
              </a:r>
              <a:endParaRPr lang="en-US" sz="2000" dirty="0">
                <a:solidFill>
                  <a:srgbClr val="FF0000"/>
                </a:solidFill>
                <a:latin typeface="Cambria Math" pitchFamily="18" charset="0"/>
                <a:ea typeface="Cambria Math" pitchFamily="18" charset="0"/>
              </a:endParaRPr>
            </a:p>
          </p:txBody>
        </p:sp>
      </p:grpSp>
      <p:sp>
        <p:nvSpPr>
          <p:cNvPr id="25" name="Content Placeholder 2"/>
          <p:cNvSpPr txBox="1">
            <a:spLocks/>
          </p:cNvSpPr>
          <p:nvPr/>
        </p:nvSpPr>
        <p:spPr>
          <a:xfrm>
            <a:off x="127084" y="3329737"/>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2</a:t>
            </a:r>
            <a:r>
              <a:rPr lang="en-US" sz="2500" dirty="0" smtClean="0"/>
              <a:t>)  Flip the second fraction and multiply.</a:t>
            </a:r>
            <a:endParaRPr lang="en-US" sz="2500" dirty="0"/>
          </a:p>
        </p:txBody>
      </p:sp>
      <p:sp>
        <p:nvSpPr>
          <p:cNvPr id="26" name="Content Placeholder 2"/>
          <p:cNvSpPr txBox="1">
            <a:spLocks/>
          </p:cNvSpPr>
          <p:nvPr/>
        </p:nvSpPr>
        <p:spPr>
          <a:xfrm>
            <a:off x="127084" y="4114799"/>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3)  Cross cancel if possible.</a:t>
            </a:r>
            <a:endParaRPr lang="en-US" sz="2500" dirty="0"/>
          </a:p>
        </p:txBody>
      </p:sp>
      <mc:AlternateContent xmlns:mc="http://schemas.openxmlformats.org/markup-compatibility/2006" xmlns:a14="http://schemas.microsoft.com/office/drawing/2010/main">
        <mc:Choice Requires="a14">
          <p:sp>
            <p:nvSpPr>
              <p:cNvPr id="27" name="TextBox 26"/>
              <p:cNvSpPr txBox="1"/>
              <p:nvPr/>
            </p:nvSpPr>
            <p:spPr>
              <a:xfrm>
                <a:off x="4330726" y="2364004"/>
                <a:ext cx="666492" cy="636393"/>
              </a:xfrm>
              <a:prstGeom prst="rect">
                <a:avLst/>
              </a:prstGeom>
              <a:noFill/>
            </p:spPr>
            <p:txBody>
              <a:bodyPr wrap="square" rtlCol="0">
                <a:spAutoFit/>
              </a:bodyPr>
              <a:lstStyle/>
              <a:p>
                <a:r>
                  <a:rPr lang="en-US" sz="2500" dirty="0" smtClean="0">
                    <a:latin typeface="Cambria Math" pitchFamily="18" charset="0"/>
                    <a:ea typeface="Cambria Math" pitchFamily="18" charset="0"/>
                  </a:rPr>
                  <a:t>=</a:t>
                </a:r>
                <a14:m>
                  <m:oMath xmlns:m="http://schemas.openxmlformats.org/officeDocument/2006/math">
                    <m:r>
                      <a:rPr lang="en-US" sz="2500" b="0" i="0" smtClean="0">
                        <a:latin typeface="Cambria Math"/>
                        <a:ea typeface="Cambria Math" pitchFamily="18" charset="0"/>
                      </a:rPr>
                      <m:t> </m:t>
                    </m:r>
                    <m:f>
                      <m:fPr>
                        <m:ctrlPr>
                          <a:rPr lang="en-US" sz="2500" i="1" smtClean="0">
                            <a:latin typeface="Cambria Math"/>
                            <a:ea typeface="Cambria Math" pitchFamily="18" charset="0"/>
                          </a:rPr>
                        </m:ctrlPr>
                      </m:fPr>
                      <m:num>
                        <m:r>
                          <a:rPr lang="en-US" sz="2500" b="0" i="1" smtClean="0">
                            <a:latin typeface="Cambria Math"/>
                            <a:ea typeface="Cambria Math" pitchFamily="18" charset="0"/>
                          </a:rPr>
                          <m:t>3</m:t>
                        </m:r>
                      </m:num>
                      <m:den>
                        <m:r>
                          <a:rPr lang="en-US" sz="2500" b="0" i="1" smtClean="0">
                            <a:latin typeface="Cambria Math"/>
                            <a:ea typeface="Cambria Math" pitchFamily="18" charset="0"/>
                          </a:rPr>
                          <m:t>1</m:t>
                        </m:r>
                      </m:den>
                    </m:f>
                  </m:oMath>
                </a14:m>
                <a:endParaRPr lang="en-US" sz="2500" dirty="0">
                  <a:latin typeface="Cambria Math" pitchFamily="18" charset="0"/>
                  <a:ea typeface="Cambria Math"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330726" y="2364004"/>
                <a:ext cx="666492" cy="636393"/>
              </a:xfrm>
              <a:prstGeom prst="rect">
                <a:avLst/>
              </a:prstGeom>
              <a:blipFill rotWithShape="1">
                <a:blip r:embed="rId5"/>
                <a:stretch>
                  <a:fillRect l="-14545" b="-8654"/>
                </a:stretch>
              </a:blipFill>
            </p:spPr>
            <p:txBody>
              <a:bodyPr/>
              <a:lstStyle/>
              <a:p>
                <a:r>
                  <a:rPr lang="en-US">
                    <a:noFill/>
                  </a:rPr>
                  <a:t> </a:t>
                </a:r>
              </a:p>
            </p:txBody>
          </p:sp>
        </mc:Fallback>
      </mc:AlternateContent>
      <p:sp>
        <p:nvSpPr>
          <p:cNvPr id="28" name="Content Placeholder 2"/>
          <p:cNvSpPr txBox="1">
            <a:spLocks/>
          </p:cNvSpPr>
          <p:nvPr/>
        </p:nvSpPr>
        <p:spPr>
          <a:xfrm>
            <a:off x="1153438" y="5958681"/>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smtClean="0"/>
              <a:t>5)  Reduce if possible.</a:t>
            </a:r>
            <a:endParaRPr lang="en-US" sz="2500" dirty="0"/>
          </a:p>
        </p:txBody>
      </p:sp>
      <mc:AlternateContent xmlns:mc="http://schemas.openxmlformats.org/markup-compatibility/2006" xmlns:a14="http://schemas.microsoft.com/office/drawing/2010/main">
        <mc:Choice Requires="a14">
          <p:sp>
            <p:nvSpPr>
              <p:cNvPr id="29" name="TextBox 28"/>
              <p:cNvSpPr txBox="1"/>
              <p:nvPr/>
            </p:nvSpPr>
            <p:spPr>
              <a:xfrm>
                <a:off x="4663972" y="2508880"/>
                <a:ext cx="10668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oMath>
                  </m:oMathPara>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4663972" y="2508880"/>
                <a:ext cx="106680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05200" y="2288499"/>
                <a:ext cx="762000" cy="812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b="0" i="1" smtClean="0">
                          <a:latin typeface="Cambria Math"/>
                        </a:rPr>
                        <m:t>÷</m:t>
                      </m:r>
                      <m:f>
                        <m:fPr>
                          <m:ctrlPr>
                            <a:rPr lang="en-US" sz="2500" i="1" smtClean="0">
                              <a:latin typeface="Cambria Math"/>
                            </a:rPr>
                          </m:ctrlPr>
                        </m:fPr>
                        <m:num>
                          <m:r>
                            <a:rPr lang="en-US" sz="2500" b="0" i="1" smtClean="0">
                              <a:latin typeface="Cambria Math"/>
                            </a:rPr>
                            <m:t>13</m:t>
                          </m:r>
                        </m:num>
                        <m:den>
                          <m:r>
                            <a:rPr lang="en-US" sz="2500" b="0" i="1" smtClean="0">
                              <a:latin typeface="Cambria Math"/>
                            </a:rPr>
                            <m:t>9</m:t>
                          </m:r>
                        </m:den>
                      </m:f>
                    </m:oMath>
                  </m:oMathPara>
                </a14:m>
                <a:endParaRPr lang="en-US" sz="25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05200" y="2288499"/>
                <a:ext cx="762000" cy="81259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570962" y="2264708"/>
                <a:ext cx="781689" cy="8150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500" b="1" i="1" smtClean="0">
                          <a:latin typeface="Cambria Math"/>
                        </a:rPr>
                        <m:t>·</m:t>
                      </m:r>
                      <m:f>
                        <m:fPr>
                          <m:ctrlPr>
                            <a:rPr lang="en-US" sz="2500" i="1" smtClean="0">
                              <a:latin typeface="Cambria Math"/>
                            </a:rPr>
                          </m:ctrlPr>
                        </m:fPr>
                        <m:num>
                          <m:r>
                            <a:rPr lang="en-US" sz="2500" b="0" i="1" smtClean="0">
                              <a:latin typeface="Cambria Math"/>
                            </a:rPr>
                            <m:t>9</m:t>
                          </m:r>
                        </m:num>
                        <m:den>
                          <m:r>
                            <a:rPr lang="en-US" sz="2500" b="0" i="1" smtClean="0">
                              <a:latin typeface="Cambria Math"/>
                            </a:rPr>
                            <m:t>13</m:t>
                          </m:r>
                        </m:den>
                      </m:f>
                    </m:oMath>
                  </m:oMathPara>
                </a14:m>
                <a:endParaRPr lang="en-US" sz="25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570962" y="2264708"/>
                <a:ext cx="781689" cy="815095"/>
              </a:xfrm>
              <a:prstGeom prst="rect">
                <a:avLst/>
              </a:prstGeom>
              <a:blipFill rotWithShape="1">
                <a:blip r:embed="rId8"/>
                <a:stretch>
                  <a:fillRect/>
                </a:stretch>
              </a:blipFill>
            </p:spPr>
            <p:txBody>
              <a:bodyPr/>
              <a:lstStyle/>
              <a:p>
                <a:r>
                  <a:rPr lang="en-US">
                    <a:noFill/>
                  </a:rPr>
                  <a:t> </a:t>
                </a:r>
              </a:p>
            </p:txBody>
          </p:sp>
        </mc:Fallback>
      </mc:AlternateContent>
      <p:grpSp>
        <p:nvGrpSpPr>
          <p:cNvPr id="32" name="Group 31"/>
          <p:cNvGrpSpPr/>
          <p:nvPr/>
        </p:nvGrpSpPr>
        <p:grpSpPr>
          <a:xfrm>
            <a:off x="3084167" y="1971336"/>
            <a:ext cx="1604065" cy="1524000"/>
            <a:chOff x="5410200" y="4277088"/>
            <a:chExt cx="1181100" cy="1174948"/>
          </a:xfrm>
        </p:grpSpPr>
        <p:sp>
          <p:nvSpPr>
            <p:cNvPr id="30" name="TextBox 29"/>
            <p:cNvSpPr txBox="1"/>
            <p:nvPr/>
          </p:nvSpPr>
          <p:spPr>
            <a:xfrm>
              <a:off x="5410200" y="5082704"/>
              <a:ext cx="381000" cy="369332"/>
            </a:xfrm>
            <a:prstGeom prst="rect">
              <a:avLst/>
            </a:prstGeom>
            <a:noFill/>
          </p:spPr>
          <p:txBody>
            <a:bodyPr wrap="square" rtlCol="0">
              <a:spAutoFit/>
            </a:bodyPr>
            <a:lstStyle/>
            <a:p>
              <a:r>
                <a:rPr lang="en-US" b="1" dirty="0" smtClean="0">
                  <a:solidFill>
                    <a:srgbClr val="00B050"/>
                  </a:solidFill>
                </a:rPr>
                <a:t>1</a:t>
              </a:r>
              <a:endParaRPr lang="en-US" b="1" dirty="0">
                <a:solidFill>
                  <a:srgbClr val="00B050"/>
                </a:solidFill>
              </a:endParaRPr>
            </a:p>
          </p:txBody>
        </p:sp>
        <p:sp>
          <p:nvSpPr>
            <p:cNvPr id="31" name="TextBox 30"/>
            <p:cNvSpPr txBox="1"/>
            <p:nvPr/>
          </p:nvSpPr>
          <p:spPr>
            <a:xfrm>
              <a:off x="6210300" y="4277088"/>
              <a:ext cx="381000" cy="369332"/>
            </a:xfrm>
            <a:prstGeom prst="rect">
              <a:avLst/>
            </a:prstGeom>
            <a:noFill/>
          </p:spPr>
          <p:txBody>
            <a:bodyPr wrap="square" rtlCol="0">
              <a:spAutoFit/>
            </a:bodyPr>
            <a:lstStyle/>
            <a:p>
              <a:r>
                <a:rPr lang="en-US" b="1" dirty="0">
                  <a:solidFill>
                    <a:srgbClr val="00B050"/>
                  </a:solidFill>
                </a:rPr>
                <a:t>3</a:t>
              </a:r>
            </a:p>
          </p:txBody>
        </p:sp>
      </p:grpSp>
      <p:sp>
        <p:nvSpPr>
          <p:cNvPr id="33" name="Content Placeholder 2"/>
          <p:cNvSpPr txBox="1">
            <a:spLocks/>
          </p:cNvSpPr>
          <p:nvPr/>
        </p:nvSpPr>
        <p:spPr>
          <a:xfrm>
            <a:off x="206416" y="4953000"/>
            <a:ext cx="8915400" cy="503237"/>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500" dirty="0"/>
              <a:t>4</a:t>
            </a:r>
            <a:r>
              <a:rPr lang="en-US" sz="2500" dirty="0" smtClean="0"/>
              <a:t>)  Multiply across.</a:t>
            </a:r>
            <a:endParaRPr lang="en-US" sz="2500" dirty="0"/>
          </a:p>
        </p:txBody>
      </p:sp>
    </p:spTree>
    <p:extLst>
      <p:ext uri="{BB962C8B-B14F-4D97-AF65-F5344CB8AC3E}">
        <p14:creationId xmlns:p14="http://schemas.microsoft.com/office/powerpoint/2010/main" val="33395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xit" presetSubtype="0" fill="hold" grpId="0" nodeType="afterEffect">
                                  <p:stCondLst>
                                    <p:cond delay="0"/>
                                  </p:stCondLst>
                                  <p:childTnLst>
                                    <p:anim calcmode="lin" valueType="num">
                                      <p:cBhvr>
                                        <p:cTn id="29" dur="1000"/>
                                        <p:tgtEl>
                                          <p:spTgt spid="14"/>
                                        </p:tgtEl>
                                        <p:attrNameLst>
                                          <p:attrName>ppt_w</p:attrName>
                                        </p:attrNameLst>
                                      </p:cBhvr>
                                      <p:tavLst>
                                        <p:tav tm="0">
                                          <p:val>
                                            <p:strVal val="ppt_w"/>
                                          </p:val>
                                        </p:tav>
                                        <p:tav tm="100000">
                                          <p:val>
                                            <p:fltVal val="0"/>
                                          </p:val>
                                        </p:tav>
                                      </p:tavLst>
                                    </p:anim>
                                    <p:anim calcmode="lin" valueType="num">
                                      <p:cBhvr>
                                        <p:cTn id="30" dur="1000"/>
                                        <p:tgtEl>
                                          <p:spTgt spid="14"/>
                                        </p:tgtEl>
                                        <p:attrNameLst>
                                          <p:attrName>ppt_h</p:attrName>
                                        </p:attrNameLst>
                                      </p:cBhvr>
                                      <p:tavLst>
                                        <p:tav tm="0">
                                          <p:val>
                                            <p:strVal val="ppt_h"/>
                                          </p:val>
                                        </p:tav>
                                        <p:tav tm="100000">
                                          <p:val>
                                            <p:fltVal val="0"/>
                                          </p:val>
                                        </p:tav>
                                      </p:tavLst>
                                    </p:anim>
                                    <p:anim calcmode="lin" valueType="num">
                                      <p:cBhvr>
                                        <p:cTn id="31" dur="1000"/>
                                        <p:tgtEl>
                                          <p:spTgt spid="14"/>
                                        </p:tgtEl>
                                        <p:attrNameLst>
                                          <p:attrName>style.rotation</p:attrName>
                                        </p:attrNameLst>
                                      </p:cBhvr>
                                      <p:tavLst>
                                        <p:tav tm="0">
                                          <p:val>
                                            <p:fltVal val="0"/>
                                          </p:val>
                                        </p:tav>
                                        <p:tav tm="100000">
                                          <p:val>
                                            <p:fltVal val="90"/>
                                          </p:val>
                                        </p:tav>
                                      </p:tavLst>
                                    </p:anim>
                                    <p:animEffect transition="out" filter="fade">
                                      <p:cBhvr>
                                        <p:cTn id="32" dur="1000"/>
                                        <p:tgtEl>
                                          <p:spTgt spid="14"/>
                                        </p:tgtEl>
                                      </p:cBhvr>
                                    </p:animEffect>
                                    <p:set>
                                      <p:cBhvr>
                                        <p:cTn id="33" dur="1" fill="hold">
                                          <p:stCondLst>
                                            <p:cond delay="999"/>
                                          </p:stCondLst>
                                        </p:cTn>
                                        <p:tgtEl>
                                          <p:spTgt spid="14"/>
                                        </p:tgtEl>
                                        <p:attrNameLst>
                                          <p:attrName>style.visibility</p:attrName>
                                        </p:attrNameLst>
                                      </p:cBhvr>
                                      <p:to>
                                        <p:strVal val="hidden"/>
                                      </p:to>
                                    </p:set>
                                  </p:childTnLst>
                                </p:cTn>
                              </p:par>
                              <p:par>
                                <p:cTn id="34" presetID="3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7"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7" presetClass="entr" presetSubtype="0"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anim calcmode="lin" valueType="num">
                                      <p:cBhvr>
                                        <p:cTn id="80" dur="1000" fill="hold"/>
                                        <p:tgtEl>
                                          <p:spTgt spid="27"/>
                                        </p:tgtEl>
                                        <p:attrNameLst>
                                          <p:attrName>ppt_x</p:attrName>
                                        </p:attrNameLst>
                                      </p:cBhvr>
                                      <p:tavLst>
                                        <p:tav tm="0">
                                          <p:val>
                                            <p:strVal val="#ppt_x"/>
                                          </p:val>
                                        </p:tav>
                                        <p:tav tm="100000">
                                          <p:val>
                                            <p:strVal val="#ppt_x"/>
                                          </p:val>
                                        </p:tav>
                                      </p:tavLst>
                                    </p:anim>
                                    <p:anim calcmode="lin" valueType="num">
                                      <p:cBhvr>
                                        <p:cTn id="81" dur="100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11000"/>
                            </p:stCondLst>
                            <p:childTnLst>
                              <p:par>
                                <p:cTn id="83" presetID="42"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42" presetClass="entr" presetSubtype="0"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P spid="14" grpId="0"/>
      <p:bldP spid="14" grpId="1"/>
      <p:bldP spid="16"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Solve an equation…</a:t>
            </a:r>
            <a:endParaRPr lang="en-US" dirty="0"/>
          </a:p>
        </p:txBody>
      </p:sp>
      <p:sp>
        <p:nvSpPr>
          <p:cNvPr id="3" name="Content Placeholder 2"/>
          <p:cNvSpPr>
            <a:spLocks noGrp="1"/>
          </p:cNvSpPr>
          <p:nvPr>
            <p:ph idx="1"/>
          </p:nvPr>
        </p:nvSpPr>
        <p:spPr>
          <a:xfrm>
            <a:off x="2133600" y="2057400"/>
            <a:ext cx="5086557" cy="1621639"/>
          </a:xfrm>
        </p:spPr>
        <p:txBody>
          <a:bodyPr>
            <a:normAutofit fontScale="85000" lnSpcReduction="20000"/>
          </a:bodyPr>
          <a:lstStyle/>
          <a:p>
            <a:pPr marL="0" indent="0" algn="ctr">
              <a:buNone/>
            </a:pPr>
            <a:r>
              <a:rPr lang="en-US" b="1" dirty="0" smtClean="0"/>
              <a:t>Check to see if the equation is completely simplified…</a:t>
            </a:r>
          </a:p>
          <a:p>
            <a:pPr marL="0" indent="0" algn="ctr">
              <a:buNone/>
            </a:pPr>
            <a:r>
              <a:rPr lang="en-US" b="1" dirty="0" smtClean="0"/>
              <a:t>Can you distribute or combine like terms?</a:t>
            </a:r>
            <a:endParaRPr lang="en-US"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3340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5164" y="1346837"/>
            <a:ext cx="4762500" cy="477054"/>
          </a:xfrm>
          <a:prstGeom prst="rect">
            <a:avLst/>
          </a:prstGeom>
          <a:noFill/>
        </p:spPr>
        <p:txBody>
          <a:bodyPr wrap="square" rtlCol="0">
            <a:spAutoFit/>
          </a:bodyPr>
          <a:lstStyle/>
          <a:p>
            <a:r>
              <a:rPr lang="en-US" sz="2500" b="1" dirty="0" smtClean="0">
                <a:solidFill>
                  <a:srgbClr val="CC0000"/>
                </a:solidFill>
              </a:rPr>
              <a:t>*GOAL*  Isolate the variable!</a:t>
            </a:r>
            <a:endParaRPr lang="en-US" sz="2500" b="1" dirty="0">
              <a:solidFill>
                <a:srgbClr val="CC0000"/>
              </a:solidFill>
            </a:endParaRPr>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4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1" nodeType="after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Apply the distributive property</a:t>
            </a:r>
            <a:endParaRPr lang="en-US" dirty="0"/>
          </a:p>
        </p:txBody>
      </p:sp>
      <p:sp>
        <p:nvSpPr>
          <p:cNvPr id="3" name="Content Placeholder 2"/>
          <p:cNvSpPr>
            <a:spLocks noGrp="1"/>
          </p:cNvSpPr>
          <p:nvPr>
            <p:ph idx="1"/>
          </p:nvPr>
        </p:nvSpPr>
        <p:spPr>
          <a:xfrm>
            <a:off x="304800" y="1554163"/>
            <a:ext cx="8686800" cy="1722438"/>
          </a:xfrm>
        </p:spPr>
        <p:txBody>
          <a:bodyPr/>
          <a:lstStyle/>
          <a:p>
            <a:pPr marL="0" indent="0">
              <a:buNone/>
            </a:pPr>
            <a:r>
              <a:rPr lang="en-US" dirty="0" smtClean="0"/>
              <a:t>Distributive property implies multiplication.</a:t>
            </a:r>
          </a:p>
          <a:p>
            <a:pPr marL="0" indent="0">
              <a:buNone/>
            </a:pPr>
            <a:r>
              <a:rPr lang="en-US" b="1" i="1" u="sng" dirty="0" smtClean="0"/>
              <a:t>Multiply</a:t>
            </a:r>
            <a:r>
              <a:rPr lang="en-US" dirty="0" smtClean="0"/>
              <a:t> every item inside the parenthesis by the item outside.</a:t>
            </a:r>
            <a:endParaRPr lang="en-US" b="1" i="1" u="sng" dirty="0" smtClean="0"/>
          </a:p>
          <a:p>
            <a:pPr marL="0" indent="0">
              <a:buNone/>
            </a:pPr>
            <a:endParaRPr lang="en-US" u="sng" dirty="0"/>
          </a:p>
        </p:txBody>
      </p:sp>
      <p:sp>
        <p:nvSpPr>
          <p:cNvPr id="4" name="TextBox 3"/>
          <p:cNvSpPr txBox="1"/>
          <p:nvPr/>
        </p:nvSpPr>
        <p:spPr>
          <a:xfrm>
            <a:off x="3048000" y="3777734"/>
            <a:ext cx="17526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3</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(2</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7)</a:t>
            </a:r>
            <a:endParaRPr lang="en-US" sz="3000" dirty="0">
              <a:latin typeface="Times New Roman" pitchFamily="18" charset="0"/>
              <a:cs typeface="Times New Roman" pitchFamily="18" charset="0"/>
            </a:endParaRPr>
          </a:p>
        </p:txBody>
      </p:sp>
      <p:sp>
        <p:nvSpPr>
          <p:cNvPr id="5" name="Curved Down Arrow 4"/>
          <p:cNvSpPr/>
          <p:nvPr/>
        </p:nvSpPr>
        <p:spPr>
          <a:xfrm>
            <a:off x="3352800" y="3679567"/>
            <a:ext cx="571500" cy="1963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Down Arrow 5"/>
          <p:cNvSpPr/>
          <p:nvPr/>
        </p:nvSpPr>
        <p:spPr>
          <a:xfrm>
            <a:off x="3352800" y="3352800"/>
            <a:ext cx="1219200" cy="5231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3352800" y="4409823"/>
            <a:ext cx="762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6</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a:t>
            </a:r>
            <a:endParaRPr lang="en-US" sz="3000" dirty="0">
              <a:latin typeface="Times New Roman" pitchFamily="18" charset="0"/>
              <a:cs typeface="Times New Roman" pitchFamily="18" charset="0"/>
            </a:endParaRPr>
          </a:p>
        </p:txBody>
      </p:sp>
      <p:sp>
        <p:nvSpPr>
          <p:cNvPr id="8" name="TextBox 7"/>
          <p:cNvSpPr txBox="1"/>
          <p:nvPr/>
        </p:nvSpPr>
        <p:spPr>
          <a:xfrm>
            <a:off x="3967620" y="4408210"/>
            <a:ext cx="106158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 21</a:t>
            </a:r>
            <a:r>
              <a:rPr lang="en-US" sz="3000" i="1" dirty="0" smtClean="0">
                <a:latin typeface="Times New Roman" pitchFamily="18" charset="0"/>
                <a:cs typeface="Times New Roman" pitchFamily="18" charset="0"/>
              </a:rPr>
              <a:t>x</a:t>
            </a:r>
            <a:endParaRPr lang="en-US" sz="3000" dirty="0">
              <a:latin typeface="Times New Roman" pitchFamily="18" charset="0"/>
              <a:cs typeface="Times New Roman" pitchFamily="18" charset="0"/>
            </a:endParaRPr>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0" y="5486400"/>
            <a:ext cx="5105400" cy="923330"/>
          </a:xfrm>
          <a:prstGeom prst="rect">
            <a:avLst/>
          </a:prstGeom>
          <a:noFill/>
        </p:spPr>
        <p:txBody>
          <a:bodyPr wrap="square" rtlCol="0">
            <a:spAutoFit/>
          </a:bodyPr>
          <a:lstStyle/>
          <a:p>
            <a:pPr algn="ctr"/>
            <a:r>
              <a:rPr lang="en-US" b="1" dirty="0" smtClean="0"/>
              <a:t>*HELPFUL HINT* </a:t>
            </a:r>
          </a:p>
          <a:p>
            <a:pPr algn="ctr"/>
            <a:r>
              <a:rPr lang="en-US" b="1" dirty="0" smtClean="0"/>
              <a:t>When distributing a negative it can be helpful to rewrite subtracting as adding a negative! </a:t>
            </a:r>
            <a:endParaRPr lang="en-US" b="1" dirty="0"/>
          </a:p>
        </p:txBody>
      </p:sp>
      <p:grpSp>
        <p:nvGrpSpPr>
          <p:cNvPr id="22" name="Group 21"/>
          <p:cNvGrpSpPr/>
          <p:nvPr/>
        </p:nvGrpSpPr>
        <p:grpSpPr>
          <a:xfrm>
            <a:off x="4183171" y="3875901"/>
            <a:ext cx="152400" cy="348666"/>
            <a:chOff x="4183171" y="3875901"/>
            <a:chExt cx="152400" cy="348666"/>
          </a:xfrm>
        </p:grpSpPr>
        <p:cxnSp>
          <p:nvCxnSpPr>
            <p:cNvPr id="14" name="Straight Connector 13"/>
            <p:cNvCxnSpPr/>
            <p:nvPr/>
          </p:nvCxnSpPr>
          <p:spPr>
            <a:xfrm>
              <a:off x="4183171" y="3947568"/>
              <a:ext cx="0" cy="27699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183171" y="3875901"/>
              <a:ext cx="152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30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1"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Solve a quadratic by graphing</a:t>
            </a:r>
            <a:endParaRPr lang="en-US" dirty="0"/>
          </a:p>
        </p:txBody>
      </p:sp>
      <p:sp>
        <p:nvSpPr>
          <p:cNvPr id="3" name="Content Placeholder 2"/>
          <p:cNvSpPr>
            <a:spLocks noGrp="1"/>
          </p:cNvSpPr>
          <p:nvPr>
            <p:ph idx="1"/>
          </p:nvPr>
        </p:nvSpPr>
        <p:spPr>
          <a:xfrm>
            <a:off x="304800" y="1554162"/>
            <a:ext cx="4038600" cy="1722438"/>
          </a:xfrm>
        </p:spPr>
        <p:txBody>
          <a:bodyPr>
            <a:normAutofit fontScale="85000" lnSpcReduction="20000"/>
          </a:bodyPr>
          <a:lstStyle/>
          <a:p>
            <a:pPr marL="0" indent="0">
              <a:buNone/>
            </a:pPr>
            <a:r>
              <a:rPr lang="en-US" sz="2500" dirty="0" smtClean="0"/>
              <a:t>1) Graph the quadratic equation (either use a graphing calculator or find the axis of symmetry, vertex, and then build around it)  *Don’t forget to make it equal 0 before beginning!</a:t>
            </a:r>
            <a:endParaRPr lang="en-US" sz="25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6576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76400" y="3381842"/>
            <a:ext cx="1600200" cy="369332"/>
          </a:xfrm>
          <a:prstGeom prst="rect">
            <a:avLst/>
          </a:prstGeom>
          <a:noFill/>
        </p:spPr>
        <p:txBody>
          <a:bodyPr wrap="square" rtlCol="0">
            <a:spAutoFit/>
          </a:bodyPr>
          <a:lstStyle/>
          <a:p>
            <a:r>
              <a:rPr lang="en-US" b="1" i="1" dirty="0"/>
              <a:t>y</a:t>
            </a:r>
            <a:r>
              <a:rPr lang="en-US" b="1" dirty="0" smtClean="0"/>
              <a:t> = </a:t>
            </a:r>
            <a:r>
              <a:rPr lang="en-US" b="1" i="1" dirty="0" smtClean="0"/>
              <a:t>x</a:t>
            </a:r>
            <a:r>
              <a:rPr lang="en-US" b="1" dirty="0" smtClean="0"/>
              <a:t>² - 5</a:t>
            </a:r>
            <a:r>
              <a:rPr lang="en-US" b="1" i="1" dirty="0" smtClean="0"/>
              <a:t>x</a:t>
            </a:r>
            <a:r>
              <a:rPr lang="en-US" b="1" dirty="0" smtClean="0"/>
              <a:t> + 6</a:t>
            </a:r>
            <a:endParaRPr lang="en-US" b="1" i="1" dirty="0"/>
          </a:p>
        </p:txBody>
      </p:sp>
      <p:sp>
        <p:nvSpPr>
          <p:cNvPr id="5" name="TextBox 4"/>
          <p:cNvSpPr txBox="1"/>
          <p:nvPr/>
        </p:nvSpPr>
        <p:spPr>
          <a:xfrm>
            <a:off x="381000" y="3962400"/>
            <a:ext cx="4419600" cy="646331"/>
          </a:xfrm>
          <a:prstGeom prst="rect">
            <a:avLst/>
          </a:prstGeom>
          <a:noFill/>
        </p:spPr>
        <p:txBody>
          <a:bodyPr wrap="square" rtlCol="0">
            <a:spAutoFit/>
          </a:bodyPr>
          <a:lstStyle/>
          <a:p>
            <a:r>
              <a:rPr lang="en-US" dirty="0" smtClean="0"/>
              <a:t>2)  Identify the “roots” or solutions by finding the values of </a:t>
            </a:r>
            <a:r>
              <a:rPr lang="en-US" i="1" dirty="0" smtClean="0"/>
              <a:t>x</a:t>
            </a:r>
            <a:r>
              <a:rPr lang="en-US" dirty="0" smtClean="0"/>
              <a:t> where </a:t>
            </a:r>
            <a:r>
              <a:rPr lang="en-US" i="1" dirty="0" smtClean="0"/>
              <a:t>y</a:t>
            </a:r>
            <a:r>
              <a:rPr lang="en-US" dirty="0" smtClean="0"/>
              <a:t> = 0.</a:t>
            </a:r>
            <a:endParaRPr lang="en-US" dirty="0"/>
          </a:p>
        </p:txBody>
      </p:sp>
      <p:sp>
        <p:nvSpPr>
          <p:cNvPr id="6" name="TextBox 5"/>
          <p:cNvSpPr txBox="1"/>
          <p:nvPr/>
        </p:nvSpPr>
        <p:spPr>
          <a:xfrm>
            <a:off x="700268" y="4629834"/>
            <a:ext cx="4114800" cy="646331"/>
          </a:xfrm>
          <a:prstGeom prst="rect">
            <a:avLst/>
          </a:prstGeom>
          <a:noFill/>
        </p:spPr>
        <p:txBody>
          <a:bodyPr wrap="square" rtlCol="0">
            <a:spAutoFit/>
          </a:bodyPr>
          <a:lstStyle/>
          <a:p>
            <a:r>
              <a:rPr lang="en-US" dirty="0" smtClean="0">
                <a:solidFill>
                  <a:srgbClr val="C00000"/>
                </a:solidFill>
              </a:rPr>
              <a:t>This means find the </a:t>
            </a:r>
            <a:r>
              <a:rPr lang="en-US" i="1" dirty="0" smtClean="0">
                <a:solidFill>
                  <a:srgbClr val="C00000"/>
                </a:solidFill>
              </a:rPr>
              <a:t>x</a:t>
            </a:r>
            <a:r>
              <a:rPr lang="en-US" dirty="0" smtClean="0">
                <a:solidFill>
                  <a:srgbClr val="C00000"/>
                </a:solidFill>
              </a:rPr>
              <a:t>-intercepts since this is where on a graph </a:t>
            </a:r>
            <a:r>
              <a:rPr lang="en-US" i="1" dirty="0" smtClean="0">
                <a:solidFill>
                  <a:srgbClr val="C00000"/>
                </a:solidFill>
              </a:rPr>
              <a:t>y</a:t>
            </a:r>
            <a:r>
              <a:rPr lang="en-US" dirty="0" smtClean="0">
                <a:solidFill>
                  <a:srgbClr val="C00000"/>
                </a:solidFill>
              </a:rPr>
              <a:t> = 0.</a:t>
            </a:r>
            <a:endParaRPr lang="en-US" dirty="0">
              <a:solidFill>
                <a:srgbClr val="C00000"/>
              </a:solidFill>
            </a:endParaRPr>
          </a:p>
        </p:txBody>
      </p:sp>
      <p:sp>
        <p:nvSpPr>
          <p:cNvPr id="7" name="Down Arrow 6"/>
          <p:cNvSpPr/>
          <p:nvPr/>
        </p:nvSpPr>
        <p:spPr>
          <a:xfrm rot="13289687">
            <a:off x="4993335" y="3955517"/>
            <a:ext cx="381000" cy="5150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7979102">
            <a:off x="7607419" y="3998219"/>
            <a:ext cx="381000" cy="5150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430342" y="4637813"/>
            <a:ext cx="4434377" cy="499852"/>
            <a:chOff x="4430342" y="4637813"/>
            <a:chExt cx="4434377" cy="499852"/>
          </a:xfrm>
        </p:grpSpPr>
        <p:sp>
          <p:nvSpPr>
            <p:cNvPr id="8" name="TextBox 7"/>
            <p:cNvSpPr txBox="1"/>
            <p:nvPr/>
          </p:nvSpPr>
          <p:spPr>
            <a:xfrm>
              <a:off x="4430342" y="4768333"/>
              <a:ext cx="1066800" cy="369332"/>
            </a:xfrm>
            <a:prstGeom prst="rect">
              <a:avLst/>
            </a:prstGeom>
            <a:noFill/>
          </p:spPr>
          <p:txBody>
            <a:bodyPr wrap="square" rtlCol="0">
              <a:spAutoFit/>
            </a:bodyPr>
            <a:lstStyle/>
            <a:p>
              <a:r>
                <a:rPr lang="en-US" b="1" i="1" dirty="0"/>
                <a:t>x</a:t>
              </a:r>
              <a:r>
                <a:rPr lang="en-US" b="1" dirty="0" smtClean="0"/>
                <a:t> = –1 </a:t>
              </a:r>
              <a:endParaRPr lang="en-US" b="1" i="1" dirty="0"/>
            </a:p>
          </p:txBody>
        </p:sp>
        <p:sp>
          <p:nvSpPr>
            <p:cNvPr id="11" name="TextBox 10"/>
            <p:cNvSpPr txBox="1"/>
            <p:nvPr/>
          </p:nvSpPr>
          <p:spPr>
            <a:xfrm>
              <a:off x="7797919" y="4637813"/>
              <a:ext cx="1066800" cy="369332"/>
            </a:xfrm>
            <a:prstGeom prst="rect">
              <a:avLst/>
            </a:prstGeom>
            <a:noFill/>
          </p:spPr>
          <p:txBody>
            <a:bodyPr wrap="square" rtlCol="0">
              <a:spAutoFit/>
            </a:bodyPr>
            <a:lstStyle/>
            <a:p>
              <a:r>
                <a:rPr lang="en-US" b="1" i="1" dirty="0"/>
                <a:t>x</a:t>
              </a:r>
              <a:r>
                <a:rPr lang="en-US" b="1" dirty="0" smtClean="0"/>
                <a:t> = 6 </a:t>
              </a:r>
              <a:endParaRPr lang="en-US" b="1" i="1" dirty="0"/>
            </a:p>
          </p:txBody>
        </p:sp>
      </p:grpSp>
      <p:sp>
        <p:nvSpPr>
          <p:cNvPr id="12" name="TextBox 11"/>
          <p:cNvSpPr txBox="1"/>
          <p:nvPr/>
        </p:nvSpPr>
        <p:spPr>
          <a:xfrm>
            <a:off x="1143000" y="5429071"/>
            <a:ext cx="3886200" cy="1200329"/>
          </a:xfrm>
          <a:prstGeom prst="rect">
            <a:avLst/>
          </a:prstGeom>
          <a:noFill/>
        </p:spPr>
        <p:txBody>
          <a:bodyPr wrap="square" rtlCol="0">
            <a:spAutoFit/>
          </a:bodyPr>
          <a:lstStyle/>
          <a:p>
            <a:r>
              <a:rPr lang="en-US" dirty="0" smtClean="0"/>
              <a:t>3) Identify the solutions as </a:t>
            </a:r>
            <a:r>
              <a:rPr lang="en-US" i="1" dirty="0" smtClean="0"/>
              <a:t>x</a:t>
            </a:r>
            <a:r>
              <a:rPr lang="en-US" dirty="0" smtClean="0"/>
              <a:t> = #</a:t>
            </a:r>
          </a:p>
          <a:p>
            <a:r>
              <a:rPr lang="en-US" dirty="0" smtClean="0"/>
              <a:t>*Its possible to find have one solution, two solutions or no solutions depending on the parabola. </a:t>
            </a:r>
            <a:endParaRPr lang="en-US" dirty="0"/>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35" presetClass="emph" presetSubtype="0" repeatCount="indefinite" fill="hold" grpId="1" nodeType="afterEffect">
                                  <p:stCondLst>
                                    <p:cond delay="0"/>
                                  </p:stCondLst>
                                  <p:childTnLst>
                                    <p:anim calcmode="discrete" valueType="str">
                                      <p:cBhvr>
                                        <p:cTn id="48" dur="1000" fill="hold"/>
                                        <p:tgtEl>
                                          <p:spTgt spid="9"/>
                                        </p:tgtEl>
                                        <p:attrNameLst>
                                          <p:attrName>style.visibility</p:attrName>
                                        </p:attrNameLst>
                                      </p:cBhvr>
                                      <p:tavLst>
                                        <p:tav tm="0">
                                          <p:val>
                                            <p:strVal val="hidden"/>
                                          </p:val>
                                        </p:tav>
                                        <p:tav tm="50000">
                                          <p:val>
                                            <p:strVal val="visible"/>
                                          </p:val>
                                        </p:tav>
                                      </p:tavLst>
                                    </p:anim>
                                  </p:childTnLst>
                                </p:cTn>
                              </p:par>
                              <p:par>
                                <p:cTn id="49" presetID="35" presetClass="emph" presetSubtype="0" repeatCount="indefinite" fill="hold" grpId="1" nodeType="withEffect">
                                  <p:stCondLst>
                                    <p:cond delay="0"/>
                                  </p:stCondLst>
                                  <p:childTnLst>
                                    <p:anim calcmode="discrete" valueType="str">
                                      <p:cBhvr>
                                        <p:cTn id="50" dur="1000" fill="hold"/>
                                        <p:tgtEl>
                                          <p:spTgt spid="7"/>
                                        </p:tgtEl>
                                        <p:attrNameLst>
                                          <p:attrName>style.visibility</p:attrName>
                                        </p:attrNameLst>
                                      </p:cBhvr>
                                      <p:tavLst>
                                        <p:tav tm="0">
                                          <p:val>
                                            <p:strVal val="hidden"/>
                                          </p:val>
                                        </p:tav>
                                        <p:tav tm="50000">
                                          <p:val>
                                            <p:strVal val="visible"/>
                                          </p:val>
                                        </p:tav>
                                      </p:tavLst>
                                    </p:anim>
                                  </p:childTnLst>
                                </p:cTn>
                              </p:par>
                            </p:childTnLst>
                          </p:cTn>
                        </p:par>
                        <p:par>
                          <p:cTn id="51" fill="hold">
                            <p:stCondLst>
                              <p:cond delay="8000"/>
                            </p:stCondLst>
                            <p:childTnLst>
                              <p:par>
                                <p:cTn id="52" presetID="42" presetClass="entr" presetSubtype="0"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animBg="1"/>
      <p:bldP spid="7" grpId="1" animBg="1"/>
      <p:bldP spid="9" grpId="0" animBg="1"/>
      <p:bldP spid="9" grpId="1" animBg="1"/>
      <p:bldP spid="1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23" y="76200"/>
            <a:ext cx="8686800" cy="838200"/>
          </a:xfrm>
        </p:spPr>
        <p:txBody>
          <a:bodyPr/>
          <a:lstStyle/>
          <a:p>
            <a:pPr algn="ctr"/>
            <a:r>
              <a:rPr lang="en-US" dirty="0" smtClean="0"/>
              <a:t>Solve a quadratic by square roots</a:t>
            </a:r>
            <a:endParaRPr lang="en-US" dirty="0"/>
          </a:p>
        </p:txBody>
      </p:sp>
      <p:sp>
        <p:nvSpPr>
          <p:cNvPr id="3" name="Content Placeholder 2"/>
          <p:cNvSpPr>
            <a:spLocks noGrp="1"/>
          </p:cNvSpPr>
          <p:nvPr>
            <p:ph idx="1"/>
          </p:nvPr>
        </p:nvSpPr>
        <p:spPr>
          <a:xfrm>
            <a:off x="228600" y="990600"/>
            <a:ext cx="8534400" cy="1447800"/>
          </a:xfrm>
        </p:spPr>
        <p:txBody>
          <a:bodyPr>
            <a:normAutofit fontScale="85000" lnSpcReduction="10000"/>
          </a:bodyPr>
          <a:lstStyle/>
          <a:p>
            <a:pPr marL="0" indent="0">
              <a:buNone/>
            </a:pPr>
            <a:r>
              <a:rPr lang="en-US" dirty="0" smtClean="0"/>
              <a:t>*If the quadratic is the form:  </a:t>
            </a:r>
            <a:r>
              <a:rPr lang="en-US" i="1" dirty="0" smtClean="0"/>
              <a:t>y</a:t>
            </a:r>
            <a:r>
              <a:rPr lang="en-US" dirty="0" smtClean="0"/>
              <a:t> = </a:t>
            </a:r>
            <a:r>
              <a:rPr lang="en-US" i="1" dirty="0" smtClean="0"/>
              <a:t>ax</a:t>
            </a:r>
            <a:r>
              <a:rPr lang="en-US" dirty="0" smtClean="0"/>
              <a:t>² + </a:t>
            </a:r>
            <a:r>
              <a:rPr lang="en-US" i="1" dirty="0" smtClean="0"/>
              <a:t>c</a:t>
            </a:r>
            <a:r>
              <a:rPr lang="en-US" dirty="0" smtClean="0"/>
              <a:t>, then it can be solved by the square roots method.  (*</a:t>
            </a:r>
            <a:r>
              <a:rPr lang="en-US" i="1" dirty="0" smtClean="0"/>
              <a:t>b</a:t>
            </a:r>
            <a:r>
              <a:rPr lang="en-US" dirty="0" smtClean="0"/>
              <a:t> = 0, if not, you can’t use square roots choose another method!</a:t>
            </a:r>
          </a:p>
          <a:p>
            <a:pPr marL="0" indent="0">
              <a:buNone/>
            </a:pPr>
            <a:endParaRPr lang="en-US" dirty="0"/>
          </a:p>
        </p:txBody>
      </p:sp>
      <p:sp>
        <p:nvSpPr>
          <p:cNvPr id="4" name="TextBox 3"/>
          <p:cNvSpPr txBox="1"/>
          <p:nvPr/>
        </p:nvSpPr>
        <p:spPr>
          <a:xfrm>
            <a:off x="2483806" y="3747700"/>
            <a:ext cx="2667000" cy="754053"/>
          </a:xfrm>
          <a:prstGeom prst="rect">
            <a:avLst/>
          </a:prstGeom>
          <a:noFill/>
        </p:spPr>
        <p:txBody>
          <a:bodyPr wrap="square" rtlCol="0">
            <a:spAutoFit/>
          </a:bodyPr>
          <a:lstStyle/>
          <a:p>
            <a:r>
              <a:rPr lang="en-US" sz="2500" b="1" dirty="0" smtClean="0">
                <a:latin typeface="Cambria" pitchFamily="18" charset="0"/>
              </a:rPr>
              <a:t>Ex:  </a:t>
            </a:r>
            <a:r>
              <a:rPr lang="en-US" sz="2500" dirty="0" smtClean="0">
                <a:latin typeface="Cambria" pitchFamily="18" charset="0"/>
              </a:rPr>
              <a:t>0 = 3</a:t>
            </a:r>
            <a:r>
              <a:rPr lang="en-US" sz="2500" i="1" dirty="0" smtClean="0">
                <a:latin typeface="Cambria" pitchFamily="18" charset="0"/>
              </a:rPr>
              <a:t>x</a:t>
            </a:r>
            <a:r>
              <a:rPr lang="en-US" sz="2500" dirty="0" smtClean="0">
                <a:latin typeface="Cambria" pitchFamily="18" charset="0"/>
              </a:rPr>
              <a:t>² –75 </a:t>
            </a:r>
            <a:r>
              <a:rPr lang="en-US" sz="2500" b="1" dirty="0" smtClean="0">
                <a:latin typeface="Cambria" pitchFamily="18" charset="0"/>
              </a:rPr>
              <a:t>  </a:t>
            </a:r>
          </a:p>
          <a:p>
            <a:endParaRPr lang="en-US" b="1" dirty="0">
              <a:latin typeface="Cambria" pitchFamily="18" charset="0"/>
            </a:endParaRPr>
          </a:p>
        </p:txBody>
      </p:sp>
      <p:sp>
        <p:nvSpPr>
          <p:cNvPr id="5" name="TextBox 4"/>
          <p:cNvSpPr txBox="1"/>
          <p:nvPr/>
        </p:nvSpPr>
        <p:spPr>
          <a:xfrm>
            <a:off x="64196" y="2259098"/>
            <a:ext cx="1969718" cy="477054"/>
          </a:xfrm>
          <a:prstGeom prst="rect">
            <a:avLst/>
          </a:prstGeom>
          <a:noFill/>
        </p:spPr>
        <p:txBody>
          <a:bodyPr wrap="square" rtlCol="0">
            <a:spAutoFit/>
          </a:bodyPr>
          <a:lstStyle/>
          <a:p>
            <a:r>
              <a:rPr lang="en-US" sz="2500" dirty="0" smtClean="0"/>
              <a:t>1) Isolate </a:t>
            </a:r>
            <a:r>
              <a:rPr lang="en-US" sz="2500" i="1" dirty="0" smtClean="0"/>
              <a:t>x</a:t>
            </a:r>
            <a:r>
              <a:rPr lang="en-US" sz="2500" dirty="0" smtClean="0"/>
              <a:t>²</a:t>
            </a:r>
            <a:endParaRPr lang="en-US" sz="2500" dirty="0"/>
          </a:p>
        </p:txBody>
      </p:sp>
      <p:sp>
        <p:nvSpPr>
          <p:cNvPr id="6" name="TextBox 5"/>
          <p:cNvSpPr txBox="1"/>
          <p:nvPr/>
        </p:nvSpPr>
        <p:spPr>
          <a:xfrm>
            <a:off x="2192055" y="2259098"/>
            <a:ext cx="3646118" cy="1246495"/>
          </a:xfrm>
          <a:prstGeom prst="rect">
            <a:avLst/>
          </a:prstGeom>
          <a:noFill/>
        </p:spPr>
        <p:txBody>
          <a:bodyPr wrap="square" rtlCol="0">
            <a:spAutoFit/>
          </a:bodyPr>
          <a:lstStyle/>
          <a:p>
            <a:r>
              <a:rPr lang="en-US" sz="2500" dirty="0" smtClean="0"/>
              <a:t>2) · If </a:t>
            </a:r>
            <a:r>
              <a:rPr lang="en-US" sz="2500" i="1" dirty="0" smtClean="0"/>
              <a:t>x</a:t>
            </a:r>
            <a:r>
              <a:rPr lang="en-US" sz="2500" dirty="0" smtClean="0"/>
              <a:t>² &gt; 0</a:t>
            </a:r>
          </a:p>
          <a:p>
            <a:r>
              <a:rPr lang="en-US" sz="2500" dirty="0" smtClean="0"/>
              <a:t>     · If </a:t>
            </a:r>
            <a:r>
              <a:rPr lang="en-US" sz="2500" i="1" dirty="0" smtClean="0"/>
              <a:t>x</a:t>
            </a:r>
            <a:r>
              <a:rPr lang="en-US" sz="2500" dirty="0" smtClean="0"/>
              <a:t>² &lt; 0</a:t>
            </a:r>
          </a:p>
          <a:p>
            <a:r>
              <a:rPr lang="en-US" sz="2500" dirty="0"/>
              <a:t> </a:t>
            </a:r>
            <a:r>
              <a:rPr lang="en-US" sz="2500" dirty="0" smtClean="0"/>
              <a:t>    · If </a:t>
            </a:r>
            <a:r>
              <a:rPr lang="en-US" sz="2500" i="1" dirty="0" smtClean="0"/>
              <a:t>x</a:t>
            </a:r>
            <a:r>
              <a:rPr lang="en-US" sz="2500" dirty="0" smtClean="0"/>
              <a:t>² = 0 </a:t>
            </a:r>
            <a:endParaRPr lang="en-US" sz="2500" dirty="0"/>
          </a:p>
        </p:txBody>
      </p:sp>
      <p:sp>
        <p:nvSpPr>
          <p:cNvPr id="7" name="Right Arrow 6"/>
          <p:cNvSpPr/>
          <p:nvPr/>
        </p:nvSpPr>
        <p:spPr>
          <a:xfrm>
            <a:off x="3997369" y="2434541"/>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997369" y="2801181"/>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015114" y="3195104"/>
            <a:ext cx="609600" cy="16232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200" y="2273703"/>
            <a:ext cx="4501541" cy="323165"/>
          </a:xfrm>
          <a:prstGeom prst="rect">
            <a:avLst/>
          </a:prstGeom>
          <a:noFill/>
        </p:spPr>
        <p:txBody>
          <a:bodyPr wrap="square" rtlCol="0">
            <a:spAutoFit/>
          </a:bodyPr>
          <a:lstStyle/>
          <a:p>
            <a:r>
              <a:rPr lang="en-US" sz="1500" dirty="0" smtClean="0"/>
              <a:t>There will be 2 answers.  A positive and negative.</a:t>
            </a:r>
            <a:endParaRPr lang="en-US" sz="1500" dirty="0"/>
          </a:p>
        </p:txBody>
      </p:sp>
      <p:sp>
        <p:nvSpPr>
          <p:cNvPr id="11" name="TextBox 10"/>
          <p:cNvSpPr txBox="1"/>
          <p:nvPr/>
        </p:nvSpPr>
        <p:spPr>
          <a:xfrm>
            <a:off x="4648200" y="2622691"/>
            <a:ext cx="4267200" cy="553998"/>
          </a:xfrm>
          <a:prstGeom prst="rect">
            <a:avLst/>
          </a:prstGeom>
          <a:noFill/>
        </p:spPr>
        <p:txBody>
          <a:bodyPr wrap="square" rtlCol="0">
            <a:spAutoFit/>
          </a:bodyPr>
          <a:lstStyle/>
          <a:p>
            <a:r>
              <a:rPr lang="en-US" sz="1500" dirty="0" smtClean="0"/>
              <a:t>There will be no solutions because you cannot take the square root of a negative number</a:t>
            </a:r>
            <a:endParaRPr lang="en-US" sz="1500" dirty="0"/>
          </a:p>
        </p:txBody>
      </p:sp>
      <p:sp>
        <p:nvSpPr>
          <p:cNvPr id="12" name="TextBox 11"/>
          <p:cNvSpPr txBox="1"/>
          <p:nvPr/>
        </p:nvSpPr>
        <p:spPr>
          <a:xfrm>
            <a:off x="4684734" y="3176689"/>
            <a:ext cx="4267200" cy="323165"/>
          </a:xfrm>
          <a:prstGeom prst="rect">
            <a:avLst/>
          </a:prstGeom>
          <a:noFill/>
        </p:spPr>
        <p:txBody>
          <a:bodyPr wrap="square" rtlCol="0">
            <a:spAutoFit/>
          </a:bodyPr>
          <a:lstStyle/>
          <a:p>
            <a:r>
              <a:rPr lang="en-US" sz="1500" dirty="0" smtClean="0"/>
              <a:t>There will be one solution (which is 0)</a:t>
            </a:r>
            <a:endParaRPr lang="en-US" sz="1500" dirty="0"/>
          </a:p>
        </p:txBody>
      </p:sp>
      <p:sp>
        <p:nvSpPr>
          <p:cNvPr id="13" name="TextBox 12"/>
          <p:cNvSpPr txBox="1"/>
          <p:nvPr/>
        </p:nvSpPr>
        <p:spPr>
          <a:xfrm>
            <a:off x="2778168" y="4124726"/>
            <a:ext cx="2376813"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+75         +75</a:t>
            </a:r>
            <a:endParaRPr lang="en-US" sz="2500" dirty="0">
              <a:solidFill>
                <a:srgbClr val="FF0000"/>
              </a:solidFill>
              <a:latin typeface="Cambria Math" pitchFamily="18" charset="0"/>
              <a:ea typeface="Cambria Math" pitchFamily="18" charset="0"/>
            </a:endParaRPr>
          </a:p>
        </p:txBody>
      </p:sp>
      <p:cxnSp>
        <p:nvCxnSpPr>
          <p:cNvPr id="15" name="Straight Connector 14"/>
          <p:cNvCxnSpPr/>
          <p:nvPr/>
        </p:nvCxnSpPr>
        <p:spPr>
          <a:xfrm>
            <a:off x="2778168" y="4601780"/>
            <a:ext cx="22583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02906" y="4670429"/>
            <a:ext cx="2376813"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75 = 3</a:t>
            </a:r>
            <a:r>
              <a:rPr lang="en-US" sz="2500" i="1" dirty="0" smtClean="0">
                <a:solidFill>
                  <a:srgbClr val="FF0000"/>
                </a:solidFill>
                <a:latin typeface="Cambria Math" pitchFamily="18" charset="0"/>
                <a:ea typeface="Cambria Math" pitchFamily="18" charset="0"/>
              </a:rPr>
              <a:t>x</a:t>
            </a:r>
            <a:r>
              <a:rPr lang="en-US" sz="2500" dirty="0" smtClean="0">
                <a:solidFill>
                  <a:srgbClr val="FF0000"/>
                </a:solidFill>
                <a:latin typeface="Cambria Math" pitchFamily="18" charset="0"/>
                <a:ea typeface="Cambria Math" pitchFamily="18" charset="0"/>
              </a:rPr>
              <a:t>²</a:t>
            </a:r>
            <a:endParaRPr lang="en-US" sz="2500" dirty="0">
              <a:solidFill>
                <a:srgbClr val="FF0000"/>
              </a:solidFill>
              <a:latin typeface="Cambria Math" pitchFamily="18" charset="0"/>
              <a:ea typeface="Cambria Math" pitchFamily="18" charset="0"/>
            </a:endParaRPr>
          </a:p>
        </p:txBody>
      </p:sp>
      <p:grpSp>
        <p:nvGrpSpPr>
          <p:cNvPr id="20" name="Group 19"/>
          <p:cNvGrpSpPr/>
          <p:nvPr/>
        </p:nvGrpSpPr>
        <p:grpSpPr>
          <a:xfrm>
            <a:off x="2960056" y="5121984"/>
            <a:ext cx="1105682" cy="25498"/>
            <a:chOff x="1352550" y="5260484"/>
            <a:chExt cx="1105682" cy="25498"/>
          </a:xfrm>
        </p:grpSpPr>
        <p:cxnSp>
          <p:nvCxnSpPr>
            <p:cNvPr id="17" name="Straight Connector 16"/>
            <p:cNvCxnSpPr/>
            <p:nvPr/>
          </p:nvCxnSpPr>
          <p:spPr>
            <a:xfrm flipV="1">
              <a:off x="1352550" y="5278453"/>
              <a:ext cx="353338" cy="7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04894" y="5260484"/>
              <a:ext cx="353338" cy="75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982499" y="5122431"/>
            <a:ext cx="1215807"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3        3</a:t>
            </a:r>
            <a:endParaRPr lang="en-US" sz="2500" dirty="0">
              <a:solidFill>
                <a:srgbClr val="FF0000"/>
              </a:solidFill>
              <a:latin typeface="Cambria Math" pitchFamily="18" charset="0"/>
              <a:ea typeface="Cambria Math" pitchFamily="18" charset="0"/>
            </a:endParaRPr>
          </a:p>
        </p:txBody>
      </p:sp>
      <p:sp>
        <p:nvSpPr>
          <p:cNvPr id="22" name="TextBox 21"/>
          <p:cNvSpPr txBox="1"/>
          <p:nvPr/>
        </p:nvSpPr>
        <p:spPr>
          <a:xfrm>
            <a:off x="2960055" y="5599485"/>
            <a:ext cx="2194925" cy="477054"/>
          </a:xfrm>
          <a:prstGeom prst="rect">
            <a:avLst/>
          </a:prstGeom>
          <a:noFill/>
        </p:spPr>
        <p:txBody>
          <a:bodyPr wrap="square" rtlCol="0">
            <a:spAutoFit/>
          </a:bodyPr>
          <a:lstStyle/>
          <a:p>
            <a:r>
              <a:rPr lang="en-US" sz="2500" dirty="0" smtClean="0">
                <a:solidFill>
                  <a:srgbClr val="FF0000"/>
                </a:solidFill>
                <a:latin typeface="Cambria Math" pitchFamily="18" charset="0"/>
                <a:ea typeface="Cambria Math" pitchFamily="18" charset="0"/>
              </a:rPr>
              <a:t>25  =   </a:t>
            </a:r>
            <a:r>
              <a:rPr lang="en-US" sz="2500" i="1" dirty="0" smtClean="0">
                <a:solidFill>
                  <a:srgbClr val="FF0000"/>
                </a:solidFill>
                <a:latin typeface="Cambria Math" pitchFamily="18" charset="0"/>
                <a:ea typeface="Cambria Math" pitchFamily="18" charset="0"/>
              </a:rPr>
              <a:t>x</a:t>
            </a:r>
            <a:r>
              <a:rPr lang="en-US" sz="2500" dirty="0" smtClean="0">
                <a:solidFill>
                  <a:srgbClr val="FF0000"/>
                </a:solidFill>
                <a:latin typeface="Cambria Math" pitchFamily="18" charset="0"/>
                <a:ea typeface="Cambria Math" pitchFamily="18" charset="0"/>
              </a:rPr>
              <a:t>²</a:t>
            </a:r>
            <a:endParaRPr lang="en-US" sz="2500" dirty="0">
              <a:solidFill>
                <a:srgbClr val="FF0000"/>
              </a:solidFill>
              <a:latin typeface="Cambria Math" pitchFamily="18" charset="0"/>
              <a:ea typeface="Cambria Math" pitchFamily="18" charset="0"/>
            </a:endParaRPr>
          </a:p>
        </p:txBody>
      </p:sp>
      <p:grpSp>
        <p:nvGrpSpPr>
          <p:cNvPr id="25" name="Group 24"/>
          <p:cNvGrpSpPr/>
          <p:nvPr/>
        </p:nvGrpSpPr>
        <p:grpSpPr>
          <a:xfrm>
            <a:off x="2600193" y="5494166"/>
            <a:ext cx="1668573" cy="738858"/>
            <a:chOff x="992687" y="5632666"/>
            <a:chExt cx="1668573" cy="738858"/>
          </a:xfrm>
        </p:grpSpPr>
        <mc:AlternateContent xmlns:mc="http://schemas.openxmlformats.org/markup-compatibility/2006" xmlns:a14="http://schemas.microsoft.com/office/drawing/2010/main">
          <mc:Choice Requires="a14">
            <p:sp>
              <p:nvSpPr>
                <p:cNvPr id="23" name="TextBox 22"/>
                <p:cNvSpPr txBox="1"/>
                <p:nvPr/>
              </p:nvSpPr>
              <p:spPr>
                <a:xfrm>
                  <a:off x="992687" y="5632666"/>
                  <a:ext cx="609601" cy="687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ea typeface="Cambria Math"/>
                          </a:rPr>
                          <m:t>√  </m:t>
                        </m:r>
                      </m:oMath>
                    </m:oMathPara>
                  </a14:m>
                  <a:endParaRPr lang="en-US" sz="36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92687" y="5632666"/>
                  <a:ext cx="609601" cy="687689"/>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051659" y="5683835"/>
                  <a:ext cx="609601" cy="6876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rgbClr val="FF0000"/>
                            </a:solidFill>
                            <a:latin typeface="Cambria Math"/>
                            <a:ea typeface="Cambria Math"/>
                          </a:rPr>
                          <m:t>√  </m:t>
                        </m:r>
                      </m:oMath>
                    </m:oMathPara>
                  </a14:m>
                  <a:endParaRPr lang="en-US" sz="36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051659" y="5683835"/>
                  <a:ext cx="609601" cy="687689"/>
                </a:xfrm>
                <a:prstGeom prst="rect">
                  <a:avLst/>
                </a:prstGeom>
                <a:blipFill rotWithShape="1">
                  <a:blip r:embed="rId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6" name="TextBox 25"/>
              <p:cNvSpPr txBox="1"/>
              <p:nvPr/>
            </p:nvSpPr>
            <p:spPr>
              <a:xfrm>
                <a:off x="2296045" y="6076539"/>
                <a:ext cx="2536521"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FF0000"/>
                          </a:solidFill>
                          <a:latin typeface="Cambria Math"/>
                          <a:ea typeface="Cambria Math"/>
                        </a:rPr>
                        <m:t>±</m:t>
                      </m:r>
                      <m:r>
                        <a:rPr lang="en-US" sz="2500" b="0" i="1" smtClean="0">
                          <a:solidFill>
                            <a:srgbClr val="FF0000"/>
                          </a:solidFill>
                          <a:latin typeface="Cambria Math"/>
                          <a:ea typeface="Cambria Math"/>
                        </a:rPr>
                        <m:t>5=</m:t>
                      </m:r>
                      <m:r>
                        <a:rPr lang="en-US" sz="2500" b="0" i="1" smtClean="0">
                          <a:solidFill>
                            <a:srgbClr val="FF0000"/>
                          </a:solidFill>
                          <a:latin typeface="Cambria Math"/>
                          <a:ea typeface="Cambria Math"/>
                        </a:rPr>
                        <m:t>𝑥</m:t>
                      </m:r>
                    </m:oMath>
                  </m:oMathPara>
                </a14:m>
                <a:endParaRPr lang="en-US" sz="2500" i="1" dirty="0">
                  <a:solidFill>
                    <a:srgbClr val="FF0000"/>
                  </a:solidFill>
                  <a:latin typeface="Cambria Math" pitchFamily="18" charset="0"/>
                  <a:ea typeface="Cambria Math"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96045" y="6076539"/>
                <a:ext cx="2536521" cy="477054"/>
              </a:xfrm>
              <a:prstGeom prst="rect">
                <a:avLst/>
              </a:prstGeom>
              <a:blipFill rotWithShape="1">
                <a:blip r:embed="rId4"/>
                <a:stretch>
                  <a:fillRect/>
                </a:stretch>
              </a:blipFill>
            </p:spPr>
            <p:txBody>
              <a:bodyPr/>
              <a:lstStyle/>
              <a:p>
                <a:r>
                  <a:rPr lang="en-US">
                    <a:noFill/>
                  </a:rPr>
                  <a:t> </a:t>
                </a:r>
              </a:p>
            </p:txBody>
          </p:sp>
        </mc:Fallback>
      </mc:AlternateContent>
      <p:sp>
        <p:nvSpPr>
          <p:cNvPr id="28" name="Action Button: Back or Previous 2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Home 28">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57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000" fill="hold"/>
                                        <p:tgtEl>
                                          <p:spTgt spid="10"/>
                                        </p:tgtEl>
                                        <p:attrNameLst>
                                          <p:attrName>ppt_x</p:attrName>
                                        </p:attrNameLst>
                                      </p:cBhvr>
                                      <p:tavLst>
                                        <p:tav tm="0">
                                          <p:val>
                                            <p:strVal val="1+#ppt_w/2"/>
                                          </p:val>
                                        </p:tav>
                                        <p:tav tm="100000">
                                          <p:val>
                                            <p:strVal val="#ppt_x"/>
                                          </p:val>
                                        </p:tav>
                                      </p:tavLst>
                                    </p:anim>
                                    <p:anim calcmode="lin" valueType="num">
                                      <p:cBhvr additive="base">
                                        <p:cTn id="13" dur="20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0-#ppt_w/2"/>
                                          </p:val>
                                        </p:tav>
                                        <p:tav tm="100000">
                                          <p:val>
                                            <p:strVal val="#ppt_x"/>
                                          </p:val>
                                        </p:tav>
                                      </p:tavLst>
                                    </p:anim>
                                    <p:anim calcmode="lin" valueType="num">
                                      <p:cBhvr additive="base">
                                        <p:cTn id="18" dur="20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000" fill="hold"/>
                                        <p:tgtEl>
                                          <p:spTgt spid="11"/>
                                        </p:tgtEl>
                                        <p:attrNameLst>
                                          <p:attrName>ppt_x</p:attrName>
                                        </p:attrNameLst>
                                      </p:cBhvr>
                                      <p:tavLst>
                                        <p:tav tm="0">
                                          <p:val>
                                            <p:strVal val="1+#ppt_w/2"/>
                                          </p:val>
                                        </p:tav>
                                        <p:tav tm="100000">
                                          <p:val>
                                            <p:strVal val="#ppt_x"/>
                                          </p:val>
                                        </p:tav>
                                      </p:tavLst>
                                    </p:anim>
                                    <p:anim calcmode="lin" valueType="num">
                                      <p:cBhvr additive="base">
                                        <p:cTn id="23" dur="2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0-#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1300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par>
                          <p:cTn id="52" fill="hold">
                            <p:stCondLst>
                              <p:cond delay="15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160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70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18000"/>
                            </p:stCondLst>
                            <p:childTnLst>
                              <p:par>
                                <p:cTn id="71" presetID="42"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19000"/>
                            </p:stCondLst>
                            <p:childTnLst>
                              <p:par>
                                <p:cTn id="77" presetID="42" presetClass="entr" presetSubtype="0"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1000"/>
                                        <p:tgtEl>
                                          <p:spTgt spid="26"/>
                                        </p:tgtEl>
                                      </p:cBhvr>
                                    </p:animEffect>
                                    <p:anim calcmode="lin" valueType="num">
                                      <p:cBhvr>
                                        <p:cTn id="80" dur="1000" fill="hold"/>
                                        <p:tgtEl>
                                          <p:spTgt spid="26"/>
                                        </p:tgtEl>
                                        <p:attrNameLst>
                                          <p:attrName>ppt_x</p:attrName>
                                        </p:attrNameLst>
                                      </p:cBhvr>
                                      <p:tavLst>
                                        <p:tav tm="0">
                                          <p:val>
                                            <p:strVal val="#ppt_x"/>
                                          </p:val>
                                        </p:tav>
                                        <p:tav tm="100000">
                                          <p:val>
                                            <p:strVal val="#ppt_x"/>
                                          </p:val>
                                        </p:tav>
                                      </p:tavLst>
                                    </p:anim>
                                    <p:anim calcmode="lin" valueType="num">
                                      <p:cBhvr>
                                        <p:cTn id="8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6" grpId="0"/>
      <p:bldP spid="21" grpId="0"/>
      <p:bldP spid="22" grpId="0"/>
      <p:bldP spid="2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Solve a quadratic using the quadratic formula…</a:t>
            </a:r>
            <a:endParaRPr lang="en-US" dirty="0"/>
          </a:p>
        </p:txBody>
      </p:sp>
      <p:sp>
        <p:nvSpPr>
          <p:cNvPr id="3" name="Content Placeholder 2"/>
          <p:cNvSpPr>
            <a:spLocks noGrp="1"/>
          </p:cNvSpPr>
          <p:nvPr>
            <p:ph idx="1"/>
          </p:nvPr>
        </p:nvSpPr>
        <p:spPr>
          <a:xfrm>
            <a:off x="304800" y="1554163"/>
            <a:ext cx="8686800" cy="2408238"/>
          </a:xfrm>
        </p:spPr>
        <p:txBody>
          <a:bodyPr/>
          <a:lstStyle/>
          <a:p>
            <a:pPr marL="514350" indent="-514350">
              <a:buAutoNum type="arabicParenR"/>
            </a:pPr>
            <a:r>
              <a:rPr lang="en-US" dirty="0" smtClean="0"/>
              <a:t>Make sure the quadratic equation equals 0 and is in written in standard form. </a:t>
            </a:r>
            <a:endParaRPr lang="en-US" dirty="0"/>
          </a:p>
          <a:p>
            <a:pPr marL="514350" indent="-514350">
              <a:buAutoNum type="arabicParenR"/>
            </a:pPr>
            <a:r>
              <a:rPr lang="en-US" dirty="0" smtClean="0"/>
              <a:t>Identify </a:t>
            </a:r>
            <a:r>
              <a:rPr lang="en-US" i="1" dirty="0" smtClean="0"/>
              <a:t>a, b</a:t>
            </a:r>
            <a:r>
              <a:rPr lang="en-US" dirty="0" smtClean="0"/>
              <a:t>, and </a:t>
            </a:r>
            <a:r>
              <a:rPr lang="en-US" i="1" dirty="0" smtClean="0"/>
              <a:t>c</a:t>
            </a:r>
            <a:r>
              <a:rPr lang="en-US" dirty="0" smtClean="0"/>
              <a:t>.</a:t>
            </a:r>
          </a:p>
          <a:p>
            <a:pPr marL="514350" indent="-514350">
              <a:buAutoNum type="arabicParenR"/>
            </a:pPr>
            <a:r>
              <a:rPr lang="en-US" dirty="0" smtClean="0"/>
              <a:t>Plug into the formula and solve.  </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1752600" y="4096011"/>
                <a:ext cx="4800600" cy="10802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a:rPr>
                        <m:t>𝑥</m:t>
                      </m:r>
                      <m:r>
                        <a:rPr lang="en-US" sz="3000" b="0" i="1" smtClean="0">
                          <a:latin typeface="Cambria Math"/>
                        </a:rPr>
                        <m:t>=</m:t>
                      </m:r>
                      <m:f>
                        <m:fPr>
                          <m:ctrlPr>
                            <a:rPr lang="en-US" sz="3000" b="0" i="1" smtClean="0">
                              <a:latin typeface="Cambria Math"/>
                            </a:rPr>
                          </m:ctrlPr>
                        </m:fPr>
                        <m:num>
                          <m:r>
                            <a:rPr lang="en-US" sz="3000" b="0" i="1" smtClean="0">
                              <a:latin typeface="Cambria Math"/>
                            </a:rPr>
                            <m:t>−</m:t>
                          </m:r>
                          <m:r>
                            <a:rPr lang="en-US" sz="3000" b="0" i="1" smtClean="0">
                              <a:latin typeface="Cambria Math"/>
                            </a:rPr>
                            <m:t>𝑏</m:t>
                          </m:r>
                          <m:r>
                            <a:rPr lang="en-US" sz="3000" b="0" i="1" smtClean="0">
                              <a:latin typeface="Cambria Math"/>
                              <a:ea typeface="Cambria Math"/>
                            </a:rPr>
                            <m:t>±</m:t>
                          </m:r>
                          <m:rad>
                            <m:radPr>
                              <m:degHide m:val="on"/>
                              <m:ctrlPr>
                                <a:rPr lang="en-US" sz="3000" b="0" i="1" smtClean="0">
                                  <a:latin typeface="Cambria Math"/>
                                  <a:ea typeface="Cambria Math"/>
                                </a:rPr>
                              </m:ctrlPr>
                            </m:radPr>
                            <m:deg/>
                            <m:e>
                              <m:sSup>
                                <m:sSupPr>
                                  <m:ctrlPr>
                                    <a:rPr lang="en-US" sz="3000" b="0" i="1" smtClean="0">
                                      <a:latin typeface="Cambria Math"/>
                                      <a:ea typeface="Cambria Math"/>
                                    </a:rPr>
                                  </m:ctrlPr>
                                </m:sSupPr>
                                <m:e>
                                  <m:r>
                                    <a:rPr lang="en-US" sz="3000" b="0" i="1" smtClean="0">
                                      <a:latin typeface="Cambria Math"/>
                                      <a:ea typeface="Cambria Math"/>
                                    </a:rPr>
                                    <m:t>𝑏</m:t>
                                  </m:r>
                                </m:e>
                                <m:sup>
                                  <m:r>
                                    <a:rPr lang="en-US" sz="3000" b="0" i="1" smtClean="0">
                                      <a:latin typeface="Cambria Math"/>
                                      <a:ea typeface="Cambria Math"/>
                                    </a:rPr>
                                    <m:t>2</m:t>
                                  </m:r>
                                </m:sup>
                              </m:sSup>
                              <m:r>
                                <a:rPr lang="en-US" sz="3000" b="0" i="1" smtClean="0">
                                  <a:latin typeface="Cambria Math"/>
                                  <a:ea typeface="Cambria Math"/>
                                </a:rPr>
                                <m:t>−4</m:t>
                              </m:r>
                              <m:r>
                                <a:rPr lang="en-US" sz="3000" b="0" i="1" smtClean="0">
                                  <a:latin typeface="Cambria Math"/>
                                  <a:ea typeface="Cambria Math"/>
                                </a:rPr>
                                <m:t>𝑎𝑐</m:t>
                              </m:r>
                            </m:e>
                          </m:rad>
                        </m:num>
                        <m:den>
                          <m:r>
                            <a:rPr lang="en-US" sz="3000" b="0" i="1" smtClean="0">
                              <a:latin typeface="Cambria Math"/>
                            </a:rPr>
                            <m:t>2</m:t>
                          </m:r>
                          <m:r>
                            <a:rPr lang="en-US" sz="3000" b="0" i="1" smtClean="0">
                              <a:latin typeface="Cambria Math"/>
                            </a:rPr>
                            <m:t>𝑎</m:t>
                          </m:r>
                        </m:den>
                      </m:f>
                    </m:oMath>
                  </m:oMathPara>
                </a14:m>
                <a:endParaRPr lang="en-US" sz="3000" dirty="0"/>
              </a:p>
            </p:txBody>
          </p:sp>
        </mc:Choice>
        <mc:Fallback xmlns="">
          <p:sp>
            <p:nvSpPr>
              <p:cNvPr id="7" name="TextBox 6"/>
              <p:cNvSpPr txBox="1">
                <a:spLocks noRot="1" noChangeAspect="1" noMove="1" noResize="1" noEditPoints="1" noAdjustHandles="1" noChangeArrowheads="1" noChangeShapeType="1" noTextEdit="1"/>
              </p:cNvSpPr>
              <p:nvPr/>
            </p:nvSpPr>
            <p:spPr>
              <a:xfrm>
                <a:off x="1752600" y="4096011"/>
                <a:ext cx="4800600" cy="108029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9051467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63"/>
            <a:ext cx="8686800" cy="838200"/>
          </a:xfrm>
        </p:spPr>
        <p:txBody>
          <a:bodyPr/>
          <a:lstStyle/>
          <a:p>
            <a:pPr algn="ctr"/>
            <a:r>
              <a:rPr lang="en-US" dirty="0" smtClean="0"/>
              <a:t>Graph linear inequalities</a:t>
            </a:r>
            <a:endParaRPr lang="en-US" dirty="0"/>
          </a:p>
        </p:txBody>
      </p:sp>
      <p:sp>
        <p:nvSpPr>
          <p:cNvPr id="3" name="Content Placeholder 2"/>
          <p:cNvSpPr>
            <a:spLocks noGrp="1"/>
          </p:cNvSpPr>
          <p:nvPr>
            <p:ph idx="1"/>
          </p:nvPr>
        </p:nvSpPr>
        <p:spPr>
          <a:xfrm>
            <a:off x="188942" y="992972"/>
            <a:ext cx="6705600" cy="1493838"/>
          </a:xfrm>
        </p:spPr>
        <p:txBody>
          <a:bodyPr>
            <a:normAutofit/>
          </a:bodyPr>
          <a:lstStyle/>
          <a:p>
            <a:pPr marL="0" indent="0">
              <a:buNone/>
            </a:pPr>
            <a:r>
              <a:rPr lang="en-US" sz="2000" dirty="0" smtClean="0"/>
              <a:t>1) Graph as if it were a regular equation</a:t>
            </a:r>
          </a:p>
          <a:p>
            <a:pPr marL="0" indent="0">
              <a:buNone/>
            </a:pPr>
            <a:r>
              <a:rPr lang="en-US" sz="2000" dirty="0" smtClean="0"/>
              <a:t>(Can either use a table, slope-intercept form or</a:t>
            </a:r>
          </a:p>
          <a:p>
            <a:pPr marL="0" indent="0">
              <a:buNone/>
            </a:pPr>
            <a:r>
              <a:rPr lang="en-US" sz="2000" i="1" dirty="0"/>
              <a:t>x</a:t>
            </a:r>
            <a:r>
              <a:rPr lang="en-US" sz="2000" i="1" dirty="0" smtClean="0"/>
              <a:t> </a:t>
            </a:r>
            <a:r>
              <a:rPr lang="en-US" sz="2000" dirty="0" smtClean="0"/>
              <a:t>and </a:t>
            </a:r>
            <a:r>
              <a:rPr lang="en-US" sz="2000" i="1" dirty="0" smtClean="0"/>
              <a:t>y</a:t>
            </a:r>
            <a:r>
              <a:rPr lang="en-US" sz="2000" dirty="0" smtClean="0"/>
              <a:t> intercepts)</a:t>
            </a:r>
            <a:endParaRPr lang="en-US" sz="2000" i="1" dirty="0"/>
          </a:p>
        </p:txBody>
      </p:sp>
      <mc:AlternateContent xmlns:mc="http://schemas.openxmlformats.org/markup-compatibility/2006" xmlns:a14="http://schemas.microsoft.com/office/drawing/2010/main">
        <mc:Choice Requires="a14">
          <p:sp>
            <p:nvSpPr>
              <p:cNvPr id="4" name="TextBox 3"/>
              <p:cNvSpPr txBox="1"/>
              <p:nvPr/>
            </p:nvSpPr>
            <p:spPr>
              <a:xfrm>
                <a:off x="1144574" y="2202215"/>
                <a:ext cx="25146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𝒚</m:t>
                      </m:r>
                      <m:r>
                        <a:rPr lang="en-US" b="1" i="1" smtClean="0">
                          <a:latin typeface="Cambria Math"/>
                        </a:rPr>
                        <m:t>&lt;</m:t>
                      </m:r>
                      <m:r>
                        <a:rPr lang="en-US" b="1" i="1" smtClean="0">
                          <a:latin typeface="Cambria Math"/>
                        </a:rPr>
                        <m:t>𝟑</m:t>
                      </m:r>
                      <m:r>
                        <a:rPr lang="en-US" b="1" i="1" smtClean="0">
                          <a:latin typeface="Cambria Math"/>
                        </a:rPr>
                        <m:t>𝒙</m:t>
                      </m:r>
                      <m:r>
                        <a:rPr lang="en-US" b="1" i="1" smtClean="0">
                          <a:latin typeface="Cambria Math"/>
                        </a:rPr>
                        <m:t>+</m:t>
                      </m:r>
                      <m:r>
                        <a:rPr lang="en-US" b="1" i="1" smtClean="0">
                          <a:latin typeface="Cambria Math"/>
                        </a:rPr>
                        <m:t>𝟐</m:t>
                      </m:r>
                    </m:oMath>
                  </m:oMathPara>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1144574" y="2202215"/>
                <a:ext cx="2514600" cy="369332"/>
              </a:xfrm>
              <a:prstGeom prst="rect">
                <a:avLst/>
              </a:prstGeom>
              <a:blipFill rotWithShape="1">
                <a:blip r:embed="rId2"/>
                <a:stretch>
                  <a:fillRect b="-6557"/>
                </a:stretch>
              </a:blipFill>
            </p:spPr>
            <p:txBody>
              <a:bodyPr/>
              <a:lstStyle/>
              <a:p>
                <a:r>
                  <a:rPr lang="en-US">
                    <a:noFill/>
                  </a:rPr>
                  <a:t> </a:t>
                </a:r>
              </a:p>
            </p:txBody>
          </p:sp>
        </mc:Fallback>
      </mc:AlternateContent>
      <p:sp>
        <p:nvSpPr>
          <p:cNvPr id="5" name="TextBox 4"/>
          <p:cNvSpPr txBox="1"/>
          <p:nvPr/>
        </p:nvSpPr>
        <p:spPr>
          <a:xfrm>
            <a:off x="153974" y="2705923"/>
            <a:ext cx="5334000" cy="646331"/>
          </a:xfrm>
          <a:prstGeom prst="rect">
            <a:avLst/>
          </a:prstGeom>
          <a:noFill/>
        </p:spPr>
        <p:txBody>
          <a:bodyPr wrap="square" rtlCol="0">
            <a:spAutoFit/>
          </a:bodyPr>
          <a:lstStyle/>
          <a:p>
            <a:r>
              <a:rPr lang="en-US" dirty="0" smtClean="0"/>
              <a:t>Since this inequality is already in slope-intercept </a:t>
            </a:r>
          </a:p>
          <a:p>
            <a:r>
              <a:rPr lang="en-US" dirty="0" smtClean="0"/>
              <a:t>form it would make the most sense to use </a:t>
            </a:r>
            <a:r>
              <a:rPr lang="en-US" i="1" dirty="0" smtClean="0"/>
              <a:t>y</a:t>
            </a:r>
            <a:r>
              <a:rPr lang="en-US" dirty="0" smtClean="0"/>
              <a:t> = </a:t>
            </a:r>
            <a:r>
              <a:rPr lang="en-US" i="1" dirty="0" smtClean="0"/>
              <a:t>mx</a:t>
            </a:r>
            <a:r>
              <a:rPr lang="en-US" dirty="0" smtClean="0"/>
              <a:t> + </a:t>
            </a:r>
            <a:r>
              <a:rPr lang="en-US" i="1" dirty="0" smtClean="0"/>
              <a:t>b</a:t>
            </a:r>
            <a:endParaRPr lang="en-US" dirty="0"/>
          </a:p>
        </p:txBody>
      </p:sp>
      <p:sp>
        <p:nvSpPr>
          <p:cNvPr id="6" name="TextBox 5"/>
          <p:cNvSpPr txBox="1"/>
          <p:nvPr/>
        </p:nvSpPr>
        <p:spPr>
          <a:xfrm>
            <a:off x="192074" y="3452265"/>
            <a:ext cx="5257800" cy="1200329"/>
          </a:xfrm>
          <a:prstGeom prst="rect">
            <a:avLst/>
          </a:prstGeom>
          <a:noFill/>
        </p:spPr>
        <p:txBody>
          <a:bodyPr wrap="square" rtlCol="0">
            <a:spAutoFit/>
          </a:bodyPr>
          <a:lstStyle/>
          <a:p>
            <a:pPr marL="342900" indent="-342900">
              <a:buAutoNum type="arabicParenR" startAt="2"/>
            </a:pPr>
            <a:r>
              <a:rPr lang="en-US" dirty="0" smtClean="0"/>
              <a:t>Choose a solid or dotted line to connect your points based on the type of inequality.  </a:t>
            </a:r>
          </a:p>
          <a:p>
            <a:r>
              <a:rPr lang="en-US" dirty="0" smtClean="0"/>
              <a:t>&gt; or &lt; means a dotted line.   </a:t>
            </a:r>
            <a:r>
              <a:rPr lang="en-US" u="sng" dirty="0" smtClean="0"/>
              <a:t>&gt;</a:t>
            </a:r>
            <a:r>
              <a:rPr lang="en-US" dirty="0" smtClean="0"/>
              <a:t> or </a:t>
            </a:r>
            <a:r>
              <a:rPr lang="en-US" u="sng" dirty="0" smtClean="0"/>
              <a:t>&lt;</a:t>
            </a:r>
            <a:r>
              <a:rPr lang="en-US" dirty="0" smtClean="0"/>
              <a:t> means a solid line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74" y="1358585"/>
            <a:ext cx="3276600" cy="3341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974" y="1358584"/>
            <a:ext cx="3254701" cy="329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2074" y="4976265"/>
            <a:ext cx="4533900" cy="923330"/>
          </a:xfrm>
          <a:prstGeom prst="rect">
            <a:avLst/>
          </a:prstGeom>
          <a:noFill/>
        </p:spPr>
        <p:txBody>
          <a:bodyPr wrap="square" rtlCol="0">
            <a:spAutoFit/>
          </a:bodyPr>
          <a:lstStyle/>
          <a:p>
            <a:r>
              <a:rPr lang="en-US" dirty="0" smtClean="0"/>
              <a:t>3) Choose a test point (the origin if possible) and see if it works when you plug it into the </a:t>
            </a:r>
            <a:r>
              <a:rPr lang="en-US" b="1" i="1" u="sng" dirty="0" smtClean="0"/>
              <a:t>original</a:t>
            </a:r>
            <a:r>
              <a:rPr lang="en-US" dirty="0" smtClean="0"/>
              <a:t> inequality!</a:t>
            </a:r>
            <a:endParaRPr lang="en-US" dirty="0"/>
          </a:p>
        </p:txBody>
      </p:sp>
      <p:grpSp>
        <p:nvGrpSpPr>
          <p:cNvPr id="10" name="Group 9"/>
          <p:cNvGrpSpPr/>
          <p:nvPr/>
        </p:nvGrpSpPr>
        <p:grpSpPr>
          <a:xfrm>
            <a:off x="7106056" y="3116853"/>
            <a:ext cx="1485942" cy="1207403"/>
            <a:chOff x="7104482" y="3398388"/>
            <a:chExt cx="1485942" cy="1207403"/>
          </a:xfrm>
        </p:grpSpPr>
        <p:sp>
          <p:nvSpPr>
            <p:cNvPr id="8" name="Right Arrow 7"/>
            <p:cNvSpPr/>
            <p:nvPr/>
          </p:nvSpPr>
          <p:spPr>
            <a:xfrm rot="12694976">
              <a:off x="7104482" y="3398388"/>
              <a:ext cx="706060" cy="42317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57512" y="3959460"/>
              <a:ext cx="1132912" cy="646331"/>
            </a:xfrm>
            <a:prstGeom prst="rect">
              <a:avLst/>
            </a:prstGeom>
            <a:noFill/>
          </p:spPr>
          <p:txBody>
            <a:bodyPr wrap="square" rtlCol="0">
              <a:spAutoFit/>
            </a:bodyPr>
            <a:lstStyle/>
            <a:p>
              <a:r>
                <a:rPr lang="en-US" b="1" dirty="0" smtClean="0"/>
                <a:t>Test point </a:t>
              </a:r>
              <a:r>
                <a:rPr lang="en-US" b="1" dirty="0" smtClean="0">
                  <a:solidFill>
                    <a:srgbClr val="FF0000"/>
                  </a:solidFill>
                </a:rPr>
                <a:t>(0, 0)</a:t>
              </a:r>
              <a:endParaRPr lang="en-US" b="1" dirty="0">
                <a:solidFill>
                  <a:srgbClr val="FF0000"/>
                </a:solidFill>
              </a:endParaRPr>
            </a:p>
          </p:txBody>
        </p:sp>
      </p:grpSp>
      <p:sp>
        <p:nvSpPr>
          <p:cNvPr id="11" name="TextBox 10"/>
          <p:cNvSpPr txBox="1"/>
          <p:nvPr/>
        </p:nvSpPr>
        <p:spPr>
          <a:xfrm>
            <a:off x="7535310" y="3954924"/>
            <a:ext cx="419100" cy="369332"/>
          </a:xfrm>
          <a:prstGeom prst="rect">
            <a:avLst/>
          </a:prstGeom>
          <a:noFill/>
        </p:spPr>
        <p:txBody>
          <a:bodyPr wrap="square" rtlCol="0">
            <a:spAutoFit/>
          </a:bodyPr>
          <a:lstStyle/>
          <a:p>
            <a:r>
              <a:rPr lang="en-US" b="1" dirty="0" smtClean="0">
                <a:solidFill>
                  <a:srgbClr val="FF0000"/>
                </a:solidFill>
              </a:rPr>
              <a:t>0</a:t>
            </a:r>
            <a:endParaRPr lang="en-US" b="1" dirty="0">
              <a:solidFill>
                <a:srgbClr val="FF0000"/>
              </a:solidFill>
            </a:endParaRPr>
          </a:p>
        </p:txBody>
      </p:sp>
      <p:sp>
        <p:nvSpPr>
          <p:cNvPr id="14" name="TextBox 13"/>
          <p:cNvSpPr txBox="1"/>
          <p:nvPr/>
        </p:nvSpPr>
        <p:spPr>
          <a:xfrm>
            <a:off x="7815992" y="3954924"/>
            <a:ext cx="419100" cy="369332"/>
          </a:xfrm>
          <a:prstGeom prst="rect">
            <a:avLst/>
          </a:prstGeom>
          <a:noFill/>
        </p:spPr>
        <p:txBody>
          <a:bodyPr wrap="square" rtlCol="0">
            <a:spAutoFit/>
          </a:bodyPr>
          <a:lstStyle/>
          <a:p>
            <a:r>
              <a:rPr lang="en-US" b="1" dirty="0" smtClean="0">
                <a:solidFill>
                  <a:srgbClr val="FF0000"/>
                </a:solidFill>
              </a:rPr>
              <a:t>0</a:t>
            </a:r>
            <a:endParaRPr lang="en-US" b="1" dirty="0">
              <a:solidFill>
                <a:srgbClr val="FF0000"/>
              </a:solidFill>
            </a:endParaRPr>
          </a:p>
        </p:txBody>
      </p:sp>
      <p:sp>
        <p:nvSpPr>
          <p:cNvPr id="12" name="TextBox 11"/>
          <p:cNvSpPr txBox="1"/>
          <p:nvPr/>
        </p:nvSpPr>
        <p:spPr>
          <a:xfrm>
            <a:off x="1830374" y="2205275"/>
            <a:ext cx="762000" cy="372070"/>
          </a:xfrm>
          <a:prstGeom prst="rect">
            <a:avLst/>
          </a:prstGeom>
          <a:noFill/>
        </p:spPr>
        <p:txBody>
          <a:bodyPr wrap="square" rtlCol="0">
            <a:spAutoFit/>
          </a:bodyPr>
          <a:lstStyle/>
          <a:p>
            <a:r>
              <a:rPr lang="en-US" b="1" dirty="0" smtClean="0"/>
              <a:t>0 &lt; 2</a:t>
            </a:r>
            <a:endParaRPr lang="en-US" b="1" dirty="0"/>
          </a:p>
        </p:txBody>
      </p:sp>
      <p:sp>
        <p:nvSpPr>
          <p:cNvPr id="13" name="TextBox 12"/>
          <p:cNvSpPr txBox="1"/>
          <p:nvPr/>
        </p:nvSpPr>
        <p:spPr>
          <a:xfrm>
            <a:off x="6281355" y="4978932"/>
            <a:ext cx="2895600" cy="923330"/>
          </a:xfrm>
          <a:prstGeom prst="rect">
            <a:avLst/>
          </a:prstGeom>
          <a:noFill/>
        </p:spPr>
        <p:txBody>
          <a:bodyPr wrap="square" rtlCol="0">
            <a:spAutoFit/>
          </a:bodyPr>
          <a:lstStyle/>
          <a:p>
            <a:r>
              <a:rPr lang="en-US" dirty="0" smtClean="0"/>
              <a:t>If the test point works, shade with it.  If not, shade the other side.</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2145" y="1349160"/>
            <a:ext cx="3306357" cy="328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2558971" y="5786735"/>
            <a:ext cx="3636976" cy="923330"/>
          </a:xfrm>
          <a:prstGeom prst="rect">
            <a:avLst/>
          </a:prstGeom>
          <a:noFill/>
        </p:spPr>
        <p:txBody>
          <a:bodyPr wrap="square" rtlCol="0">
            <a:spAutoFit/>
          </a:bodyPr>
          <a:lstStyle/>
          <a:p>
            <a:r>
              <a:rPr lang="en-US" dirty="0" smtClean="0">
                <a:solidFill>
                  <a:srgbClr val="FF0000"/>
                </a:solidFill>
              </a:rPr>
              <a:t>Solutions are always located in the shaded region and on the line </a:t>
            </a:r>
            <a:r>
              <a:rPr lang="en-US" b="1" i="1" u="sng" dirty="0" smtClean="0">
                <a:solidFill>
                  <a:srgbClr val="FF0000"/>
                </a:solidFill>
              </a:rPr>
              <a:t>only</a:t>
            </a:r>
            <a:r>
              <a:rPr lang="en-US" dirty="0" smtClean="0">
                <a:solidFill>
                  <a:srgbClr val="FF0000"/>
                </a:solidFill>
              </a:rPr>
              <a:t> if the line is </a:t>
            </a:r>
            <a:r>
              <a:rPr lang="en-US" b="1" i="1" u="sng" dirty="0" smtClean="0">
                <a:solidFill>
                  <a:srgbClr val="FF0000"/>
                </a:solidFill>
              </a:rPr>
              <a:t>solid!</a:t>
            </a:r>
            <a:endParaRPr lang="en-US" dirty="0">
              <a:solidFill>
                <a:srgbClr val="FF0000"/>
              </a:solidFill>
            </a:endParaRPr>
          </a:p>
        </p:txBody>
      </p:sp>
      <p:sp>
        <p:nvSpPr>
          <p:cNvPr id="19" name="Action Button: Back or Previous 18">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6"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70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2051"/>
                                        </p:tgtEl>
                                        <p:attrNameLst>
                                          <p:attrName>style.visibility</p:attrName>
                                        </p:attrNameLst>
                                      </p:cBhvr>
                                      <p:to>
                                        <p:strVal val="visible"/>
                                      </p:to>
                                    </p:set>
                                    <p:animEffect transition="in" filter="fade">
                                      <p:cBhvr>
                                        <p:cTn id="47" dur="500"/>
                                        <p:tgtEl>
                                          <p:spTgt spid="2051"/>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1" presetClass="entr" presetSubtype="0" fill="hold" grpId="1" nodeType="after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grpId="1" nodeType="after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par>
                          <p:cTn id="66" fill="hold">
                            <p:stCondLst>
                              <p:cond delay="9000"/>
                            </p:stCondLst>
                            <p:childTnLst>
                              <p:par>
                                <p:cTn id="67" presetID="0" presetClass="path" presetSubtype="0" accel="50000" decel="50000" fill="hold" grpId="0" nodeType="afterEffect">
                                  <p:stCondLst>
                                    <p:cond delay="0"/>
                                  </p:stCondLst>
                                  <p:childTnLst>
                                    <p:animMotion origin="layout" path="M -0.00017 0.00971 C 0.01355 0.03585 0.00035 0.09574 -0.02083 0.11401 C -0.02344 0.1161 -0.02657 0.11633 -0.02935 0.11748 C -0.03212 0.12003 -0.0349 0.12234 -0.03768 0.12465 C -0.0408 0.12743 -0.04879 0.12858 -0.04879 0.12882 C -0.07657 0.12766 -0.10452 0.12766 -0.1323 0.1265 C -0.14358 0.12604 -0.15591 0.12026 -0.16702 0.11748 C -0.19028 0.11216 -0.2125 0.10338 -0.23542 0.09598 C -0.24653 0.08603 -0.26007 0.08464 -0.27292 0.08164 C -0.27761 0.07863 -0.27778 0.07794 -0.28264 0.07609 C -0.28629 0.07493 -0.29375 0.07262 -0.29375 0.07285 C -0.30018 0.0673 -0.30521 0.06707 -0.31303 0.06545 C -0.31858 0.06337 -0.32414 0.06221 -0.32987 0.06013 C -0.33646 0.05759 -0.34098 0.05435 -0.34792 0.05296 C -0.35348 0.05042 -0.35903 0.04995 -0.36459 0.04764 C -0.37414 0.03955 -0.39844 0.03677 -0.41077 0.03469 C -0.41928 0.03191 -0.42657 0.03076 -0.43577 0.0296 C -0.44341 0.02636 -0.44966 0.02544 -0.45799 0.02405 C -0.46424 0.02151 -0.4698 0.01711 -0.47605 0.01526 C -0.4856 0.00694 -0.48125 0.00948 -0.48855 0.00624 C -0.49306 0.00231 -0.49757 -0.00093 -0.50105 -0.00624 C -0.50955 -0.01966 -0.51459 -0.03538 -0.52188 -0.04926 C -0.52362 -0.05597 -0.52431 -0.06129 -0.52761 -0.0673 C -0.53073 -0.08118 -0.53369 -0.10037 -0.54011 -0.11217 C -0.54393 -0.13367 -0.55139 -0.15356 -0.55521 -0.17507 C -0.55695 -0.18501 -0.55764 -0.19542 -0.55938 -0.2056 C -0.56146 -0.21647 -0.56563 -0.22687 -0.56771 -0.23774 C -0.56823 -0.24029 -0.56858 -0.2426 -0.5691 -0.24491 C -0.56997 -0.24861 -0.57188 -0.25555 -0.57188 -0.25555 " pathEditMode="relative" rAng="0" ptsTypes="ffffffffffffffffffffffffffffA">
                                      <p:cBhvr>
                                        <p:cTn id="68" dur="2000" fill="hold"/>
                                        <p:tgtEl>
                                          <p:spTgt spid="11"/>
                                        </p:tgtEl>
                                        <p:attrNameLst>
                                          <p:attrName>ppt_x</p:attrName>
                                          <p:attrName>ppt_y</p:attrName>
                                        </p:attrNameLst>
                                      </p:cBhvr>
                                      <p:rCtr x="-27899" y="-7308"/>
                                    </p:animMotion>
                                  </p:childTnLst>
                                </p:cTn>
                              </p:par>
                            </p:childTnLst>
                          </p:cTn>
                        </p:par>
                        <p:par>
                          <p:cTn id="69" fill="hold">
                            <p:stCondLst>
                              <p:cond delay="11000"/>
                            </p:stCondLst>
                            <p:childTnLst>
                              <p:par>
                                <p:cTn id="70" presetID="0" presetClass="path" presetSubtype="0" accel="50000" decel="50000" fill="hold" grpId="0" nodeType="afterEffect">
                                  <p:stCondLst>
                                    <p:cond delay="0"/>
                                  </p:stCondLst>
                                  <p:childTnLst>
                                    <p:animMotion origin="layout" path="M -0.00069 0.03654 C -0.00451 0.07192 -0.01146 0.10708 -0.02674 0.13691 C -0.02795 0.13922 -0.03055 0.13922 -0.03229 0.14061 C -0.0375 0.14454 -0.04132 0.14755 -0.04722 0.14963 C -0.05295 0.15472 -0.05868 0.15611 -0.0651 0.15888 C -0.10868 0.15749 -0.11944 0.15634 -0.15417 0.15333 C -0.16493 0.14847 -0.17708 0.14986 -0.18837 0.14778 C -0.20399 0.14477 -0.2191 0.14223 -0.2349 0.14061 C -0.25955 0.13506 -0.28403 0.12951 -0.30885 0.12604 C -0.31996 0.12234 -0.33177 0.12211 -0.34323 0.12049 C -0.35156 0.11679 -0.35903 0.11494 -0.36788 0.11332 C -0.37465 0.10708 -0.36962 0.11055 -0.38021 0.10777 C -0.39045 0.10499 -0.39965 0.10037 -0.41024 0.09852 C -0.42153 0.09274 -0.43403 0.08811 -0.44601 0.0858 C -0.45521 0.08164 -0.45312 0.08048 -0.4651 0.07863 C -0.48316 0.07054 -0.50174 0.06475 -0.51996 0.05666 C -0.53351 0.05065 -0.54618 0.04093 -0.55955 0.03469 C -0.56441 0.02521 -0.57222 0.01989 -0.58021 0.01642 C -0.58437 0.01087 -0.58785 0.00971 -0.59253 0.00555 C -0.59653 -0.00208 -0.60139 -0.00624 -0.60625 -0.01272 C -0.61076 -0.03053 -0.60347 -0.00416 -0.61163 -0.02359 C -0.61319 -0.02752 -0.61285 -0.03238 -0.61441 -0.03631 C -0.6151 -0.03839 -0.61632 -0.04001 -0.61719 -0.04186 C -0.61823 -0.04417 -0.6191 -0.04672 -0.61996 -0.04926 C -0.62205 -0.06175 -0.62361 -0.07539 -0.62674 -0.08742 C -0.62847 -0.10939 -0.6316 -0.13182 -0.63906 -0.15148 C -0.64358 -0.16304 -0.64444 -0.17715 -0.65 -0.18779 C -0.65399 -0.20352 -0.65729 -0.21947 -0.66094 -0.23543 C -0.66389 -0.24815 -0.66371 -0.24214 -0.66371 -0.24815 " pathEditMode="relative" ptsTypes="ffffffffffffffffffffffffffffA">
                                      <p:cBhvr>
                                        <p:cTn id="71" dur="2000" fill="hold"/>
                                        <p:tgtEl>
                                          <p:spTgt spid="14"/>
                                        </p:tgtEl>
                                        <p:attrNameLst>
                                          <p:attrName>ppt_x</p:attrName>
                                          <p:attrName>ppt_y</p:attrName>
                                        </p:attrNameLst>
                                      </p:cBhvr>
                                    </p:animMotion>
                                  </p:childTnLst>
                                </p:cTn>
                              </p:par>
                            </p:childTnLst>
                          </p:cTn>
                        </p:par>
                        <p:par>
                          <p:cTn id="72" fill="hold">
                            <p:stCondLst>
                              <p:cond delay="1300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par>
                          <p:cTn id="76" fill="hold">
                            <p:stCondLst>
                              <p:cond delay="13500"/>
                            </p:stCondLst>
                            <p:childTnLst>
                              <p:par>
                                <p:cTn id="77" presetID="0" presetClass="path" presetSubtype="0" accel="50000" decel="50000" fill="hold" grpId="1" nodeType="afterEffect">
                                  <p:stCondLst>
                                    <p:cond delay="0"/>
                                  </p:stCondLst>
                                  <p:childTnLst>
                                    <p:animMotion origin="layout" path="M 0 -4.07031E-7 C 0.00451 0.00254 0.00625 0.00786 0.0092 0.01388 C 0.01458 0.02405 0.02083 0.0333 0.02517 0.04487 C 0.03021 0.0592 0.02622 0.05342 0.03455 0.0673 C 0.04132 0.07817 0.04913 0.08858 0.05556 0.10014 C 0.06233 0.11217 0.0658 0.12465 0.07049 0.1383 C 0.0724 0.14362 0.07535 0.14801 0.07674 0.15379 C 0.07917 0.16328 0.07899 0.16374 0.08299 0.17276 C 0.09722 0.20444 0.11198 0.23612 0.12743 0.26619 C 0.13872 0.28885 0.14948 0.30204 0.16424 0.31799 C 0.17014 0.32447 0.17622 0.33233 0.18333 0.33534 C 0.18802 0.34343 0.1941 0.34551 0.2 0.35083 C 0.21007 0.35985 0.21736 0.36864 0.22847 0.37327 C 0.23385 0.38159 0.24497 0.38807 0.25174 0.39246 C 0.25972 0.39755 0.26441 0.40333 0.27292 0.40611 C 0.28351 0.41466 0.29323 0.42206 0.30434 0.42854 C 0.30556 0.42923 0.30625 0.43108 0.30747 0.43201 C 0.31146 0.43455 0.3184 0.43918 0.3224 0.4408 C 0.32778 0.44635 0.33021 0.44565 0.33715 0.4475 C 0.34444 0.44958 0.35052 0.4549 0.35833 0.4549 " pathEditMode="relative" rAng="0" ptsTypes="fffffffffffffffffffA">
                                      <p:cBhvr>
                                        <p:cTn id="78" dur="2000" fill="hold"/>
                                        <p:tgtEl>
                                          <p:spTgt spid="12"/>
                                        </p:tgtEl>
                                        <p:attrNameLst>
                                          <p:attrName>ppt_x</p:attrName>
                                          <p:attrName>ppt_y</p:attrName>
                                        </p:attrNameLst>
                                      </p:cBhvr>
                                      <p:rCtr x="17917" y="22734"/>
                                    </p:animMotion>
                                  </p:childTnLst>
                                </p:cTn>
                              </p:par>
                            </p:childTnLst>
                          </p:cTn>
                        </p:par>
                        <p:par>
                          <p:cTn id="79" fill="hold">
                            <p:stCondLst>
                              <p:cond delay="15500"/>
                            </p:stCondLst>
                            <p:childTnLst>
                              <p:par>
                                <p:cTn id="80" presetID="42" presetClass="entr" presetSubtype="0"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childTnLst>
                          </p:cTn>
                        </p:par>
                        <p:par>
                          <p:cTn id="85" fill="hold">
                            <p:stCondLst>
                              <p:cond delay="16500"/>
                            </p:stCondLst>
                            <p:childTnLst>
                              <p:par>
                                <p:cTn id="86" presetID="1" presetClass="entr" presetSubtype="0" fill="hold" nodeType="afterEffect">
                                  <p:stCondLst>
                                    <p:cond delay="0"/>
                                  </p:stCondLst>
                                  <p:childTnLst>
                                    <p:set>
                                      <p:cBhvr>
                                        <p:cTn id="87" dur="1" fill="hold">
                                          <p:stCondLst>
                                            <p:cond delay="0"/>
                                          </p:stCondLst>
                                        </p:cTn>
                                        <p:tgtEl>
                                          <p:spTgt spid="1026"/>
                                        </p:tgtEl>
                                        <p:attrNameLst>
                                          <p:attrName>style.visibility</p:attrName>
                                        </p:attrNameLst>
                                      </p:cBhvr>
                                      <p:to>
                                        <p:strVal val="visible"/>
                                      </p:to>
                                    </p:set>
                                  </p:childTnLst>
                                </p:cTn>
                              </p:par>
                            </p:childTnLst>
                          </p:cTn>
                        </p:par>
                        <p:par>
                          <p:cTn id="88" fill="hold">
                            <p:stCondLst>
                              <p:cond delay="16500"/>
                            </p:stCondLst>
                            <p:childTnLst>
                              <p:par>
                                <p:cTn id="89" presetID="42" presetClass="entr" presetSubtype="0" fill="hold" nodeType="afterEffect">
                                  <p:stCondLst>
                                    <p:cond delay="0"/>
                                  </p:stCondLst>
                                  <p:childTnLst>
                                    <p:set>
                                      <p:cBhvr>
                                        <p:cTn id="90" dur="1" fill="hold">
                                          <p:stCondLst>
                                            <p:cond delay="0"/>
                                          </p:stCondLst>
                                        </p:cTn>
                                        <p:tgtEl>
                                          <p:spTgt spid="15">
                                            <p:txEl>
                                              <p:pRg st="0" end="0"/>
                                            </p:txEl>
                                          </p:spTgt>
                                        </p:tgtEl>
                                        <p:attrNameLst>
                                          <p:attrName>style.visibility</p:attrName>
                                        </p:attrNameLst>
                                      </p:cBhvr>
                                      <p:to>
                                        <p:strVal val="visible"/>
                                      </p:to>
                                    </p:set>
                                    <p:animEffect transition="in" filter="fade">
                                      <p:cBhvr>
                                        <p:cTn id="91" dur="1000"/>
                                        <p:tgtEl>
                                          <p:spTgt spid="15">
                                            <p:txEl>
                                              <p:pRg st="0" end="0"/>
                                            </p:txEl>
                                          </p:spTgt>
                                        </p:tgtEl>
                                      </p:cBhvr>
                                    </p:animEffect>
                                    <p:anim calcmode="lin" valueType="num">
                                      <p:cBhvr>
                                        <p:cTn id="9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7500"/>
                            </p:stCondLst>
                            <p:childTnLst>
                              <p:par>
                                <p:cTn id="95" presetID="35" presetClass="emph" presetSubtype="0" repeatCount="indefinite" fill="hold" grpId="0" nodeType="afterEffect">
                                  <p:stCondLst>
                                    <p:cond delay="0"/>
                                  </p:stCondLst>
                                  <p:childTnLst>
                                    <p:anim calcmode="discrete" valueType="str">
                                      <p:cBhvr>
                                        <p:cTn id="96" dur="2000" fill="hold"/>
                                        <p:tgtEl>
                                          <p:spTgt spid="15">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11" grpId="0"/>
      <p:bldP spid="11" grpId="1"/>
      <p:bldP spid="14" grpId="0"/>
      <p:bldP spid="14" grpId="1"/>
      <p:bldP spid="12" grpId="0"/>
      <p:bldP spid="12" grpId="1"/>
      <p:bldP spid="13" grpId="0"/>
      <p:bldP spid="15" grpId="0" build="allAtOnce"/>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lstStyle/>
          <a:p>
            <a:pPr algn="ctr"/>
            <a:r>
              <a:rPr lang="en-US" dirty="0" smtClean="0"/>
              <a:t>Write expressions</a:t>
            </a:r>
            <a:endParaRPr lang="en-US" dirty="0"/>
          </a:p>
        </p:txBody>
      </p:sp>
      <p:sp>
        <p:nvSpPr>
          <p:cNvPr id="3" name="Content Placeholder 2"/>
          <p:cNvSpPr>
            <a:spLocks noGrp="1"/>
          </p:cNvSpPr>
          <p:nvPr>
            <p:ph idx="1"/>
          </p:nvPr>
        </p:nvSpPr>
        <p:spPr>
          <a:xfrm>
            <a:off x="419100" y="1096962"/>
            <a:ext cx="8001000" cy="1189038"/>
          </a:xfrm>
        </p:spPr>
        <p:txBody>
          <a:bodyPr>
            <a:normAutofit/>
          </a:bodyPr>
          <a:lstStyle/>
          <a:p>
            <a:pPr algn="ctr">
              <a:buNone/>
            </a:pPr>
            <a:r>
              <a:rPr lang="en-US" sz="2500" b="1" dirty="0" smtClean="0">
                <a:solidFill>
                  <a:schemeClr val="tx1"/>
                </a:solidFill>
              </a:rPr>
              <a:t>1.  </a:t>
            </a:r>
            <a:r>
              <a:rPr lang="en-US" sz="2500" dirty="0" smtClean="0">
                <a:solidFill>
                  <a:schemeClr val="tx1"/>
                </a:solidFill>
              </a:rPr>
              <a:t>Identify key words and change them to mathematical symbols.</a:t>
            </a:r>
            <a:endParaRPr lang="en-US" sz="2500" dirty="0">
              <a:solidFill>
                <a:schemeClr val="tx1"/>
              </a:solidFill>
            </a:endParaRPr>
          </a:p>
        </p:txBody>
      </p:sp>
      <p:sp>
        <p:nvSpPr>
          <p:cNvPr id="4" name="TextBox 3"/>
          <p:cNvSpPr txBox="1"/>
          <p:nvPr/>
        </p:nvSpPr>
        <p:spPr>
          <a:xfrm>
            <a:off x="786008" y="1861376"/>
            <a:ext cx="7467600" cy="861774"/>
          </a:xfrm>
          <a:prstGeom prst="rect">
            <a:avLst/>
          </a:prstGeom>
          <a:noFill/>
        </p:spPr>
        <p:txBody>
          <a:bodyPr wrap="square" rtlCol="0">
            <a:spAutoFit/>
          </a:bodyPr>
          <a:lstStyle/>
          <a:p>
            <a:pPr algn="ctr"/>
            <a:r>
              <a:rPr lang="en-US" sz="2500" b="1" dirty="0" smtClean="0"/>
              <a:t>2.  </a:t>
            </a:r>
            <a:r>
              <a:rPr lang="en-US" sz="2500" dirty="0" smtClean="0"/>
              <a:t>If you see a second key word or phrase, use parenthesis!</a:t>
            </a:r>
            <a:endParaRPr lang="en-US" sz="2500" dirty="0"/>
          </a:p>
        </p:txBody>
      </p:sp>
      <p:cxnSp>
        <p:nvCxnSpPr>
          <p:cNvPr id="6" name="Straight Connector 5"/>
          <p:cNvCxnSpPr/>
          <p:nvPr/>
        </p:nvCxnSpPr>
        <p:spPr>
          <a:xfrm>
            <a:off x="0" y="3352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4495800"/>
            <a:ext cx="1295400" cy="630942"/>
          </a:xfrm>
          <a:prstGeom prst="rect">
            <a:avLst/>
          </a:prstGeom>
          <a:solidFill>
            <a:srgbClr val="92D050"/>
          </a:solidFill>
          <a:ln w="28575">
            <a:solidFill>
              <a:schemeClr val="tx1"/>
            </a:solidFill>
          </a:ln>
        </p:spPr>
        <p:txBody>
          <a:bodyPr wrap="square" rtlCol="0">
            <a:spAutoFit/>
          </a:bodyPr>
          <a:lstStyle/>
          <a:p>
            <a:pPr algn="ctr"/>
            <a:r>
              <a:rPr lang="en-US" sz="3500" dirty="0" smtClean="0"/>
              <a:t>Sum</a:t>
            </a:r>
            <a:endParaRPr lang="en-US" sz="3500" dirty="0"/>
          </a:p>
        </p:txBody>
      </p:sp>
      <p:sp>
        <p:nvSpPr>
          <p:cNvPr id="16" name="TextBox 15"/>
          <p:cNvSpPr txBox="1"/>
          <p:nvPr/>
        </p:nvSpPr>
        <p:spPr>
          <a:xfrm>
            <a:off x="1447800" y="5334000"/>
            <a:ext cx="1295400" cy="1169551"/>
          </a:xfrm>
          <a:prstGeom prst="rect">
            <a:avLst/>
          </a:prstGeom>
          <a:solidFill>
            <a:srgbClr val="BC34A9"/>
          </a:solidFill>
          <a:ln w="28575">
            <a:solidFill>
              <a:schemeClr val="tx1"/>
            </a:solidFill>
          </a:ln>
        </p:spPr>
        <p:txBody>
          <a:bodyPr wrap="square" rtlCol="0">
            <a:spAutoFit/>
          </a:bodyPr>
          <a:lstStyle/>
          <a:p>
            <a:pPr algn="ctr"/>
            <a:r>
              <a:rPr lang="en-US" sz="3500" dirty="0" smtClean="0"/>
              <a:t>More than</a:t>
            </a:r>
            <a:endParaRPr lang="en-US" sz="3500" dirty="0"/>
          </a:p>
        </p:txBody>
      </p:sp>
      <p:sp>
        <p:nvSpPr>
          <p:cNvPr id="17" name="TextBox 16"/>
          <p:cNvSpPr txBox="1"/>
          <p:nvPr/>
        </p:nvSpPr>
        <p:spPr>
          <a:xfrm>
            <a:off x="4419600" y="4495800"/>
            <a:ext cx="1371600" cy="630942"/>
          </a:xfrm>
          <a:prstGeom prst="rect">
            <a:avLst/>
          </a:prstGeom>
          <a:solidFill>
            <a:srgbClr val="FFC000"/>
          </a:solidFill>
          <a:ln w="28575">
            <a:solidFill>
              <a:schemeClr val="tx1"/>
            </a:solidFill>
          </a:ln>
        </p:spPr>
        <p:txBody>
          <a:bodyPr wrap="square" rtlCol="0">
            <a:spAutoFit/>
          </a:bodyPr>
          <a:lstStyle/>
          <a:p>
            <a:pPr algn="ctr"/>
            <a:r>
              <a:rPr lang="en-US" sz="3500" dirty="0" smtClean="0"/>
              <a:t>Total</a:t>
            </a:r>
            <a:endParaRPr lang="en-US" sz="3500" dirty="0"/>
          </a:p>
        </p:txBody>
      </p:sp>
      <p:sp>
        <p:nvSpPr>
          <p:cNvPr id="18" name="TextBox 17"/>
          <p:cNvSpPr txBox="1"/>
          <p:nvPr/>
        </p:nvSpPr>
        <p:spPr>
          <a:xfrm>
            <a:off x="2096544" y="2772210"/>
            <a:ext cx="5410200" cy="369332"/>
          </a:xfrm>
          <a:prstGeom prst="rect">
            <a:avLst/>
          </a:prstGeom>
          <a:noFill/>
        </p:spPr>
        <p:txBody>
          <a:bodyPr wrap="square" rtlCol="0">
            <a:spAutoFit/>
          </a:bodyPr>
          <a:lstStyle/>
          <a:p>
            <a:r>
              <a:rPr lang="en-US" dirty="0" smtClean="0"/>
              <a:t>Click the word below that appears in the sentence:</a:t>
            </a:r>
            <a:endParaRPr lang="en-US" dirty="0"/>
          </a:p>
        </p:txBody>
      </p:sp>
      <p:sp>
        <p:nvSpPr>
          <p:cNvPr id="19" name="TextBox 18"/>
          <p:cNvSpPr txBox="1"/>
          <p:nvPr/>
        </p:nvSpPr>
        <p:spPr>
          <a:xfrm>
            <a:off x="2971800" y="5867400"/>
            <a:ext cx="1981200" cy="646331"/>
          </a:xfrm>
          <a:prstGeom prst="rect">
            <a:avLst/>
          </a:prstGeom>
          <a:solidFill>
            <a:srgbClr val="74AA82"/>
          </a:solidFill>
          <a:ln w="28575">
            <a:solidFill>
              <a:schemeClr val="tx1"/>
            </a:solidFill>
          </a:ln>
        </p:spPr>
        <p:txBody>
          <a:bodyPr wrap="square" rtlCol="0">
            <a:spAutoFit/>
          </a:bodyPr>
          <a:lstStyle/>
          <a:p>
            <a:pPr algn="ctr"/>
            <a:r>
              <a:rPr lang="en-US" sz="3600" dirty="0" smtClean="0"/>
              <a:t>Product</a:t>
            </a:r>
            <a:endParaRPr lang="en-US" sz="3600" dirty="0"/>
          </a:p>
        </p:txBody>
      </p:sp>
      <p:sp>
        <p:nvSpPr>
          <p:cNvPr id="20" name="TextBox 19"/>
          <p:cNvSpPr txBox="1"/>
          <p:nvPr/>
        </p:nvSpPr>
        <p:spPr>
          <a:xfrm>
            <a:off x="5029200" y="5181600"/>
            <a:ext cx="685800" cy="646331"/>
          </a:xfrm>
          <a:prstGeom prst="rect">
            <a:avLst/>
          </a:prstGeom>
          <a:solidFill>
            <a:srgbClr val="AF9939"/>
          </a:solidFill>
          <a:ln w="28575">
            <a:solidFill>
              <a:schemeClr val="tx1"/>
            </a:solidFill>
          </a:ln>
        </p:spPr>
        <p:txBody>
          <a:bodyPr wrap="square" rtlCol="0">
            <a:spAutoFit/>
          </a:bodyPr>
          <a:lstStyle/>
          <a:p>
            <a:pPr algn="ctr"/>
            <a:r>
              <a:rPr lang="en-US" sz="3600" dirty="0" smtClean="0"/>
              <a:t>of</a:t>
            </a:r>
            <a:endParaRPr lang="en-US" sz="3600" dirty="0"/>
          </a:p>
        </p:txBody>
      </p:sp>
      <p:sp>
        <p:nvSpPr>
          <p:cNvPr id="21" name="TextBox 20"/>
          <p:cNvSpPr txBox="1"/>
          <p:nvPr/>
        </p:nvSpPr>
        <p:spPr>
          <a:xfrm>
            <a:off x="5105400" y="5867400"/>
            <a:ext cx="2286000" cy="646331"/>
          </a:xfrm>
          <a:prstGeom prst="rect">
            <a:avLst/>
          </a:prstGeom>
          <a:solidFill>
            <a:srgbClr val="FF0066"/>
          </a:solidFill>
          <a:ln w="28575">
            <a:solidFill>
              <a:schemeClr val="tx1"/>
            </a:solidFill>
          </a:ln>
        </p:spPr>
        <p:txBody>
          <a:bodyPr wrap="square" rtlCol="0">
            <a:spAutoFit/>
          </a:bodyPr>
          <a:lstStyle/>
          <a:p>
            <a:pPr algn="ctr"/>
            <a:r>
              <a:rPr lang="en-US" sz="3600" dirty="0" smtClean="0"/>
              <a:t>Difference</a:t>
            </a:r>
            <a:endParaRPr lang="en-US" sz="3600" dirty="0"/>
          </a:p>
        </p:txBody>
      </p:sp>
      <p:sp>
        <p:nvSpPr>
          <p:cNvPr id="22" name="TextBox 21"/>
          <p:cNvSpPr txBox="1"/>
          <p:nvPr/>
        </p:nvSpPr>
        <p:spPr>
          <a:xfrm>
            <a:off x="2971800" y="4495800"/>
            <a:ext cx="1219200" cy="1200329"/>
          </a:xfrm>
          <a:prstGeom prst="rect">
            <a:avLst/>
          </a:prstGeom>
          <a:solidFill>
            <a:srgbClr val="00B0F0"/>
          </a:solidFill>
          <a:ln w="28575">
            <a:solidFill>
              <a:schemeClr val="tx1"/>
            </a:solidFill>
          </a:ln>
        </p:spPr>
        <p:txBody>
          <a:bodyPr wrap="square" rtlCol="0">
            <a:spAutoFit/>
          </a:bodyPr>
          <a:lstStyle/>
          <a:p>
            <a:pPr algn="ctr"/>
            <a:r>
              <a:rPr lang="en-US" sz="3600" dirty="0" smtClean="0"/>
              <a:t>Less than</a:t>
            </a:r>
            <a:endParaRPr lang="en-US" sz="3600" dirty="0"/>
          </a:p>
        </p:txBody>
      </p:sp>
      <p:sp>
        <p:nvSpPr>
          <p:cNvPr id="24" name="TextBox 23"/>
          <p:cNvSpPr txBox="1"/>
          <p:nvPr/>
        </p:nvSpPr>
        <p:spPr>
          <a:xfrm>
            <a:off x="5943600" y="5181600"/>
            <a:ext cx="990600" cy="630942"/>
          </a:xfrm>
          <a:prstGeom prst="rect">
            <a:avLst/>
          </a:prstGeom>
          <a:solidFill>
            <a:srgbClr val="198C9B"/>
          </a:solidFill>
          <a:ln w="28575">
            <a:solidFill>
              <a:schemeClr val="tx1"/>
            </a:solidFill>
          </a:ln>
        </p:spPr>
        <p:txBody>
          <a:bodyPr wrap="square" rtlCol="0">
            <a:spAutoFit/>
          </a:bodyPr>
          <a:lstStyle/>
          <a:p>
            <a:pPr algn="ctr"/>
            <a:r>
              <a:rPr lang="en-US" sz="3500" dirty="0" smtClean="0"/>
              <a:t>into</a:t>
            </a:r>
            <a:endParaRPr lang="en-US" sz="3500" dirty="0"/>
          </a:p>
        </p:txBody>
      </p:sp>
      <p:sp>
        <p:nvSpPr>
          <p:cNvPr id="23" name="TextBox 22"/>
          <p:cNvSpPr txBox="1"/>
          <p:nvPr/>
        </p:nvSpPr>
        <p:spPr>
          <a:xfrm>
            <a:off x="5857484" y="4484318"/>
            <a:ext cx="2143516" cy="630942"/>
          </a:xfrm>
          <a:prstGeom prst="rect">
            <a:avLst/>
          </a:prstGeom>
          <a:solidFill>
            <a:srgbClr val="FFFF00"/>
          </a:solidFill>
          <a:ln w="28575">
            <a:solidFill>
              <a:schemeClr val="tx1"/>
            </a:solidFill>
          </a:ln>
        </p:spPr>
        <p:txBody>
          <a:bodyPr wrap="square" rtlCol="0">
            <a:spAutoFit/>
          </a:bodyPr>
          <a:lstStyle/>
          <a:p>
            <a:pPr algn="ctr"/>
            <a:r>
              <a:rPr lang="en-US" sz="3500" dirty="0" smtClean="0"/>
              <a:t>increased</a:t>
            </a:r>
            <a:endParaRPr lang="en-US" sz="3500" dirty="0"/>
          </a:p>
        </p:txBody>
      </p:sp>
      <p:sp>
        <p:nvSpPr>
          <p:cNvPr id="25" name="TextBox 24"/>
          <p:cNvSpPr txBox="1"/>
          <p:nvPr/>
        </p:nvSpPr>
        <p:spPr>
          <a:xfrm>
            <a:off x="1447800" y="3657600"/>
            <a:ext cx="1981200" cy="646331"/>
          </a:xfrm>
          <a:prstGeom prst="rect">
            <a:avLst/>
          </a:prstGeom>
          <a:solidFill>
            <a:srgbClr val="7C7674"/>
          </a:solidFill>
          <a:ln w="28575">
            <a:solidFill>
              <a:schemeClr val="tx1"/>
            </a:solidFill>
          </a:ln>
        </p:spPr>
        <p:txBody>
          <a:bodyPr wrap="square" rtlCol="0">
            <a:spAutoFit/>
          </a:bodyPr>
          <a:lstStyle/>
          <a:p>
            <a:pPr algn="ctr"/>
            <a:r>
              <a:rPr lang="en-US" sz="3600" dirty="0" smtClean="0"/>
              <a:t>Quotient</a:t>
            </a:r>
            <a:endParaRPr lang="en-US" sz="3600" dirty="0"/>
          </a:p>
        </p:txBody>
      </p:sp>
      <p:sp>
        <p:nvSpPr>
          <p:cNvPr id="26" name="TextBox 25"/>
          <p:cNvSpPr txBox="1"/>
          <p:nvPr/>
        </p:nvSpPr>
        <p:spPr>
          <a:xfrm>
            <a:off x="3619500" y="3693090"/>
            <a:ext cx="1182144" cy="646331"/>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US" sz="3600" dirty="0" smtClean="0"/>
              <a:t>each</a:t>
            </a:r>
            <a:endParaRPr lang="en-US" sz="3600" dirty="0"/>
          </a:p>
        </p:txBody>
      </p:sp>
      <p:sp>
        <p:nvSpPr>
          <p:cNvPr id="27" name="TextBox 26"/>
          <p:cNvSpPr txBox="1"/>
          <p:nvPr/>
        </p:nvSpPr>
        <p:spPr>
          <a:xfrm>
            <a:off x="4954044" y="3693090"/>
            <a:ext cx="903440" cy="646331"/>
          </a:xfrm>
          <a:prstGeom prst="rect">
            <a:avLst/>
          </a:prstGeom>
          <a:solidFill>
            <a:srgbClr val="00B050"/>
          </a:solidFill>
          <a:ln w="28575">
            <a:solidFill>
              <a:schemeClr val="tx1"/>
            </a:solidFill>
          </a:ln>
        </p:spPr>
        <p:txBody>
          <a:bodyPr wrap="square" rtlCol="0">
            <a:spAutoFit/>
          </a:bodyPr>
          <a:lstStyle/>
          <a:p>
            <a:pPr algn="ctr"/>
            <a:r>
              <a:rPr lang="en-US" sz="3600" dirty="0" smtClean="0"/>
              <a:t>per</a:t>
            </a:r>
            <a:endParaRPr lang="en-US" sz="3600" dirty="0"/>
          </a:p>
        </p:txBody>
      </p:sp>
      <p:sp>
        <p:nvSpPr>
          <p:cNvPr id="28" name="TextBox 27"/>
          <p:cNvSpPr txBox="1"/>
          <p:nvPr/>
        </p:nvSpPr>
        <p:spPr>
          <a:xfrm>
            <a:off x="6047460" y="3695178"/>
            <a:ext cx="1267739" cy="646331"/>
          </a:xfrm>
          <a:prstGeom prst="rect">
            <a:avLst/>
          </a:prstGeom>
          <a:solidFill>
            <a:srgbClr val="F57D23"/>
          </a:solidFill>
          <a:ln w="28575">
            <a:solidFill>
              <a:schemeClr val="tx1"/>
            </a:solidFill>
          </a:ln>
        </p:spPr>
        <p:txBody>
          <a:bodyPr wrap="square" rtlCol="0">
            <a:spAutoFit/>
          </a:bodyPr>
          <a:lstStyle/>
          <a:p>
            <a:pPr algn="ctr"/>
            <a:r>
              <a:rPr lang="en-US" sz="3600" dirty="0" smtClean="0"/>
              <a:t>twice</a:t>
            </a:r>
            <a:endParaRPr lang="en-US" sz="3600" dirty="0"/>
          </a:p>
        </p:txBody>
      </p:sp>
      <p:sp>
        <p:nvSpPr>
          <p:cNvPr id="29" name="TextBox 28"/>
          <p:cNvSpPr txBox="1"/>
          <p:nvPr/>
        </p:nvSpPr>
        <p:spPr>
          <a:xfrm>
            <a:off x="7021359" y="5166211"/>
            <a:ext cx="1267739" cy="646331"/>
          </a:xfrm>
          <a:prstGeom prst="rect">
            <a:avLst/>
          </a:prstGeom>
          <a:solidFill>
            <a:srgbClr val="474ED1"/>
          </a:solidFill>
          <a:ln w="28575">
            <a:solidFill>
              <a:schemeClr val="tx1"/>
            </a:solidFill>
          </a:ln>
        </p:spPr>
        <p:txBody>
          <a:bodyPr wrap="square" rtlCol="0">
            <a:spAutoFit/>
          </a:bodyPr>
          <a:lstStyle/>
          <a:p>
            <a:pPr algn="ctr"/>
            <a:r>
              <a:rPr lang="en-US" sz="3600" dirty="0" smtClean="0"/>
              <a:t>half</a:t>
            </a:r>
            <a:endParaRPr lang="en-US" sz="3600" dirty="0"/>
          </a:p>
        </p:txBody>
      </p:sp>
      <p:sp>
        <p:nvSpPr>
          <p:cNvPr id="30" name="Action Button: Back or Previous 2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Home 3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3" action="ppaction://hlinksldjump" highlightClick="1"/>
          </p:cNvPr>
          <p:cNvSpPr/>
          <p:nvPr/>
        </p:nvSpPr>
        <p:spPr>
          <a:xfrm>
            <a:off x="1447800" y="3657600"/>
            <a:ext cx="1981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Custom 31">
            <a:hlinkClick r:id="rId3" action="ppaction://hlinksldjump" highlightClick="1"/>
          </p:cNvPr>
          <p:cNvSpPr/>
          <p:nvPr/>
        </p:nvSpPr>
        <p:spPr>
          <a:xfrm>
            <a:off x="5948819" y="5166211"/>
            <a:ext cx="980423"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Custom 32">
            <a:hlinkClick r:id="rId4" action="ppaction://hlinksldjump" highlightClick="1"/>
          </p:cNvPr>
          <p:cNvSpPr/>
          <p:nvPr/>
        </p:nvSpPr>
        <p:spPr>
          <a:xfrm>
            <a:off x="7016532" y="5151004"/>
            <a:ext cx="1237076"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ction Button: Custom 33">
            <a:hlinkClick r:id="rId5" action="ppaction://hlinksldjump" highlightClick="1"/>
          </p:cNvPr>
          <p:cNvSpPr/>
          <p:nvPr/>
        </p:nvSpPr>
        <p:spPr>
          <a:xfrm>
            <a:off x="5105400" y="5865545"/>
            <a:ext cx="2286000" cy="63253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Custom 34">
            <a:hlinkClick r:id="rId6" action="ppaction://hlinksldjump" highlightClick="1"/>
          </p:cNvPr>
          <p:cNvSpPr/>
          <p:nvPr/>
        </p:nvSpPr>
        <p:spPr>
          <a:xfrm>
            <a:off x="2971800" y="4508651"/>
            <a:ext cx="1219200" cy="118747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Custom 35">
            <a:hlinkClick r:id="rId7" action="ppaction://hlinksldjump" highlightClick="1"/>
          </p:cNvPr>
          <p:cNvSpPr/>
          <p:nvPr/>
        </p:nvSpPr>
        <p:spPr>
          <a:xfrm>
            <a:off x="1447800" y="5310601"/>
            <a:ext cx="1295400" cy="118747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Custom 36">
            <a:hlinkClick r:id="rId7" action="ppaction://hlinksldjump" highlightClick="1"/>
          </p:cNvPr>
          <p:cNvSpPr/>
          <p:nvPr/>
        </p:nvSpPr>
        <p:spPr>
          <a:xfrm>
            <a:off x="1447800" y="4495800"/>
            <a:ext cx="12954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ction Button: Custom 37">
            <a:hlinkClick r:id="rId8" action="ppaction://hlinksldjump" highlightClick="1"/>
          </p:cNvPr>
          <p:cNvSpPr/>
          <p:nvPr/>
        </p:nvSpPr>
        <p:spPr>
          <a:xfrm>
            <a:off x="6019799" y="3695411"/>
            <a:ext cx="12954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Custom 38">
            <a:hlinkClick r:id="rId9" action="ppaction://hlinksldjump" highlightClick="1"/>
          </p:cNvPr>
          <p:cNvSpPr/>
          <p:nvPr/>
        </p:nvSpPr>
        <p:spPr>
          <a:xfrm>
            <a:off x="4953000" y="3693090"/>
            <a:ext cx="904484"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Custom 39">
            <a:hlinkClick r:id="rId9" action="ppaction://hlinksldjump" highlightClick="1"/>
          </p:cNvPr>
          <p:cNvSpPr/>
          <p:nvPr/>
        </p:nvSpPr>
        <p:spPr>
          <a:xfrm>
            <a:off x="3615324" y="3708479"/>
            <a:ext cx="118632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ction Button: Custom 40">
            <a:hlinkClick r:id="rId9" action="ppaction://hlinksldjump" highlightClick="1"/>
          </p:cNvPr>
          <p:cNvSpPr/>
          <p:nvPr/>
        </p:nvSpPr>
        <p:spPr>
          <a:xfrm>
            <a:off x="5029200" y="5176923"/>
            <a:ext cx="6858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ction Button: Custom 41">
            <a:hlinkClick r:id="rId7" action="ppaction://hlinksldjump" highlightClick="1"/>
          </p:cNvPr>
          <p:cNvSpPr/>
          <p:nvPr/>
        </p:nvSpPr>
        <p:spPr>
          <a:xfrm>
            <a:off x="4419600" y="4484318"/>
            <a:ext cx="1371600" cy="642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ction Button: Custom 42">
            <a:hlinkClick r:id="rId7" action="ppaction://hlinksldjump" highlightClick="1"/>
          </p:cNvPr>
          <p:cNvSpPr/>
          <p:nvPr/>
        </p:nvSpPr>
        <p:spPr>
          <a:xfrm>
            <a:off x="5857484" y="4472836"/>
            <a:ext cx="2143516" cy="64242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ction Button: Custom 43">
            <a:hlinkClick r:id="rId9" action="ppaction://hlinksldjump" highlightClick="1"/>
          </p:cNvPr>
          <p:cNvSpPr/>
          <p:nvPr/>
        </p:nvSpPr>
        <p:spPr>
          <a:xfrm>
            <a:off x="2971800" y="5867400"/>
            <a:ext cx="1981200" cy="63094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1484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838200"/>
          </a:xfrm>
        </p:spPr>
        <p:txBody>
          <a:bodyPr>
            <a:noAutofit/>
          </a:bodyPr>
          <a:lstStyle/>
          <a:p>
            <a:pPr algn="ctr"/>
            <a:r>
              <a:rPr lang="en-US" sz="12000" dirty="0" smtClean="0">
                <a:solidFill>
                  <a:srgbClr val="FF0000"/>
                </a:solidFill>
              </a:rPr>
              <a:t>add</a:t>
            </a:r>
            <a:endParaRPr lang="en-US" sz="12000" dirty="0">
              <a:solidFill>
                <a:srgbClr val="FF0000"/>
              </a:solidFill>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04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2"/>
                                        </p:tgtEl>
                                        <p:attrNameLst>
                                          <p:attrName>style.color</p:attrName>
                                        </p:attrNameLst>
                                      </p:cBhvr>
                                      <p:to>
                                        <a:schemeClr val="bg1"/>
                                      </p:to>
                                    </p:animClr>
                                    <p:animClr clrSpc="rgb" dir="cw">
                                      <p:cBhvr>
                                        <p:cTn id="7" dur="500" autoRev="1" fill="remove"/>
                                        <p:tgtEl>
                                          <p:spTgt spid="2"/>
                                        </p:tgtEl>
                                        <p:attrNameLst>
                                          <p:attrName>fillcolor</p:attrName>
                                        </p:attrNameLst>
                                      </p:cBhvr>
                                      <p:to>
                                        <a:schemeClr val="bg1"/>
                                      </p:to>
                                    </p:animClr>
                                    <p:set>
                                      <p:cBhvr>
                                        <p:cTn id="8" dur="500" autoRev="1" fill="remove"/>
                                        <p:tgtEl>
                                          <p:spTgt spid="2"/>
                                        </p:tgtEl>
                                        <p:attrNameLst>
                                          <p:attrName>fill.type</p:attrName>
                                        </p:attrNameLst>
                                      </p:cBhvr>
                                      <p:to>
                                        <p:strVal val="solid"/>
                                      </p:to>
                                    </p:set>
                                    <p:set>
                                      <p:cBhvr>
                                        <p:cTn id="9" dur="50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multiply</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8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multiply</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4" name="TextBox 3"/>
          <p:cNvSpPr txBox="1"/>
          <p:nvPr/>
        </p:nvSpPr>
        <p:spPr>
          <a:xfrm>
            <a:off x="3505200" y="4201671"/>
            <a:ext cx="1665961" cy="630942"/>
          </a:xfrm>
          <a:prstGeom prst="rect">
            <a:avLst/>
          </a:prstGeom>
          <a:noFill/>
        </p:spPr>
        <p:txBody>
          <a:bodyPr wrap="square" rtlCol="0">
            <a:spAutoFit/>
          </a:bodyPr>
          <a:lstStyle/>
          <a:p>
            <a:r>
              <a:rPr lang="en-US" sz="3500" b="1" dirty="0" smtClean="0">
                <a:solidFill>
                  <a:srgbClr val="0070C0"/>
                </a:solidFill>
              </a:rPr>
              <a:t>*BY 2*</a:t>
            </a:r>
            <a:endParaRPr lang="en-US" sz="3500" b="1" dirty="0">
              <a:solidFill>
                <a:srgbClr val="0070C0"/>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4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par>
                          <p:cTn id="10" fill="hold">
                            <p:stCondLst>
                              <p:cond delay="1000"/>
                            </p:stCondLst>
                            <p:childTnLst>
                              <p:par>
                                <p:cTn id="11" presetID="35" presetClass="emph" presetSubtype="0" repeatCount="indefinite" fill="hold" grpId="0" nodeType="afterEffect">
                                  <p:stCondLst>
                                    <p:cond delay="0"/>
                                  </p:stCondLst>
                                  <p:childTnLst>
                                    <p:anim calcmode="discrete" valueType="str">
                                      <p:cBhvr>
                                        <p:cTn id="12"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noProof="0" dirty="0" smtClean="0">
                <a:solidFill>
                  <a:srgbClr val="FF0000"/>
                </a:solidFill>
                <a:effectLst>
                  <a:reflection blurRad="12700" stA="48000" endA="300" endPos="55000" dir="5400000" sy="-90000" algn="bl" rotWithShape="0"/>
                </a:effectLst>
                <a:latin typeface="+mj-lt"/>
                <a:ea typeface="+mj-ea"/>
                <a:cs typeface="+mj-cs"/>
              </a:rPr>
              <a:t>subtract</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083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b="1" dirty="0" smtClean="0"/>
              <a:t>Simplify </a:t>
            </a:r>
            <a:endParaRPr lang="en-US" b="1" dirty="0"/>
          </a:p>
        </p:txBody>
      </p:sp>
      <p:sp>
        <p:nvSpPr>
          <p:cNvPr id="3" name="Content Placeholder 2"/>
          <p:cNvSpPr>
            <a:spLocks noGrp="1"/>
          </p:cNvSpPr>
          <p:nvPr>
            <p:ph idx="1"/>
          </p:nvPr>
        </p:nvSpPr>
        <p:spPr>
          <a:xfrm>
            <a:off x="417653" y="1169216"/>
            <a:ext cx="3581400" cy="783439"/>
          </a:xfrm>
        </p:spPr>
        <p:txBody>
          <a:bodyPr>
            <a:normAutofit fontScale="85000" lnSpcReduction="20000"/>
          </a:bodyPr>
          <a:lstStyle/>
          <a:p>
            <a:pPr marL="0" indent="0">
              <a:buNone/>
            </a:pPr>
            <a:r>
              <a:rPr lang="en-US" b="1" dirty="0" smtClean="0"/>
              <a:t>1. </a:t>
            </a:r>
            <a:r>
              <a:rPr lang="en-US" dirty="0" smtClean="0"/>
              <a:t>Distribute if necessary</a:t>
            </a:r>
            <a:endParaRPr lang="en-US" dirty="0"/>
          </a:p>
        </p:txBody>
      </p:sp>
      <p:sp>
        <p:nvSpPr>
          <p:cNvPr id="6" name="TextBox 5"/>
          <p:cNvSpPr txBox="1"/>
          <p:nvPr/>
        </p:nvSpPr>
        <p:spPr>
          <a:xfrm>
            <a:off x="417653" y="3722132"/>
            <a:ext cx="4343400" cy="369332"/>
          </a:xfrm>
          <a:prstGeom prst="rect">
            <a:avLst/>
          </a:prstGeom>
          <a:noFill/>
        </p:spPr>
        <p:txBody>
          <a:bodyPr wrap="square" rtlCol="0">
            <a:spAutoFit/>
          </a:bodyPr>
          <a:lstStyle/>
          <a:p>
            <a:r>
              <a:rPr lang="en-US" b="1" dirty="0" smtClean="0"/>
              <a:t>2. </a:t>
            </a:r>
            <a:r>
              <a:rPr lang="en-US" dirty="0" smtClean="0"/>
              <a:t>Combine like terms if possible</a:t>
            </a:r>
            <a:endParaRPr lang="en-US" b="1" dirty="0"/>
          </a:p>
        </p:txBody>
      </p:sp>
      <p:sp>
        <p:nvSpPr>
          <p:cNvPr id="7" name="TextBox 6"/>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2" action="ppaction://hlinksldjump" highlightClick="1"/>
          </p:cNvPr>
          <p:cNvSpPr/>
          <p:nvPr/>
        </p:nvSpPr>
        <p:spPr>
          <a:xfrm>
            <a:off x="3657600"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51362" y="1352490"/>
            <a:ext cx="2209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3(2</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+ 7) + 4</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31</a:t>
            </a:r>
            <a:endParaRPr lang="en-US" sz="20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99" y="1828800"/>
            <a:ext cx="27527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55245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16248"/>
            <a:ext cx="19907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ction Button: Home 14">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47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000"/>
                            </p:stCondLst>
                            <p:childTnLst>
                              <p:par>
                                <p:cTn id="23" presetID="0" presetClass="path" presetSubtype="0" accel="50000" decel="50000" fill="hold" grpId="1" nodeType="afterEffect">
                                  <p:stCondLst>
                                    <p:cond delay="0"/>
                                  </p:stCondLst>
                                  <p:childTnLst>
                                    <p:animMotion origin="layout" path="M -0.12413 0.00694 C -0.11997 0.02313 -0.11424 0.0377 -0.10625 0.05065 C -0.10191 0.05782 -0.10434 0.05967 -0.09809 0.06522 C -0.0967 0.07054 -0.09444 0.0747 -0.09271 0.07979 " pathEditMode="relative" ptsTypes="fffA">
                                      <p:cBhvr>
                                        <p:cTn id="24" dur="2000" fill="hold"/>
                                        <p:tgtEl>
                                          <p:spTgt spid="11"/>
                                        </p:tgtEl>
                                        <p:attrNameLst>
                                          <p:attrName>ppt_x</p:attrName>
                                          <p:attrName>ppt_y</p:attrName>
                                        </p:attrNameLst>
                                      </p:cBhvr>
                                    </p:animMotion>
                                  </p:childTnLst>
                                </p:cTn>
                              </p:par>
                            </p:childTnLst>
                          </p:cTn>
                        </p:par>
                        <p:par>
                          <p:cTn id="25" fill="hold">
                            <p:stCondLst>
                              <p:cond delay="4000"/>
                            </p:stCondLst>
                            <p:childTnLst>
                              <p:par>
                                <p:cTn id="26" presetID="0" presetClass="path" presetSubtype="0" accel="50000" decel="50000" fill="hold" grpId="1" nodeType="afterEffect">
                                  <p:stCondLst>
                                    <p:cond delay="0"/>
                                  </p:stCondLst>
                                  <p:childTnLst>
                                    <p:animMotion origin="layout" path="M 0.12569 0.01966 C 0.12205 0.02475 0.11771 0.02521 0.11285 0.02937 C 0.10868 0.03261 0.10417 0.03562 0.1 0.03909 C 0.09844 0.04024 0.0974 0.04232 0.09566 0.04325 C 0.09253 0.0451 0.08889 0.04464 0.08576 0.04602 C 0.08142 0.04834 0.07743 0.05111 0.07292 0.05296 C 0.07031 0.05435 0.06441 0.05597 0.06441 0.05597 C 0.06111 0.06106 0.05816 0.06106 0.05313 0.06429 C 0.05226 0.06568 0.05174 0.0673 0.05017 0.06846 C 0.04757 0.07054 0.04167 0.06938 0.04167 0.07424 " pathEditMode="relative" rAng="0" ptsTypes="fffffffffA">
                                      <p:cBhvr>
                                        <p:cTn id="27" dur="2000" fill="hold"/>
                                        <p:tgtEl>
                                          <p:spTgt spid="10"/>
                                        </p:tgtEl>
                                        <p:attrNameLst>
                                          <p:attrName>ppt_x</p:attrName>
                                          <p:attrName>ppt_y</p:attrName>
                                        </p:attrNameLst>
                                      </p:cBhvr>
                                      <p:rCtr x="-4201" y="2729"/>
                                    </p:animMotion>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750"/>
                                        <p:tgtEl>
                                          <p:spTgt spid="1028"/>
                                        </p:tgtEl>
                                      </p:cBhvr>
                                    </p:animEffect>
                                  </p:childTnLst>
                                </p:cTn>
                              </p:par>
                            </p:childTnLst>
                          </p:cTn>
                        </p:par>
                        <p:par>
                          <p:cTn id="32" fill="hold">
                            <p:stCondLst>
                              <p:cond delay="6750"/>
                            </p:stCondLst>
                            <p:childTnLst>
                              <p:par>
                                <p:cTn id="33" presetID="10" presetClass="exit" presetSubtype="0" fill="hold" grpId="2" nodeType="after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par>
                          <p:cTn id="36" fill="hold">
                            <p:stCondLst>
                              <p:cond delay="7250"/>
                            </p:stCondLst>
                            <p:childTnLst>
                              <p:par>
                                <p:cTn id="37" presetID="10" presetClass="exit" presetSubtype="0" fill="hold" grpId="2" nodeType="after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0" grpId="2" animBg="1"/>
      <p:bldP spid="11" grpId="0" animBg="1"/>
      <p:bldP spid="11" grpId="1" animBg="1"/>
      <p:bldP spid="11" grpId="2"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5240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noProof="0" dirty="0" smtClean="0">
                <a:solidFill>
                  <a:srgbClr val="FF0000"/>
                </a:solidFill>
                <a:effectLst>
                  <a:reflection blurRad="12700" stA="48000" endA="300" endPos="55000" dir="5400000" sy="-90000" algn="bl" rotWithShape="0"/>
                </a:effectLst>
                <a:latin typeface="+mj-lt"/>
                <a:ea typeface="+mj-ea"/>
                <a:cs typeface="+mj-cs"/>
              </a:rPr>
              <a:t>subtract</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TextBox 2"/>
          <p:cNvSpPr txBox="1"/>
          <p:nvPr/>
        </p:nvSpPr>
        <p:spPr>
          <a:xfrm>
            <a:off x="1676400" y="3048000"/>
            <a:ext cx="6248400" cy="630942"/>
          </a:xfrm>
          <a:prstGeom prst="rect">
            <a:avLst/>
          </a:prstGeom>
          <a:noFill/>
        </p:spPr>
        <p:txBody>
          <a:bodyPr wrap="square" rtlCol="0">
            <a:spAutoFit/>
          </a:bodyPr>
          <a:lstStyle/>
          <a:p>
            <a:r>
              <a:rPr lang="en-US" sz="3500" b="1" dirty="0" smtClean="0">
                <a:solidFill>
                  <a:srgbClr val="0070C0"/>
                </a:solidFill>
              </a:rPr>
              <a:t>*IN THE OPPOSITE ORDER*</a:t>
            </a:r>
            <a:endParaRPr lang="en-US" sz="3500" b="1" dirty="0">
              <a:solidFill>
                <a:srgbClr val="0070C0"/>
              </a:solidFill>
            </a:endParaRPr>
          </a:p>
        </p:txBody>
      </p:sp>
      <p:sp>
        <p:nvSpPr>
          <p:cNvPr id="4" name="TextBox 3"/>
          <p:cNvSpPr txBox="1"/>
          <p:nvPr/>
        </p:nvSpPr>
        <p:spPr>
          <a:xfrm>
            <a:off x="838200" y="4267200"/>
            <a:ext cx="4343400" cy="646331"/>
          </a:xfrm>
          <a:prstGeom prst="rect">
            <a:avLst/>
          </a:prstGeom>
          <a:noFill/>
        </p:spPr>
        <p:txBody>
          <a:bodyPr wrap="square" rtlCol="0">
            <a:spAutoFit/>
          </a:bodyPr>
          <a:lstStyle/>
          <a:p>
            <a:r>
              <a:rPr lang="en-US" sz="3600" b="1" dirty="0" smtClean="0"/>
              <a:t>Ex:  </a:t>
            </a:r>
            <a:r>
              <a:rPr lang="en-US" sz="3600" dirty="0" smtClean="0"/>
              <a:t>5 less than </a:t>
            </a:r>
            <a:r>
              <a:rPr lang="en-US" sz="3600" i="1" dirty="0" smtClean="0"/>
              <a:t>x</a:t>
            </a:r>
            <a:endParaRPr lang="en-US" sz="3600" b="1" dirty="0"/>
          </a:p>
        </p:txBody>
      </p:sp>
      <p:sp>
        <p:nvSpPr>
          <p:cNvPr id="5" name="Right Arrow 4"/>
          <p:cNvSpPr/>
          <p:nvPr/>
        </p:nvSpPr>
        <p:spPr>
          <a:xfrm>
            <a:off x="4876800" y="4572000"/>
            <a:ext cx="9144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8400" y="4267200"/>
            <a:ext cx="1219200" cy="646331"/>
          </a:xfrm>
          <a:prstGeom prst="rect">
            <a:avLst/>
          </a:prstGeom>
          <a:noFill/>
        </p:spPr>
        <p:txBody>
          <a:bodyPr wrap="square" rtlCol="0">
            <a:spAutoFit/>
          </a:bodyPr>
          <a:lstStyle/>
          <a:p>
            <a:r>
              <a:rPr lang="en-US" sz="3600" i="1" dirty="0" smtClean="0">
                <a:latin typeface="Times New Roman" pitchFamily="18" charset="0"/>
                <a:cs typeface="Times New Roman" pitchFamily="18" charset="0"/>
              </a:rPr>
              <a:t>x </a:t>
            </a:r>
            <a:r>
              <a:rPr lang="en-US" sz="3600" dirty="0" smtClean="0">
                <a:latin typeface="Times New Roman" pitchFamily="18" charset="0"/>
                <a:cs typeface="Times New Roman" pitchFamily="18" charset="0"/>
              </a:rPr>
              <a:t>– 5 </a:t>
            </a:r>
            <a:endParaRPr lang="en-US" sz="3600" i="1" dirty="0">
              <a:latin typeface="Times New Roman" pitchFamily="18" charset="0"/>
              <a:cs typeface="Times New Roman" pitchFamily="18" charset="0"/>
            </a:endParaRPr>
          </a:p>
        </p:txBody>
      </p:sp>
      <p:sp>
        <p:nvSpPr>
          <p:cNvPr id="8" name="Action Button: Back or Previous 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29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5000" fill="remove" grpId="0" nodeType="afterEffect">
                                  <p:stCondLst>
                                    <p:cond delay="0"/>
                                  </p:stCondLst>
                                  <p:childTnLst>
                                    <p:animClr clrSpc="rgb" dir="cw">
                                      <p:cBhvr override="childStyle">
                                        <p:cTn id="6" dur="500" autoRev="1" fill="remove"/>
                                        <p:tgtEl>
                                          <p:spTgt spid="6"/>
                                        </p:tgtEl>
                                        <p:attrNameLst>
                                          <p:attrName>style.color</p:attrName>
                                        </p:attrNameLst>
                                      </p:cBhvr>
                                      <p:to>
                                        <a:schemeClr val="bg1"/>
                                      </p:to>
                                    </p:animClr>
                                    <p:animClr clrSpc="rgb" dir="cw">
                                      <p:cBhvr>
                                        <p:cTn id="7" dur="500" autoRev="1" fill="remove"/>
                                        <p:tgtEl>
                                          <p:spTgt spid="6"/>
                                        </p:tgtEl>
                                        <p:attrNameLst>
                                          <p:attrName>fillcolor</p:attrName>
                                        </p:attrNameLst>
                                      </p:cBhvr>
                                      <p:to>
                                        <a:schemeClr val="bg1"/>
                                      </p:to>
                                    </p:animClr>
                                    <p:set>
                                      <p:cBhvr>
                                        <p:cTn id="8" dur="500" autoRev="1" fill="remove"/>
                                        <p:tgtEl>
                                          <p:spTgt spid="6"/>
                                        </p:tgtEl>
                                        <p:attrNameLst>
                                          <p:attrName>fill.type</p:attrName>
                                        </p:attrNameLst>
                                      </p:cBhvr>
                                      <p:to>
                                        <p:strVal val="solid"/>
                                      </p:to>
                                    </p:set>
                                    <p:set>
                                      <p:cBhvr>
                                        <p:cTn id="9" dur="500" autoRev="1" fill="remove"/>
                                        <p:tgtEl>
                                          <p:spTgt spid="6"/>
                                        </p:tgtEl>
                                        <p:attrNameLst>
                                          <p:attrName>fill.on</p:attrName>
                                        </p:attrNameLst>
                                      </p:cBhvr>
                                      <p:to>
                                        <p:strVal val="true"/>
                                      </p:to>
                                    </p:set>
                                  </p:childTnLst>
                                </p:cTn>
                              </p:par>
                            </p:childTnLst>
                          </p:cTn>
                        </p:par>
                        <p:par>
                          <p:cTn id="10" fill="hold">
                            <p:stCondLst>
                              <p:cond delay="5000"/>
                            </p:stCondLst>
                            <p:childTnLst>
                              <p:par>
                                <p:cTn id="11" presetID="35" presetClass="emph" presetSubtype="0" repeatCount="indefinite" fill="hold" grpId="0" nodeType="afterEffect">
                                  <p:stCondLst>
                                    <p:cond delay="0"/>
                                  </p:stCondLst>
                                  <p:childTnLst>
                                    <p:anim calcmode="discrete" valueType="str">
                                      <p:cBhvr>
                                        <p:cTn id="12" dur="1000" fill="hold"/>
                                        <p:tgtEl>
                                          <p:spTgt spid="3"/>
                                        </p:tgtEl>
                                        <p:attrNameLst>
                                          <p:attrName>style.visibility</p:attrName>
                                        </p:attrNameLst>
                                      </p:cBhvr>
                                      <p:tavLst>
                                        <p:tav tm="0">
                                          <p:val>
                                            <p:strVal val="hidden"/>
                                          </p:val>
                                        </p:tav>
                                        <p:tav tm="50000">
                                          <p:val>
                                            <p:strVal val="visible"/>
                                          </p:val>
                                        </p:tav>
                                      </p:tavLst>
                                    </p:anim>
                                  </p:childTnLst>
                                </p:cTn>
                              </p:par>
                            </p:childTnLst>
                          </p:cTn>
                        </p:par>
                        <p:par>
                          <p:cTn id="13" fill="hold">
                            <p:stCondLst>
                              <p:cond delay="600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7000"/>
                            </p:stCondLst>
                            <p:childTnLst>
                              <p:par>
                                <p:cTn id="20" presetID="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7500"/>
                            </p:stCondLst>
                            <p:childTnLst>
                              <p:par>
                                <p:cTn id="25" presetID="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animBg="1"/>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divide</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Action Button: Back or Previous 2">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55740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2743200"/>
            <a:ext cx="8686800" cy="838200"/>
          </a:xfrm>
          <a:prstGeom prst="rect">
            <a:avLst/>
          </a:prstGeom>
        </p:spPr>
        <p:txBody>
          <a:bodyPr vert="horz"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2000" cap="all" dirty="0" smtClean="0">
                <a:solidFill>
                  <a:srgbClr val="FF0000"/>
                </a:solidFill>
                <a:effectLst>
                  <a:reflection blurRad="12700" stA="48000" endA="300" endPos="55000" dir="5400000" sy="-90000" algn="bl" rotWithShape="0"/>
                </a:effectLst>
                <a:latin typeface="+mj-lt"/>
                <a:ea typeface="+mj-ea"/>
                <a:cs typeface="+mj-cs"/>
              </a:rPr>
              <a:t>divide</a:t>
            </a:r>
            <a:endParaRPr kumimoji="0" lang="en-US" sz="12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mj-lt"/>
              <a:ea typeface="+mj-ea"/>
              <a:cs typeface="+mj-cs"/>
            </a:endParaRPr>
          </a:p>
        </p:txBody>
      </p:sp>
      <p:sp>
        <p:nvSpPr>
          <p:cNvPr id="3" name="TextBox 2"/>
          <p:cNvSpPr txBox="1"/>
          <p:nvPr/>
        </p:nvSpPr>
        <p:spPr>
          <a:xfrm>
            <a:off x="3505200" y="4201671"/>
            <a:ext cx="1665961" cy="630942"/>
          </a:xfrm>
          <a:prstGeom prst="rect">
            <a:avLst/>
          </a:prstGeom>
          <a:noFill/>
        </p:spPr>
        <p:txBody>
          <a:bodyPr wrap="square" rtlCol="0">
            <a:spAutoFit/>
          </a:bodyPr>
          <a:lstStyle/>
          <a:p>
            <a:r>
              <a:rPr lang="en-US" sz="3500" b="1" dirty="0" smtClean="0">
                <a:solidFill>
                  <a:srgbClr val="0070C0"/>
                </a:solidFill>
              </a:rPr>
              <a:t>*BY 2*</a:t>
            </a:r>
            <a:endParaRPr lang="en-US" sz="3500" b="1" dirty="0">
              <a:solidFill>
                <a:srgbClr val="0070C0"/>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6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Write equations and inequalities</a:t>
            </a:r>
            <a:endParaRPr lang="en-US" dirty="0"/>
          </a:p>
        </p:txBody>
      </p:sp>
      <p:sp>
        <p:nvSpPr>
          <p:cNvPr id="3" name="Content Placeholder 2"/>
          <p:cNvSpPr>
            <a:spLocks noGrp="1"/>
          </p:cNvSpPr>
          <p:nvPr>
            <p:ph idx="1"/>
          </p:nvPr>
        </p:nvSpPr>
        <p:spPr>
          <a:xfrm>
            <a:off x="2286000" y="1600200"/>
            <a:ext cx="990600" cy="609600"/>
          </a:xfrm>
        </p:spPr>
        <p:txBody>
          <a:bodyPr>
            <a:noAutofit/>
          </a:bodyPr>
          <a:lstStyle/>
          <a:p>
            <a:pPr marL="0" indent="0">
              <a:buNone/>
            </a:pPr>
            <a:r>
              <a:rPr lang="en-US" sz="4000" dirty="0" smtClean="0">
                <a:solidFill>
                  <a:srgbClr val="FF0000"/>
                </a:solidFill>
              </a:rPr>
              <a:t>IS</a:t>
            </a:r>
            <a:endParaRPr lang="en-US" sz="4000" dirty="0">
              <a:solidFill>
                <a:srgbClr val="FF0000"/>
              </a:solidFill>
            </a:endParaRP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457200" y="1600200"/>
            <a:ext cx="1981200" cy="609600"/>
          </a:xfrm>
          <a:prstGeom prst="rect">
            <a:avLst/>
          </a:prstGeom>
        </p:spPr>
        <p:txBody>
          <a:bodyPr vert="horz">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smtClean="0"/>
              <a:t>If the word</a:t>
            </a:r>
            <a:endParaRPr lang="en-US" dirty="0"/>
          </a:p>
        </p:txBody>
      </p:sp>
      <p:sp>
        <p:nvSpPr>
          <p:cNvPr id="7" name="Content Placeholder 2"/>
          <p:cNvSpPr txBox="1">
            <a:spLocks/>
          </p:cNvSpPr>
          <p:nvPr/>
        </p:nvSpPr>
        <p:spPr>
          <a:xfrm>
            <a:off x="2873416" y="1597067"/>
            <a:ext cx="6248400" cy="121189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a:t>a</a:t>
            </a:r>
            <a:r>
              <a:rPr lang="en-US" dirty="0" smtClean="0"/>
              <a:t>ppears, then it will either be an equation or an inequality.</a:t>
            </a:r>
            <a:endParaRPr lang="en-US" dirty="0"/>
          </a:p>
        </p:txBody>
      </p:sp>
      <p:sp>
        <p:nvSpPr>
          <p:cNvPr id="8" name="TextBox 7"/>
          <p:cNvSpPr txBox="1"/>
          <p:nvPr/>
        </p:nvSpPr>
        <p:spPr>
          <a:xfrm>
            <a:off x="1143000" y="2802822"/>
            <a:ext cx="1755468" cy="1077218"/>
          </a:xfrm>
          <a:prstGeom prst="rect">
            <a:avLst/>
          </a:prstGeom>
          <a:solidFill>
            <a:srgbClr val="FFC000"/>
          </a:solidFill>
          <a:ln w="38100">
            <a:solidFill>
              <a:schemeClr val="tx1"/>
            </a:solidFill>
          </a:ln>
        </p:spPr>
        <p:txBody>
          <a:bodyPr wrap="square" rtlCol="0">
            <a:spAutoFit/>
          </a:bodyPr>
          <a:lstStyle/>
          <a:p>
            <a:pPr algn="ctr"/>
            <a:r>
              <a:rPr lang="en-US" sz="3200" b="1" dirty="0" smtClean="0"/>
              <a:t>IS EQUAL </a:t>
            </a:r>
          </a:p>
          <a:p>
            <a:pPr algn="ctr"/>
            <a:r>
              <a:rPr lang="en-US" sz="3200" b="1" dirty="0" smtClean="0"/>
              <a:t>TO</a:t>
            </a:r>
            <a:endParaRPr lang="en-US" sz="3200" b="1" dirty="0"/>
          </a:p>
        </p:txBody>
      </p:sp>
      <p:sp>
        <p:nvSpPr>
          <p:cNvPr id="9" name="TextBox 8"/>
          <p:cNvSpPr txBox="1"/>
          <p:nvPr/>
        </p:nvSpPr>
        <p:spPr>
          <a:xfrm>
            <a:off x="460332" y="2784158"/>
            <a:ext cx="533400" cy="584775"/>
          </a:xfrm>
          <a:prstGeom prst="rect">
            <a:avLst/>
          </a:prstGeom>
          <a:solidFill>
            <a:srgbClr val="FF0000"/>
          </a:solidFill>
          <a:ln w="38100">
            <a:solidFill>
              <a:schemeClr val="tx1"/>
            </a:solidFill>
          </a:ln>
        </p:spPr>
        <p:txBody>
          <a:bodyPr wrap="square" rtlCol="0">
            <a:spAutoFit/>
          </a:bodyPr>
          <a:lstStyle/>
          <a:p>
            <a:r>
              <a:rPr lang="en-US" sz="3200" b="1" dirty="0" smtClean="0"/>
              <a:t>IS</a:t>
            </a:r>
            <a:endParaRPr lang="en-US" sz="3200" b="1" dirty="0"/>
          </a:p>
        </p:txBody>
      </p:sp>
      <p:sp>
        <p:nvSpPr>
          <p:cNvPr id="10" name="TextBox 9"/>
          <p:cNvSpPr txBox="1"/>
          <p:nvPr/>
        </p:nvSpPr>
        <p:spPr>
          <a:xfrm>
            <a:off x="1134518" y="4009931"/>
            <a:ext cx="1738898" cy="1077218"/>
          </a:xfrm>
          <a:prstGeom prst="rect">
            <a:avLst/>
          </a:prstGeom>
          <a:solidFill>
            <a:srgbClr val="F57D23"/>
          </a:solidFill>
          <a:ln w="38100">
            <a:solidFill>
              <a:schemeClr val="tx1"/>
            </a:solidFill>
          </a:ln>
        </p:spPr>
        <p:txBody>
          <a:bodyPr wrap="square" rtlCol="0">
            <a:spAutoFit/>
          </a:bodyPr>
          <a:lstStyle/>
          <a:p>
            <a:pPr algn="ctr"/>
            <a:r>
              <a:rPr lang="en-US" sz="3200" b="1" dirty="0" smtClean="0"/>
              <a:t>IS THE SAME AS</a:t>
            </a:r>
            <a:endParaRPr lang="en-US" sz="3200" b="1" dirty="0"/>
          </a:p>
        </p:txBody>
      </p:sp>
      <p:sp>
        <p:nvSpPr>
          <p:cNvPr id="11" name="TextBox 10"/>
          <p:cNvSpPr txBox="1"/>
          <p:nvPr/>
        </p:nvSpPr>
        <p:spPr>
          <a:xfrm>
            <a:off x="3048000" y="2808960"/>
            <a:ext cx="1828800" cy="1077218"/>
          </a:xfrm>
          <a:prstGeom prst="rect">
            <a:avLst/>
          </a:prstGeom>
          <a:solidFill>
            <a:srgbClr val="92D050"/>
          </a:solidFill>
          <a:ln w="38100">
            <a:solidFill>
              <a:schemeClr val="tx1"/>
            </a:solidFill>
          </a:ln>
        </p:spPr>
        <p:txBody>
          <a:bodyPr wrap="square" rtlCol="0">
            <a:spAutoFit/>
          </a:bodyPr>
          <a:lstStyle/>
          <a:p>
            <a:pPr algn="ctr"/>
            <a:r>
              <a:rPr lang="en-US" sz="3200" b="1" dirty="0" smtClean="0"/>
              <a:t>IS MORE THAN</a:t>
            </a:r>
            <a:endParaRPr lang="en-US" sz="3200" b="1" dirty="0"/>
          </a:p>
        </p:txBody>
      </p:sp>
      <p:sp>
        <p:nvSpPr>
          <p:cNvPr id="12" name="TextBox 11"/>
          <p:cNvSpPr txBox="1"/>
          <p:nvPr/>
        </p:nvSpPr>
        <p:spPr>
          <a:xfrm>
            <a:off x="3085578" y="4003586"/>
            <a:ext cx="1828800" cy="1077218"/>
          </a:xfrm>
          <a:prstGeom prst="rect">
            <a:avLst/>
          </a:prstGeom>
          <a:solidFill>
            <a:srgbClr val="7C7674"/>
          </a:solidFill>
          <a:ln w="38100">
            <a:solidFill>
              <a:schemeClr val="tx1"/>
            </a:solidFill>
          </a:ln>
        </p:spPr>
        <p:txBody>
          <a:bodyPr wrap="square" rtlCol="0">
            <a:spAutoFit/>
          </a:bodyPr>
          <a:lstStyle/>
          <a:p>
            <a:pPr algn="ctr"/>
            <a:r>
              <a:rPr lang="en-US" sz="3200" b="1" dirty="0" smtClean="0"/>
              <a:t>IS LESS THAN</a:t>
            </a:r>
            <a:endParaRPr lang="en-US" sz="3200" b="1" dirty="0"/>
          </a:p>
        </p:txBody>
      </p:sp>
      <p:sp>
        <p:nvSpPr>
          <p:cNvPr id="13" name="TextBox 12"/>
          <p:cNvSpPr txBox="1"/>
          <p:nvPr/>
        </p:nvSpPr>
        <p:spPr>
          <a:xfrm>
            <a:off x="5029200" y="2808960"/>
            <a:ext cx="1828800" cy="584775"/>
          </a:xfrm>
          <a:prstGeom prst="rect">
            <a:avLst/>
          </a:prstGeom>
          <a:solidFill>
            <a:srgbClr val="00B0F0"/>
          </a:solidFill>
          <a:ln w="38100">
            <a:solidFill>
              <a:schemeClr val="tx1"/>
            </a:solidFill>
          </a:ln>
        </p:spPr>
        <p:txBody>
          <a:bodyPr wrap="square" rtlCol="0">
            <a:spAutoFit/>
          </a:bodyPr>
          <a:lstStyle/>
          <a:p>
            <a:pPr algn="ctr"/>
            <a:r>
              <a:rPr lang="en-US" sz="3200" b="1" dirty="0" smtClean="0"/>
              <a:t>AT MOST</a:t>
            </a:r>
            <a:endParaRPr lang="en-US" sz="3200" b="1" dirty="0"/>
          </a:p>
        </p:txBody>
      </p:sp>
      <p:sp>
        <p:nvSpPr>
          <p:cNvPr id="14" name="TextBox 13"/>
          <p:cNvSpPr txBox="1"/>
          <p:nvPr/>
        </p:nvSpPr>
        <p:spPr>
          <a:xfrm>
            <a:off x="5029200" y="3481668"/>
            <a:ext cx="1828800" cy="584775"/>
          </a:xfrm>
          <a:prstGeom prst="rect">
            <a:avLst/>
          </a:prstGeom>
          <a:solidFill>
            <a:srgbClr val="7030A0"/>
          </a:solidFill>
          <a:ln w="38100">
            <a:solidFill>
              <a:schemeClr val="tx1"/>
            </a:solidFill>
          </a:ln>
        </p:spPr>
        <p:txBody>
          <a:bodyPr wrap="square" rtlCol="0">
            <a:spAutoFit/>
          </a:bodyPr>
          <a:lstStyle/>
          <a:p>
            <a:pPr algn="ctr"/>
            <a:r>
              <a:rPr lang="en-US" sz="3200" b="1" dirty="0" smtClean="0"/>
              <a:t>AT LEAST</a:t>
            </a:r>
            <a:endParaRPr lang="en-US" sz="3200" b="1" dirty="0"/>
          </a:p>
        </p:txBody>
      </p:sp>
      <p:sp>
        <p:nvSpPr>
          <p:cNvPr id="15" name="TextBox 14"/>
          <p:cNvSpPr txBox="1"/>
          <p:nvPr/>
        </p:nvSpPr>
        <p:spPr>
          <a:xfrm>
            <a:off x="6934200" y="2808960"/>
            <a:ext cx="1905000" cy="1077218"/>
          </a:xfrm>
          <a:prstGeom prst="rect">
            <a:avLst/>
          </a:prstGeom>
          <a:solidFill>
            <a:srgbClr val="CC0000"/>
          </a:solidFill>
          <a:ln w="38100">
            <a:solidFill>
              <a:schemeClr val="tx1"/>
            </a:solidFill>
          </a:ln>
        </p:spPr>
        <p:txBody>
          <a:bodyPr wrap="square" rtlCol="0">
            <a:spAutoFit/>
          </a:bodyPr>
          <a:lstStyle/>
          <a:p>
            <a:pPr algn="ctr"/>
            <a:r>
              <a:rPr lang="en-US" sz="3200" b="1" dirty="0" smtClean="0"/>
              <a:t>NO MORE THAN</a:t>
            </a:r>
            <a:endParaRPr lang="en-US" sz="3200" b="1" dirty="0"/>
          </a:p>
        </p:txBody>
      </p:sp>
      <p:sp>
        <p:nvSpPr>
          <p:cNvPr id="16" name="TextBox 15"/>
          <p:cNvSpPr txBox="1"/>
          <p:nvPr/>
        </p:nvSpPr>
        <p:spPr>
          <a:xfrm>
            <a:off x="6934200" y="4003586"/>
            <a:ext cx="1828800" cy="1077218"/>
          </a:xfrm>
          <a:prstGeom prst="rect">
            <a:avLst/>
          </a:prstGeom>
          <a:solidFill>
            <a:schemeClr val="accent2">
              <a:lumMod val="60000"/>
              <a:lumOff val="40000"/>
            </a:schemeClr>
          </a:solidFill>
          <a:ln w="38100">
            <a:solidFill>
              <a:schemeClr val="tx1"/>
            </a:solidFill>
          </a:ln>
        </p:spPr>
        <p:txBody>
          <a:bodyPr wrap="square" rtlCol="0">
            <a:spAutoFit/>
          </a:bodyPr>
          <a:lstStyle/>
          <a:p>
            <a:pPr algn="ctr"/>
            <a:r>
              <a:rPr lang="en-US" sz="3200" b="1" dirty="0" smtClean="0"/>
              <a:t>NO LESS THAN</a:t>
            </a:r>
            <a:endParaRPr lang="en-US" sz="3200" b="1" dirty="0"/>
          </a:p>
        </p:txBody>
      </p:sp>
      <p:sp>
        <p:nvSpPr>
          <p:cNvPr id="17" name="TextBox 16"/>
          <p:cNvSpPr txBox="1"/>
          <p:nvPr/>
        </p:nvSpPr>
        <p:spPr>
          <a:xfrm>
            <a:off x="5018762" y="4170620"/>
            <a:ext cx="1828800" cy="1323439"/>
          </a:xfrm>
          <a:prstGeom prst="rect">
            <a:avLst/>
          </a:prstGeom>
          <a:solidFill>
            <a:srgbClr val="BC34A9"/>
          </a:solidFill>
          <a:ln w="38100">
            <a:solidFill>
              <a:schemeClr val="tx1"/>
            </a:solidFill>
          </a:ln>
        </p:spPr>
        <p:txBody>
          <a:bodyPr wrap="square" rtlCol="0">
            <a:spAutoFit/>
          </a:bodyPr>
          <a:lstStyle/>
          <a:p>
            <a:pPr algn="ctr"/>
            <a:r>
              <a:rPr lang="en-US" sz="3200" b="1" dirty="0" smtClean="0"/>
              <a:t>IS LESS THAN </a:t>
            </a:r>
            <a:r>
              <a:rPr lang="en-US" sz="1600" b="1" dirty="0" smtClean="0"/>
              <a:t>(OR EQUAL TO)</a:t>
            </a:r>
            <a:endParaRPr lang="en-US" sz="1600" b="1" dirty="0"/>
          </a:p>
        </p:txBody>
      </p:sp>
      <p:sp>
        <p:nvSpPr>
          <p:cNvPr id="18" name="TextBox 17"/>
          <p:cNvSpPr txBox="1"/>
          <p:nvPr/>
        </p:nvSpPr>
        <p:spPr>
          <a:xfrm>
            <a:off x="2667000" y="5160321"/>
            <a:ext cx="2247378" cy="1323439"/>
          </a:xfrm>
          <a:prstGeom prst="rect">
            <a:avLst/>
          </a:prstGeom>
          <a:solidFill>
            <a:schemeClr val="accent1">
              <a:lumMod val="75000"/>
            </a:schemeClr>
          </a:solidFill>
          <a:ln w="38100">
            <a:solidFill>
              <a:schemeClr val="tx1"/>
            </a:solidFill>
          </a:ln>
        </p:spPr>
        <p:txBody>
          <a:bodyPr wrap="square" rtlCol="0">
            <a:spAutoFit/>
          </a:bodyPr>
          <a:lstStyle/>
          <a:p>
            <a:pPr algn="ctr"/>
            <a:r>
              <a:rPr lang="en-US" sz="3200" b="1" dirty="0" smtClean="0"/>
              <a:t>IS GREATER THAN </a:t>
            </a:r>
            <a:r>
              <a:rPr lang="en-US" sz="1600" b="1" dirty="0" smtClean="0"/>
              <a:t>(OR EQUAL TO)</a:t>
            </a:r>
            <a:endParaRPr lang="en-US" sz="1600" b="1" dirty="0"/>
          </a:p>
        </p:txBody>
      </p:sp>
      <p:sp>
        <p:nvSpPr>
          <p:cNvPr id="19" name="Action Button: Custom 18">
            <a:hlinkClick r:id="rId3" action="ppaction://hlinksldjump" highlightClick="1"/>
          </p:cNvPr>
          <p:cNvSpPr/>
          <p:nvPr/>
        </p:nvSpPr>
        <p:spPr>
          <a:xfrm>
            <a:off x="460332" y="2784158"/>
            <a:ext cx="533400" cy="55727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3" action="ppaction://hlinksldjump" highlightClick="1"/>
          </p:cNvPr>
          <p:cNvSpPr/>
          <p:nvPr/>
        </p:nvSpPr>
        <p:spPr>
          <a:xfrm>
            <a:off x="1134518" y="2822710"/>
            <a:ext cx="1738898"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Custom 20">
            <a:hlinkClick r:id="rId3" action="ppaction://hlinksldjump" highlightClick="1"/>
          </p:cNvPr>
          <p:cNvSpPr/>
          <p:nvPr/>
        </p:nvSpPr>
        <p:spPr>
          <a:xfrm>
            <a:off x="1134518" y="4013530"/>
            <a:ext cx="1738898"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Custom 21">
            <a:hlinkClick r:id="rId4" action="ppaction://hlinksldjump" highlightClick="1"/>
          </p:cNvPr>
          <p:cNvSpPr/>
          <p:nvPr/>
        </p:nvSpPr>
        <p:spPr>
          <a:xfrm>
            <a:off x="3085578" y="2812766"/>
            <a:ext cx="1791222"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Custom 22">
            <a:hlinkClick r:id="rId5" action="ppaction://hlinksldjump" highlightClick="1"/>
          </p:cNvPr>
          <p:cNvSpPr/>
          <p:nvPr/>
        </p:nvSpPr>
        <p:spPr>
          <a:xfrm>
            <a:off x="3066789" y="4003586"/>
            <a:ext cx="1791222" cy="105733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6" action="ppaction://hlinksldjump" highlightClick="1"/>
          </p:cNvPr>
          <p:cNvSpPr/>
          <p:nvPr/>
        </p:nvSpPr>
        <p:spPr>
          <a:xfrm>
            <a:off x="2667000" y="5160320"/>
            <a:ext cx="2247378"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6" action="ppaction://hlinksldjump" highlightClick="1"/>
          </p:cNvPr>
          <p:cNvSpPr/>
          <p:nvPr/>
        </p:nvSpPr>
        <p:spPr>
          <a:xfrm>
            <a:off x="6934200" y="3989282"/>
            <a:ext cx="1828800" cy="109786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6" action="ppaction://hlinksldjump" highlightClick="1"/>
          </p:cNvPr>
          <p:cNvSpPr/>
          <p:nvPr/>
        </p:nvSpPr>
        <p:spPr>
          <a:xfrm>
            <a:off x="5029200" y="3481668"/>
            <a:ext cx="1828800" cy="5847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rId7" action="ppaction://hlinksldjump" highlightClick="1"/>
          </p:cNvPr>
          <p:cNvSpPr/>
          <p:nvPr/>
        </p:nvSpPr>
        <p:spPr>
          <a:xfrm>
            <a:off x="5029200" y="2802822"/>
            <a:ext cx="1828800" cy="58477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Custom 27">
            <a:hlinkClick r:id="rId7" action="ppaction://hlinksldjump" highlightClick="1"/>
          </p:cNvPr>
          <p:cNvSpPr/>
          <p:nvPr/>
        </p:nvSpPr>
        <p:spPr>
          <a:xfrm>
            <a:off x="6934200" y="2785438"/>
            <a:ext cx="1905000" cy="108465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Custom 28">
            <a:hlinkClick r:id="rId7" action="ppaction://hlinksldjump" highlightClick="1"/>
          </p:cNvPr>
          <p:cNvSpPr/>
          <p:nvPr/>
        </p:nvSpPr>
        <p:spPr>
          <a:xfrm>
            <a:off x="5018762" y="4170619"/>
            <a:ext cx="1828800"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82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EQUALS SIGN</a:t>
            </a:r>
            <a:endParaRPr lang="en-US" dirty="0"/>
          </a:p>
        </p:txBody>
      </p:sp>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a:solidFill>
                  <a:srgbClr val="FF0000"/>
                </a:solidFill>
              </a:rPr>
              <a:t>=</a:t>
            </a: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5590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 THAN SYMBOL</a:t>
            </a:r>
            <a:endParaRPr lang="en-US" dirty="0"/>
          </a:p>
        </p:txBody>
      </p:sp>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a:solidFill>
                  <a:srgbClr val="FF0000"/>
                </a:solidFill>
              </a:rPr>
              <a:t>&lt;</a:t>
            </a: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929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81400" y="1981200"/>
            <a:ext cx="1905000" cy="39322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0000" dirty="0" smtClean="0">
                <a:solidFill>
                  <a:srgbClr val="FF0000"/>
                </a:solidFill>
              </a:rPr>
              <a:t>&gt;</a:t>
            </a:r>
            <a:endParaRPr lang="en-US" sz="20000" dirty="0">
              <a:solidFill>
                <a:srgbClr val="FF0000"/>
              </a:solidFill>
            </a:endParaRPr>
          </a:p>
        </p:txBody>
      </p:sp>
      <p:sp>
        <p:nvSpPr>
          <p:cNvPr id="2" name="Title 1"/>
          <p:cNvSpPr>
            <a:spLocks noGrp="1"/>
          </p:cNvSpPr>
          <p:nvPr>
            <p:ph type="title"/>
          </p:nvPr>
        </p:nvSpPr>
        <p:spPr/>
        <p:txBody>
          <a:bodyPr/>
          <a:lstStyle/>
          <a:p>
            <a:pPr algn="ctr"/>
            <a:r>
              <a:rPr lang="en-US" dirty="0" smtClean="0"/>
              <a:t>GREATER THAN SYMBOL</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72791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GREATER THAN OR EQUAL TO</a:t>
            </a:r>
            <a:endParaRPr lang="en-US" dirty="0"/>
          </a:p>
        </p:txBody>
      </p:sp>
      <p:sp>
        <p:nvSpPr>
          <p:cNvPr id="3" name="Content Placeholder 2"/>
          <p:cNvSpPr>
            <a:spLocks noGrp="1"/>
          </p:cNvSpPr>
          <p:nvPr>
            <p:ph idx="1"/>
          </p:nvPr>
        </p:nvSpPr>
        <p:spPr>
          <a:xfrm>
            <a:off x="3581400" y="1981200"/>
            <a:ext cx="1905000" cy="3932238"/>
          </a:xfrm>
        </p:spPr>
        <p:txBody>
          <a:bodyPr>
            <a:normAutofit/>
          </a:bodyPr>
          <a:lstStyle/>
          <a:p>
            <a:pPr marL="0" indent="0">
              <a:buNone/>
            </a:pPr>
            <a:r>
              <a:rPr lang="en-US" sz="20000" u="sng" dirty="0" smtClean="0">
                <a:solidFill>
                  <a:srgbClr val="FF0000"/>
                </a:solidFill>
              </a:rPr>
              <a:t>&gt;</a:t>
            </a:r>
            <a:endParaRPr lang="en-US" sz="20000" u="sng" dirty="0">
              <a:solidFill>
                <a:srgbClr val="FF0000"/>
              </a:solidFill>
            </a:endParaRP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42376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 THAN OR EQUAL TO</a:t>
            </a:r>
            <a:endParaRPr lang="en-US" dirty="0"/>
          </a:p>
        </p:txBody>
      </p:sp>
      <p:sp>
        <p:nvSpPr>
          <p:cNvPr id="5" name="Content Placeholder 2"/>
          <p:cNvSpPr>
            <a:spLocks noGrp="1"/>
          </p:cNvSpPr>
          <p:nvPr>
            <p:ph idx="1"/>
          </p:nvPr>
        </p:nvSpPr>
        <p:spPr>
          <a:xfrm>
            <a:off x="3581400" y="1981200"/>
            <a:ext cx="1905000" cy="3932238"/>
          </a:xfrm>
        </p:spPr>
        <p:txBody>
          <a:bodyPr>
            <a:normAutofit/>
          </a:bodyPr>
          <a:lstStyle/>
          <a:p>
            <a:pPr marL="0" indent="0">
              <a:buNone/>
            </a:pPr>
            <a:r>
              <a:rPr lang="en-US" sz="20000" u="sng" dirty="0">
                <a:solidFill>
                  <a:srgbClr val="FF0000"/>
                </a:solidFill>
              </a:rPr>
              <a:t>&lt;</a:t>
            </a:r>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470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lstStyle/>
          <a:p>
            <a:pPr algn="ctr"/>
            <a:r>
              <a:rPr lang="en-US" dirty="0" smtClean="0"/>
              <a:t>Graph a quadratic equation</a:t>
            </a:r>
            <a:endParaRPr lang="en-US" dirty="0"/>
          </a:p>
        </p:txBody>
      </p:sp>
      <p:sp>
        <p:nvSpPr>
          <p:cNvPr id="3" name="Content Placeholder 2"/>
          <p:cNvSpPr>
            <a:spLocks noGrp="1"/>
          </p:cNvSpPr>
          <p:nvPr>
            <p:ph idx="1"/>
          </p:nvPr>
        </p:nvSpPr>
        <p:spPr>
          <a:xfrm>
            <a:off x="304800" y="914400"/>
            <a:ext cx="8686800" cy="1112838"/>
          </a:xfrm>
        </p:spPr>
        <p:txBody>
          <a:bodyPr>
            <a:normAutofit lnSpcReduction="10000"/>
          </a:bodyPr>
          <a:lstStyle/>
          <a:p>
            <a:pPr marL="0" indent="0">
              <a:buNone/>
            </a:pPr>
            <a:r>
              <a:rPr lang="en-US" dirty="0" smtClean="0"/>
              <a:t>*Recall that quadratics are written in the form:</a:t>
            </a:r>
          </a:p>
          <a:p>
            <a:pPr marL="0" indent="0" algn="ctr">
              <a:buNone/>
            </a:pPr>
            <a:r>
              <a:rPr lang="en-US" i="1" dirty="0"/>
              <a:t>y</a:t>
            </a:r>
            <a:r>
              <a:rPr lang="en-US" dirty="0" smtClean="0"/>
              <a:t> = </a:t>
            </a:r>
            <a:r>
              <a:rPr lang="en-US" i="1" dirty="0" smtClean="0"/>
              <a:t>ax</a:t>
            </a:r>
            <a:r>
              <a:rPr lang="en-US" dirty="0" smtClean="0"/>
              <a:t>² + </a:t>
            </a:r>
            <a:r>
              <a:rPr lang="en-US" i="1" dirty="0" err="1" smtClean="0"/>
              <a:t>bx</a:t>
            </a:r>
            <a:r>
              <a:rPr lang="en-US" dirty="0" smtClean="0"/>
              <a:t> + </a:t>
            </a:r>
            <a:r>
              <a:rPr lang="en-US" i="1" dirty="0" smtClean="0"/>
              <a:t>c</a:t>
            </a:r>
            <a:endParaRPr lang="en-US" i="1" dirty="0"/>
          </a:p>
        </p:txBody>
      </p:sp>
      <mc:AlternateContent xmlns:mc="http://schemas.openxmlformats.org/markup-compatibility/2006" xmlns:a14="http://schemas.microsoft.com/office/drawing/2010/main">
        <mc:Choice Requires="a14">
          <p:sp>
            <p:nvSpPr>
              <p:cNvPr id="4" name="TextBox 3"/>
              <p:cNvSpPr txBox="1"/>
              <p:nvPr/>
            </p:nvSpPr>
            <p:spPr>
              <a:xfrm>
                <a:off x="228600" y="1826393"/>
                <a:ext cx="3962400" cy="766813"/>
              </a:xfrm>
              <a:prstGeom prst="rect">
                <a:avLst/>
              </a:prstGeom>
              <a:noFill/>
            </p:spPr>
            <p:txBody>
              <a:bodyPr wrap="square" rtlCol="0">
                <a:spAutoFit/>
              </a:bodyPr>
              <a:lstStyle/>
              <a:p>
                <a:r>
                  <a:rPr lang="en-US" b="1" dirty="0" smtClean="0"/>
                  <a:t>1.  </a:t>
                </a:r>
                <a:r>
                  <a:rPr lang="en-US" dirty="0" smtClean="0"/>
                  <a:t>Find the axis of symmetry using the formula:  </a:t>
                </a:r>
                <a14:m>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𝑏</m:t>
                        </m:r>
                      </m:num>
                      <m:den>
                        <m:r>
                          <a:rPr lang="en-US" b="0" i="1" smtClean="0">
                            <a:latin typeface="Cambria Math"/>
                          </a:rPr>
                          <m:t>2</m:t>
                        </m:r>
                        <m:r>
                          <a:rPr lang="en-US" b="0" i="1" smtClean="0">
                            <a:latin typeface="Cambria Math"/>
                          </a:rPr>
                          <m:t>𝑎</m:t>
                        </m:r>
                      </m:den>
                    </m:f>
                  </m:oMath>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1826393"/>
                <a:ext cx="3962400" cy="766813"/>
              </a:xfrm>
              <a:prstGeom prst="rect">
                <a:avLst/>
              </a:prstGeom>
              <a:blipFill rotWithShape="1">
                <a:blip r:embed="rId2"/>
                <a:stretch>
                  <a:fillRect l="-1385" t="-4000" r="-923" b="-4800"/>
                </a:stretch>
              </a:blipFill>
            </p:spPr>
            <p:txBody>
              <a:bodyPr/>
              <a:lstStyle/>
              <a:p>
                <a:r>
                  <a:rPr lang="en-US">
                    <a:noFill/>
                  </a:rPr>
                  <a:t> </a:t>
                </a:r>
              </a:p>
            </p:txBody>
          </p:sp>
        </mc:Fallback>
      </mc:AlternateContent>
      <p:sp>
        <p:nvSpPr>
          <p:cNvPr id="5" name="TextBox 4"/>
          <p:cNvSpPr txBox="1"/>
          <p:nvPr/>
        </p:nvSpPr>
        <p:spPr>
          <a:xfrm>
            <a:off x="1143000" y="2593206"/>
            <a:ext cx="2438400" cy="369332"/>
          </a:xfrm>
          <a:prstGeom prst="rect">
            <a:avLst/>
          </a:prstGeom>
          <a:noFill/>
        </p:spPr>
        <p:txBody>
          <a:bodyPr wrap="square" rtlCol="0">
            <a:spAutoFit/>
          </a:bodyPr>
          <a:lstStyle/>
          <a:p>
            <a:r>
              <a:rPr lang="en-US" b="1" dirty="0" smtClean="0"/>
              <a:t>Ex:  </a:t>
            </a:r>
            <a:r>
              <a:rPr lang="en-US" i="1" dirty="0" smtClean="0"/>
              <a:t>y</a:t>
            </a:r>
            <a:r>
              <a:rPr lang="en-US" dirty="0" smtClean="0"/>
              <a:t> = –2</a:t>
            </a:r>
            <a:r>
              <a:rPr lang="en-US" i="1" dirty="0" smtClean="0"/>
              <a:t>x</a:t>
            </a:r>
            <a:r>
              <a:rPr lang="en-US" dirty="0" smtClean="0"/>
              <a:t>² + 12</a:t>
            </a:r>
            <a:r>
              <a:rPr lang="en-US" i="1" dirty="0" smtClean="0"/>
              <a:t>x</a:t>
            </a:r>
            <a:r>
              <a:rPr lang="en-US" dirty="0" smtClean="0"/>
              <a:t> – 7  </a:t>
            </a:r>
            <a:endParaRPr lang="en-US" b="1" dirty="0"/>
          </a:p>
        </p:txBody>
      </p:sp>
      <p:sp>
        <p:nvSpPr>
          <p:cNvPr id="6" name="TextBox 5"/>
          <p:cNvSpPr txBox="1"/>
          <p:nvPr/>
        </p:nvSpPr>
        <p:spPr>
          <a:xfrm>
            <a:off x="228600" y="3566296"/>
            <a:ext cx="3352800" cy="646331"/>
          </a:xfrm>
          <a:prstGeom prst="rect">
            <a:avLst/>
          </a:prstGeom>
          <a:noFill/>
        </p:spPr>
        <p:txBody>
          <a:bodyPr wrap="square" rtlCol="0">
            <a:spAutoFit/>
          </a:bodyPr>
          <a:lstStyle/>
          <a:p>
            <a:r>
              <a:rPr lang="en-US" b="1" dirty="0" smtClean="0"/>
              <a:t>2.  </a:t>
            </a:r>
            <a:r>
              <a:rPr lang="en-US" dirty="0" smtClean="0"/>
              <a:t>Use this </a:t>
            </a:r>
            <a:r>
              <a:rPr lang="en-US" i="1" dirty="0" smtClean="0"/>
              <a:t>x</a:t>
            </a:r>
            <a:r>
              <a:rPr lang="en-US" dirty="0" smtClean="0"/>
              <a:t>-value to find the </a:t>
            </a:r>
            <a:r>
              <a:rPr lang="en-US" i="1" dirty="0" smtClean="0"/>
              <a:t>y</a:t>
            </a:r>
            <a:r>
              <a:rPr lang="en-US" dirty="0" smtClean="0"/>
              <a:t>-coordinate of the vertex.</a:t>
            </a:r>
            <a:endParaRPr lang="en-US" b="1" dirty="0"/>
          </a:p>
        </p:txBody>
      </p:sp>
      <mc:AlternateContent xmlns:mc="http://schemas.openxmlformats.org/markup-compatibility/2006" xmlns:a14="http://schemas.microsoft.com/office/drawing/2010/main">
        <mc:Choice Requires="a14">
          <p:sp>
            <p:nvSpPr>
              <p:cNvPr id="7" name="TextBox 6"/>
              <p:cNvSpPr txBox="1"/>
              <p:nvPr/>
            </p:nvSpPr>
            <p:spPr>
              <a:xfrm>
                <a:off x="1828800" y="3044121"/>
                <a:ext cx="1371600" cy="484043"/>
              </a:xfrm>
              <a:prstGeom prst="rect">
                <a:avLst/>
              </a:prstGeom>
              <a:noFill/>
            </p:spPr>
            <p:txBody>
              <a:bodyPr wrap="square" rtlCol="0">
                <a:spAutoFit/>
              </a:bodyPr>
              <a:lstStyle/>
              <a:p>
                <a:r>
                  <a:rPr lang="en-US" i="1" dirty="0"/>
                  <a:t>x</a:t>
                </a:r>
                <a:r>
                  <a:rPr lang="en-US" dirty="0" smtClean="0"/>
                  <a:t> = </a:t>
                </a:r>
                <a14:m>
                  <m:oMath xmlns:m="http://schemas.openxmlformats.org/officeDocument/2006/math">
                    <m:f>
                      <m:fPr>
                        <m:ctrlPr>
                          <a:rPr lang="en-US" i="1" smtClean="0">
                            <a:latin typeface="Cambria Math"/>
                          </a:rPr>
                        </m:ctrlPr>
                      </m:fPr>
                      <m:num>
                        <m:r>
                          <a:rPr lang="en-US" b="0" i="1" smtClean="0">
                            <a:latin typeface="Cambria Math"/>
                          </a:rPr>
                          <m:t>−12</m:t>
                        </m:r>
                      </m:num>
                      <m:den>
                        <m:r>
                          <a:rPr lang="en-US" b="0" i="1" smtClean="0">
                            <a:latin typeface="Cambria Math"/>
                          </a:rPr>
                          <m:t>−4</m:t>
                        </m:r>
                      </m:den>
                    </m:f>
                    <m:r>
                      <a:rPr lang="en-US" b="0" i="1" smtClean="0">
                        <a:latin typeface="Cambria Math"/>
                      </a:rPr>
                      <m:t>=3</m:t>
                    </m:r>
                  </m:oMath>
                </a14:m>
                <a:endParaRPr lang="en-US" i="1" dirty="0"/>
              </a:p>
            </p:txBody>
          </p:sp>
        </mc:Choice>
        <mc:Fallback xmlns="">
          <p:sp>
            <p:nvSpPr>
              <p:cNvPr id="7" name="TextBox 6"/>
              <p:cNvSpPr txBox="1">
                <a:spLocks noRot="1" noChangeAspect="1" noMove="1" noResize="1" noEditPoints="1" noAdjustHandles="1" noChangeArrowheads="1" noChangeShapeType="1" noTextEdit="1"/>
              </p:cNvSpPr>
              <p:nvPr/>
            </p:nvSpPr>
            <p:spPr>
              <a:xfrm>
                <a:off x="1828800" y="3044121"/>
                <a:ext cx="1371600" cy="484043"/>
              </a:xfrm>
              <a:prstGeom prst="rect">
                <a:avLst/>
              </a:prstGeom>
              <a:blipFill rotWithShape="1">
                <a:blip r:embed="rId3"/>
                <a:stretch>
                  <a:fillRect l="-3556" b="-6250"/>
                </a:stretch>
              </a:blipFill>
            </p:spPr>
            <p:txBody>
              <a:bodyPr/>
              <a:lstStyle/>
              <a:p>
                <a:r>
                  <a:rPr lang="en-US">
                    <a:noFill/>
                  </a:rPr>
                  <a:t> </a:t>
                </a:r>
              </a:p>
            </p:txBody>
          </p:sp>
        </mc:Fallback>
      </mc:AlternateContent>
      <p:sp>
        <p:nvSpPr>
          <p:cNvPr id="10" name="TextBox 9"/>
          <p:cNvSpPr txBox="1"/>
          <p:nvPr/>
        </p:nvSpPr>
        <p:spPr>
          <a:xfrm>
            <a:off x="1371600" y="4258263"/>
            <a:ext cx="1676400" cy="369332"/>
          </a:xfrm>
          <a:prstGeom prst="rect">
            <a:avLst/>
          </a:prstGeom>
          <a:noFill/>
        </p:spPr>
        <p:txBody>
          <a:bodyPr wrap="square" rtlCol="0">
            <a:spAutoFit/>
          </a:bodyPr>
          <a:lstStyle/>
          <a:p>
            <a:r>
              <a:rPr lang="en-US" dirty="0" smtClean="0"/>
              <a:t>Vertex:  (3, 11)</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971674"/>
            <a:ext cx="4180168"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4004" y="1945719"/>
            <a:ext cx="4189564" cy="346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5820" y="1954550"/>
            <a:ext cx="4217748" cy="346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698" y="1945719"/>
            <a:ext cx="4196869" cy="344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5549" y="1913360"/>
            <a:ext cx="4248018" cy="349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Action Button: Back or Previous 16">
            <a:hlinkClick r:id="" action="ppaction://hlinkshowjump?jump=lastslideviewed" highlightClick="1"/>
          </p:cNvPr>
          <p:cNvSpPr/>
          <p:nvPr/>
        </p:nvSpPr>
        <p:spPr>
          <a:xfrm>
            <a:off x="8450005" y="6226032"/>
            <a:ext cx="673217" cy="58238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9" action="ppaction://hlinksldjump" highlightClick="1"/>
          </p:cNvPr>
          <p:cNvSpPr/>
          <p:nvPr/>
        </p:nvSpPr>
        <p:spPr>
          <a:xfrm>
            <a:off x="76200" y="6096000"/>
            <a:ext cx="4572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5549" y="1917815"/>
            <a:ext cx="4206815" cy="354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33400" y="5257800"/>
            <a:ext cx="8382000" cy="1077218"/>
          </a:xfrm>
          <a:prstGeom prst="rect">
            <a:avLst/>
          </a:prstGeom>
          <a:noFill/>
        </p:spPr>
        <p:txBody>
          <a:bodyPr wrap="square" rtlCol="0">
            <a:spAutoFit/>
          </a:bodyPr>
          <a:lstStyle/>
          <a:p>
            <a:r>
              <a:rPr lang="en-US" sz="1600" b="1" dirty="0" smtClean="0"/>
              <a:t>3.  </a:t>
            </a:r>
            <a:r>
              <a:rPr lang="en-US" sz="1600" dirty="0" smtClean="0"/>
              <a:t>Since parabolas are symmetrical, you can now build around your axis of symmetry.  Choose an </a:t>
            </a:r>
            <a:r>
              <a:rPr lang="en-US" sz="1600" i="1" dirty="0" smtClean="0"/>
              <a:t>x</a:t>
            </a:r>
            <a:r>
              <a:rPr lang="en-US" sz="1600" dirty="0" smtClean="0"/>
              <a:t>-value on either the left or right side and find the </a:t>
            </a:r>
            <a:r>
              <a:rPr lang="en-US" sz="1600" i="1" dirty="0" smtClean="0"/>
              <a:t>y</a:t>
            </a:r>
            <a:r>
              <a:rPr lang="en-US" sz="1600" dirty="0" smtClean="0"/>
              <a:t>-value, and the </a:t>
            </a:r>
            <a:r>
              <a:rPr lang="en-US" sz="1600" i="1" dirty="0" smtClean="0"/>
              <a:t>x</a:t>
            </a:r>
            <a:r>
              <a:rPr lang="en-US" sz="1600" dirty="0" smtClean="0"/>
              <a:t>-value the same distance on the opposite side will have the same </a:t>
            </a:r>
            <a:r>
              <a:rPr lang="en-US" sz="1600" i="1" dirty="0" smtClean="0"/>
              <a:t>y</a:t>
            </a:r>
            <a:r>
              <a:rPr lang="en-US" sz="1600" dirty="0" smtClean="0"/>
              <a:t>-value.  For example, </a:t>
            </a:r>
            <a:r>
              <a:rPr lang="en-US" sz="1600" i="1" dirty="0" smtClean="0"/>
              <a:t>x</a:t>
            </a:r>
            <a:r>
              <a:rPr lang="en-US" sz="1600" dirty="0" smtClean="0"/>
              <a:t> = 2 and </a:t>
            </a:r>
            <a:r>
              <a:rPr lang="en-US" sz="1600" i="1" dirty="0" smtClean="0"/>
              <a:t>x</a:t>
            </a:r>
            <a:r>
              <a:rPr lang="en-US" sz="1600" dirty="0" smtClean="0"/>
              <a:t> = 4 will both have the same </a:t>
            </a:r>
            <a:r>
              <a:rPr lang="en-US" sz="1600" i="1" dirty="0" smtClean="0"/>
              <a:t>y</a:t>
            </a:r>
            <a:r>
              <a:rPr lang="en-US" sz="1600" dirty="0" smtClean="0"/>
              <a:t>-value, because they are the same distance away from the axis of symmetry</a:t>
            </a:r>
            <a:r>
              <a:rPr lang="en-US" sz="1400" dirty="0" smtClean="0"/>
              <a:t>.</a:t>
            </a:r>
            <a:endParaRPr lang="en-US" sz="1400" b="1" dirty="0"/>
          </a:p>
        </p:txBody>
      </p:sp>
    </p:spTree>
    <p:extLst>
      <p:ext uri="{BB962C8B-B14F-4D97-AF65-F5344CB8AC3E}">
        <p14:creationId xmlns:p14="http://schemas.microsoft.com/office/powerpoint/2010/main" val="109184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 presetClass="entr" presetSubtype="0"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childTnLst>
                                </p:cTn>
                              </p:par>
                            </p:childTnLst>
                          </p:cTn>
                        </p:par>
                        <p:par>
                          <p:cTn id="31" fill="hold">
                            <p:stCondLst>
                              <p:cond delay="3000"/>
                            </p:stCondLst>
                            <p:childTnLst>
                              <p:par>
                                <p:cTn id="32" presetID="42" presetClass="entr" presetSubtype="0" fill="hold" nodeType="afterEffect">
                                  <p:stCondLst>
                                    <p:cond delay="0"/>
                                  </p:stCondLst>
                                  <p:iterate type="lt">
                                    <p:tmPct val="0"/>
                                  </p:iterate>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1000"/>
                                        <p:tgtEl>
                                          <p:spTgt spid="11">
                                            <p:txEl>
                                              <p:pRg st="0" end="0"/>
                                            </p:txEl>
                                          </p:spTgt>
                                        </p:tgtEl>
                                      </p:cBhvr>
                                    </p:animEffect>
                                    <p:anim calcmode="lin" valueType="num">
                                      <p:cBhvr>
                                        <p:cTn id="3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mph" presetSubtype="0" grpId="0" nodeType="afterEffect">
                                  <p:stCondLst>
                                    <p:cond delay="0"/>
                                  </p:stCondLst>
                                  <p:iterate type="lt">
                                    <p:tmAbs val="25"/>
                                  </p:iterate>
                                  <p:childTnLst>
                                    <p:set>
                                      <p:cBhvr override="childStyle">
                                        <p:cTn id="39" dur="indefinite"/>
                                        <p:tgtEl>
                                          <p:spTgt spid="11">
                                            <p:txEl>
                                              <p:pRg st="0" end="0"/>
                                            </p:txEl>
                                          </p:spTgt>
                                        </p:tgtEl>
                                        <p:attrNameLst>
                                          <p:attrName>style.fontWeight</p:attrName>
                                        </p:attrNameLst>
                                      </p:cBhvr>
                                      <p:to>
                                        <p:strVal val="bold"/>
                                      </p:to>
                                    </p:set>
                                  </p:childTnLst>
                                </p:cTn>
                              </p:par>
                            </p:childTnLst>
                          </p:cTn>
                        </p:par>
                        <p:par>
                          <p:cTn id="40" fill="hold">
                            <p:stCondLst>
                              <p:cond delay="11475"/>
                            </p:stCondLst>
                            <p:childTnLst>
                              <p:par>
                                <p:cTn id="41" presetID="42" presetClass="entr" presetSubtype="0" fill="hold" nodeType="after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1000"/>
                                        <p:tgtEl>
                                          <p:spTgt spid="1029"/>
                                        </p:tgtEl>
                                      </p:cBhvr>
                                    </p:animEffect>
                                    <p:anim calcmode="lin" valueType="num">
                                      <p:cBhvr>
                                        <p:cTn id="44" dur="1000" fill="hold"/>
                                        <p:tgtEl>
                                          <p:spTgt spid="1029"/>
                                        </p:tgtEl>
                                        <p:attrNameLst>
                                          <p:attrName>ppt_x</p:attrName>
                                        </p:attrNameLst>
                                      </p:cBhvr>
                                      <p:tavLst>
                                        <p:tav tm="0">
                                          <p:val>
                                            <p:strVal val="#ppt_x"/>
                                          </p:val>
                                        </p:tav>
                                        <p:tav tm="100000">
                                          <p:val>
                                            <p:strVal val="#ppt_x"/>
                                          </p:val>
                                        </p:tav>
                                      </p:tavLst>
                                    </p:anim>
                                    <p:anim calcmode="lin" valueType="num">
                                      <p:cBhvr>
                                        <p:cTn id="45" dur="1000" fill="hold"/>
                                        <p:tgtEl>
                                          <p:spTgt spid="1029"/>
                                        </p:tgtEl>
                                        <p:attrNameLst>
                                          <p:attrName>ppt_y</p:attrName>
                                        </p:attrNameLst>
                                      </p:cBhvr>
                                      <p:tavLst>
                                        <p:tav tm="0">
                                          <p:val>
                                            <p:strVal val="#ppt_y+.1"/>
                                          </p:val>
                                        </p:tav>
                                        <p:tav tm="100000">
                                          <p:val>
                                            <p:strVal val="#ppt_y"/>
                                          </p:val>
                                        </p:tav>
                                      </p:tavLst>
                                    </p:anim>
                                  </p:childTnLst>
                                </p:cTn>
                              </p:par>
                            </p:childTnLst>
                          </p:cTn>
                        </p:par>
                        <p:par>
                          <p:cTn id="46" fill="hold">
                            <p:stCondLst>
                              <p:cond delay="12475"/>
                            </p:stCondLst>
                            <p:childTnLst>
                              <p:par>
                                <p:cTn id="47" presetID="42" presetClass="entr" presetSubtype="0" fill="hold" nodeType="afterEffect">
                                  <p:stCondLst>
                                    <p:cond delay="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1000"/>
                                        <p:tgtEl>
                                          <p:spTgt spid="1030"/>
                                        </p:tgtEl>
                                      </p:cBhvr>
                                    </p:animEffect>
                                    <p:anim calcmode="lin" valueType="num">
                                      <p:cBhvr>
                                        <p:cTn id="50" dur="1000" fill="hold"/>
                                        <p:tgtEl>
                                          <p:spTgt spid="1030"/>
                                        </p:tgtEl>
                                        <p:attrNameLst>
                                          <p:attrName>ppt_x</p:attrName>
                                        </p:attrNameLst>
                                      </p:cBhvr>
                                      <p:tavLst>
                                        <p:tav tm="0">
                                          <p:val>
                                            <p:strVal val="#ppt_x"/>
                                          </p:val>
                                        </p:tav>
                                        <p:tav tm="100000">
                                          <p:val>
                                            <p:strVal val="#ppt_x"/>
                                          </p:val>
                                        </p:tav>
                                      </p:tavLst>
                                    </p:anim>
                                    <p:anim calcmode="lin" valueType="num">
                                      <p:cBhvr>
                                        <p:cTn id="51" dur="1000" fill="hold"/>
                                        <p:tgtEl>
                                          <p:spTgt spid="1030"/>
                                        </p:tgtEl>
                                        <p:attrNameLst>
                                          <p:attrName>ppt_y</p:attrName>
                                        </p:attrNameLst>
                                      </p:cBhvr>
                                      <p:tavLst>
                                        <p:tav tm="0">
                                          <p:val>
                                            <p:strVal val="#ppt_y+.1"/>
                                          </p:val>
                                        </p:tav>
                                        <p:tav tm="100000">
                                          <p:val>
                                            <p:strVal val="#ppt_y"/>
                                          </p:val>
                                        </p:tav>
                                      </p:tavLst>
                                    </p:anim>
                                  </p:childTnLst>
                                </p:cTn>
                              </p:par>
                            </p:childTnLst>
                          </p:cTn>
                        </p:par>
                        <p:par>
                          <p:cTn id="52" fill="hold">
                            <p:stCondLst>
                              <p:cond delay="13475"/>
                            </p:stCondLst>
                            <p:childTnLst>
                              <p:par>
                                <p:cTn id="53" presetID="42" presetClass="entr" presetSubtype="0" fill="hold" nodeType="afterEffect">
                                  <p:stCondLst>
                                    <p:cond delay="0"/>
                                  </p:stCondLst>
                                  <p:childTnLst>
                                    <p:set>
                                      <p:cBhvr>
                                        <p:cTn id="54" dur="1" fill="hold">
                                          <p:stCondLst>
                                            <p:cond delay="0"/>
                                          </p:stCondLst>
                                        </p:cTn>
                                        <p:tgtEl>
                                          <p:spTgt spid="1031"/>
                                        </p:tgtEl>
                                        <p:attrNameLst>
                                          <p:attrName>style.visibility</p:attrName>
                                        </p:attrNameLst>
                                      </p:cBhvr>
                                      <p:to>
                                        <p:strVal val="visible"/>
                                      </p:to>
                                    </p:set>
                                    <p:animEffect transition="in" filter="fade">
                                      <p:cBhvr>
                                        <p:cTn id="55" dur="1000"/>
                                        <p:tgtEl>
                                          <p:spTgt spid="1031"/>
                                        </p:tgtEl>
                                      </p:cBhvr>
                                    </p:animEffect>
                                    <p:anim calcmode="lin" valueType="num">
                                      <p:cBhvr>
                                        <p:cTn id="56" dur="1000" fill="hold"/>
                                        <p:tgtEl>
                                          <p:spTgt spid="1031"/>
                                        </p:tgtEl>
                                        <p:attrNameLst>
                                          <p:attrName>ppt_x</p:attrName>
                                        </p:attrNameLst>
                                      </p:cBhvr>
                                      <p:tavLst>
                                        <p:tav tm="0">
                                          <p:val>
                                            <p:strVal val="#ppt_x"/>
                                          </p:val>
                                        </p:tav>
                                        <p:tav tm="100000">
                                          <p:val>
                                            <p:strVal val="#ppt_x"/>
                                          </p:val>
                                        </p:tav>
                                      </p:tavLst>
                                    </p:anim>
                                    <p:anim calcmode="lin" valueType="num">
                                      <p:cBhvr>
                                        <p:cTn id="57"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normAutofit fontScale="90000"/>
          </a:bodyPr>
          <a:lstStyle/>
          <a:p>
            <a:pPr algn="ctr"/>
            <a:r>
              <a:rPr lang="en-US" b="1" dirty="0" smtClean="0"/>
              <a:t>Begin to isolate…</a:t>
            </a:r>
            <a:br>
              <a:rPr lang="en-US" b="1" dirty="0" smtClean="0"/>
            </a:br>
            <a:endParaRPr lang="en-US" sz="2500" b="1" dirty="0"/>
          </a:p>
        </p:txBody>
      </p:sp>
      <p:sp>
        <p:nvSpPr>
          <p:cNvPr id="3" name="Content Placeholder 2"/>
          <p:cNvSpPr>
            <a:spLocks noGrp="1"/>
          </p:cNvSpPr>
          <p:nvPr>
            <p:ph idx="1"/>
          </p:nvPr>
        </p:nvSpPr>
        <p:spPr>
          <a:xfrm>
            <a:off x="1066800" y="2417818"/>
            <a:ext cx="6762957" cy="1469239"/>
          </a:xfrm>
        </p:spPr>
        <p:txBody>
          <a:bodyPr>
            <a:normAutofit/>
          </a:bodyPr>
          <a:lstStyle/>
          <a:p>
            <a:pPr marL="0" indent="0" algn="ctr">
              <a:buNone/>
            </a:pPr>
            <a:r>
              <a:rPr lang="en-US" sz="2500" b="1" dirty="0" smtClean="0"/>
              <a:t>Are there variables on both sides of the equation?</a:t>
            </a:r>
            <a:endParaRPr lang="en-US" sz="2500"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345816"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0596" y="1295400"/>
            <a:ext cx="6096000" cy="861774"/>
          </a:xfrm>
          <a:prstGeom prst="rect">
            <a:avLst/>
          </a:prstGeom>
          <a:noFill/>
        </p:spPr>
        <p:txBody>
          <a:bodyPr wrap="square" rtlCol="0">
            <a:spAutoFit/>
          </a:bodyPr>
          <a:lstStyle/>
          <a:p>
            <a:pPr algn="ctr"/>
            <a:r>
              <a:rPr lang="en-US" sz="2500" b="1" dirty="0" smtClean="0">
                <a:solidFill>
                  <a:srgbClr val="CC0000"/>
                </a:solidFill>
              </a:rPr>
              <a:t>*Don’t forget that whatever you do to one side, you must do the other!*</a:t>
            </a:r>
            <a:endParaRPr lang="en-US" sz="2500" dirty="0">
              <a:solidFill>
                <a:srgbClr val="CC0000"/>
              </a:solidFill>
            </a:endParaRPr>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7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childTnLst>
                                    <p:anim calcmode="discrete" valueType="str">
                                      <p:cBhvr>
                                        <p:cTn id="6" dur="1000" fill="hold"/>
                                        <p:tgtEl>
                                          <p:spTgt spid="4">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maximums and minimums</a:t>
            </a:r>
            <a:endParaRPr lang="en-US" dirty="0"/>
          </a:p>
        </p:txBody>
      </p:sp>
      <p:sp>
        <p:nvSpPr>
          <p:cNvPr id="3" name="Content Placeholder 2"/>
          <p:cNvSpPr>
            <a:spLocks noGrp="1"/>
          </p:cNvSpPr>
          <p:nvPr>
            <p:ph idx="1"/>
          </p:nvPr>
        </p:nvSpPr>
        <p:spPr>
          <a:xfrm>
            <a:off x="304800" y="1524000"/>
            <a:ext cx="8686800" cy="4525963"/>
          </a:xfrm>
        </p:spPr>
        <p:txBody>
          <a:bodyPr/>
          <a:lstStyle/>
          <a:p>
            <a:pPr marL="0" indent="0">
              <a:buNone/>
            </a:pPr>
            <a:r>
              <a:rPr lang="en-US" dirty="0" smtClean="0"/>
              <a:t>*Recall that if </a:t>
            </a:r>
            <a:r>
              <a:rPr lang="en-US" i="1" dirty="0" smtClean="0"/>
              <a:t>a</a:t>
            </a:r>
            <a:r>
              <a:rPr lang="en-US" dirty="0" smtClean="0"/>
              <a:t> &gt; 0 then it’s a minimum!</a:t>
            </a:r>
          </a:p>
          <a:p>
            <a:pPr marL="0" indent="0">
              <a:buNone/>
            </a:pPr>
            <a:r>
              <a:rPr lang="en-US" dirty="0"/>
              <a:t> </a:t>
            </a:r>
            <a:r>
              <a:rPr lang="en-US" dirty="0" smtClean="0"/>
              <a:t>                    if </a:t>
            </a:r>
            <a:r>
              <a:rPr lang="en-US" i="1" dirty="0" smtClean="0"/>
              <a:t>a</a:t>
            </a:r>
            <a:r>
              <a:rPr lang="en-US" dirty="0" smtClean="0"/>
              <a:t> &lt; 0 then it’s a maximum!</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513150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lines parallel?</a:t>
            </a:r>
            <a:endParaRPr lang="en-US" dirty="0"/>
          </a:p>
        </p:txBody>
      </p:sp>
      <p:sp>
        <p:nvSpPr>
          <p:cNvPr id="3" name="Content Placeholder 2"/>
          <p:cNvSpPr>
            <a:spLocks noGrp="1"/>
          </p:cNvSpPr>
          <p:nvPr>
            <p:ph idx="1"/>
          </p:nvPr>
        </p:nvSpPr>
        <p:spPr>
          <a:xfrm>
            <a:off x="304800" y="1554163"/>
            <a:ext cx="8686800" cy="1874838"/>
          </a:xfrm>
        </p:spPr>
        <p:txBody>
          <a:bodyPr/>
          <a:lstStyle/>
          <a:p>
            <a:pPr marL="0" indent="0">
              <a:buNone/>
            </a:pPr>
            <a:r>
              <a:rPr lang="en-US" b="1" dirty="0" smtClean="0"/>
              <a:t>*RECALL* </a:t>
            </a:r>
            <a:r>
              <a:rPr lang="en-US" dirty="0" smtClean="0"/>
              <a:t>Parallel lines never intersect!  Therefore, they must have the same slope (rate of change)</a:t>
            </a:r>
            <a:endParaRPr lang="en-US" b="1" dirty="0"/>
          </a:p>
        </p:txBody>
      </p:sp>
      <p:sp>
        <p:nvSpPr>
          <p:cNvPr id="4" name="TextBox 3"/>
          <p:cNvSpPr txBox="1"/>
          <p:nvPr/>
        </p:nvSpPr>
        <p:spPr>
          <a:xfrm>
            <a:off x="304800" y="3276600"/>
            <a:ext cx="8229600" cy="1200329"/>
          </a:xfrm>
          <a:prstGeom prst="rect">
            <a:avLst/>
          </a:prstGeom>
          <a:noFill/>
        </p:spPr>
        <p:txBody>
          <a:bodyPr wrap="square" rtlCol="0">
            <a:spAutoFit/>
          </a:bodyPr>
          <a:lstStyle/>
          <a:p>
            <a:r>
              <a:rPr lang="en-US" b="1" dirty="0" smtClean="0"/>
              <a:t>1.  </a:t>
            </a:r>
            <a:r>
              <a:rPr lang="en-US" dirty="0" smtClean="0"/>
              <a:t>Find the slope of each line by either</a:t>
            </a:r>
          </a:p>
          <a:p>
            <a:r>
              <a:rPr lang="en-US" dirty="0"/>
              <a:t>	</a:t>
            </a:r>
            <a:r>
              <a:rPr lang="en-US" dirty="0" smtClean="0"/>
              <a:t>a) Writing the equations in slope-intercept form (</a:t>
            </a:r>
            <a:r>
              <a:rPr lang="en-US" i="1" dirty="0" smtClean="0"/>
              <a:t>y</a:t>
            </a:r>
            <a:r>
              <a:rPr lang="en-US" dirty="0" smtClean="0"/>
              <a:t> = </a:t>
            </a:r>
            <a:r>
              <a:rPr lang="en-US" i="1" dirty="0" smtClean="0"/>
              <a:t>mx</a:t>
            </a:r>
            <a:r>
              <a:rPr lang="en-US" dirty="0" smtClean="0"/>
              <a:t> + </a:t>
            </a:r>
            <a:r>
              <a:rPr lang="en-US" i="1" dirty="0" smtClean="0"/>
              <a:t>b</a:t>
            </a:r>
            <a:r>
              <a:rPr lang="en-US" dirty="0" smtClean="0"/>
              <a:t>) and identifying the slope (the coefficient of </a:t>
            </a:r>
            <a:r>
              <a:rPr lang="en-US" i="1" dirty="0" smtClean="0"/>
              <a:t>x</a:t>
            </a:r>
            <a:r>
              <a:rPr lang="en-US" dirty="0" smtClean="0"/>
              <a:t>) or</a:t>
            </a:r>
          </a:p>
          <a:p>
            <a:r>
              <a:rPr lang="en-US" dirty="0"/>
              <a:t>	</a:t>
            </a:r>
            <a:r>
              <a:rPr lang="en-US" dirty="0" smtClean="0"/>
              <a:t>b) If the lines are graphed, use rise/run</a:t>
            </a:r>
          </a:p>
        </p:txBody>
      </p:sp>
      <p:sp>
        <p:nvSpPr>
          <p:cNvPr id="5" name="TextBox 4"/>
          <p:cNvSpPr txBox="1"/>
          <p:nvPr/>
        </p:nvSpPr>
        <p:spPr>
          <a:xfrm>
            <a:off x="304800" y="4803732"/>
            <a:ext cx="6781800" cy="646331"/>
          </a:xfrm>
          <a:prstGeom prst="rect">
            <a:avLst/>
          </a:prstGeom>
          <a:noFill/>
        </p:spPr>
        <p:txBody>
          <a:bodyPr wrap="square" rtlCol="0">
            <a:spAutoFit/>
          </a:bodyPr>
          <a:lstStyle/>
          <a:p>
            <a:r>
              <a:rPr lang="en-US" b="1" dirty="0" smtClean="0"/>
              <a:t>2.  </a:t>
            </a:r>
            <a:r>
              <a:rPr lang="en-US" dirty="0" smtClean="0"/>
              <a:t>If the slopes are the same, the lines are parallel.  If the slopes are different, AT ALL, they are NOT!</a:t>
            </a:r>
            <a:endParaRPr lang="en-US" b="1" dirty="0"/>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78026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 these lines perpendicular?</a:t>
            </a:r>
            <a:endParaRPr lang="en-US" dirty="0"/>
          </a:p>
        </p:txBody>
      </p:sp>
      <p:sp>
        <p:nvSpPr>
          <p:cNvPr id="3" name="Content Placeholder 2"/>
          <p:cNvSpPr>
            <a:spLocks noGrp="1"/>
          </p:cNvSpPr>
          <p:nvPr>
            <p:ph idx="1"/>
          </p:nvPr>
        </p:nvSpPr>
        <p:spPr>
          <a:xfrm>
            <a:off x="304800" y="1554163"/>
            <a:ext cx="8686800" cy="1570038"/>
          </a:xfrm>
        </p:spPr>
        <p:txBody>
          <a:bodyPr/>
          <a:lstStyle/>
          <a:p>
            <a:pPr marL="0" indent="0">
              <a:buNone/>
            </a:pPr>
            <a:r>
              <a:rPr lang="en-US" dirty="0" smtClean="0"/>
              <a:t>*Perpendicular lines have slopes that are </a:t>
            </a:r>
            <a:r>
              <a:rPr lang="en-US" b="1" i="1" u="sng" dirty="0" smtClean="0"/>
              <a:t>opposites and reciprocals!</a:t>
            </a:r>
            <a:r>
              <a:rPr lang="en-US" b="1" i="1" dirty="0" smtClean="0"/>
              <a:t>  </a:t>
            </a:r>
            <a:r>
              <a:rPr lang="en-US" dirty="0" smtClean="0"/>
              <a:t>Both must be true to have perpendicular lines!</a:t>
            </a:r>
            <a:endParaRPr lang="en-US" b="1" i="1" u="sng" dirty="0"/>
          </a:p>
        </p:txBody>
      </p:sp>
      <p:sp>
        <p:nvSpPr>
          <p:cNvPr id="4" name="TextBox 3"/>
          <p:cNvSpPr txBox="1"/>
          <p:nvPr/>
        </p:nvSpPr>
        <p:spPr>
          <a:xfrm>
            <a:off x="304800" y="3276600"/>
            <a:ext cx="8229600" cy="1200329"/>
          </a:xfrm>
          <a:prstGeom prst="rect">
            <a:avLst/>
          </a:prstGeom>
          <a:noFill/>
        </p:spPr>
        <p:txBody>
          <a:bodyPr wrap="square" rtlCol="0">
            <a:spAutoFit/>
          </a:bodyPr>
          <a:lstStyle/>
          <a:p>
            <a:r>
              <a:rPr lang="en-US" b="1" dirty="0" smtClean="0"/>
              <a:t>1.  </a:t>
            </a:r>
            <a:r>
              <a:rPr lang="en-US" dirty="0" smtClean="0"/>
              <a:t>Find the slope of each line by either</a:t>
            </a:r>
          </a:p>
          <a:p>
            <a:r>
              <a:rPr lang="en-US" dirty="0"/>
              <a:t>	</a:t>
            </a:r>
            <a:r>
              <a:rPr lang="en-US" dirty="0" smtClean="0"/>
              <a:t>a) Writing the equations in slope-intercept form (</a:t>
            </a:r>
            <a:r>
              <a:rPr lang="en-US" i="1" dirty="0" smtClean="0"/>
              <a:t>y</a:t>
            </a:r>
            <a:r>
              <a:rPr lang="en-US" dirty="0" smtClean="0"/>
              <a:t> = </a:t>
            </a:r>
            <a:r>
              <a:rPr lang="en-US" i="1" dirty="0" smtClean="0"/>
              <a:t>mx</a:t>
            </a:r>
            <a:r>
              <a:rPr lang="en-US" dirty="0" smtClean="0"/>
              <a:t> + </a:t>
            </a:r>
            <a:r>
              <a:rPr lang="en-US" i="1" dirty="0" smtClean="0"/>
              <a:t>b</a:t>
            </a:r>
            <a:r>
              <a:rPr lang="en-US" dirty="0" smtClean="0"/>
              <a:t>) and identifying the slope (the coefficient of </a:t>
            </a:r>
            <a:r>
              <a:rPr lang="en-US" i="1" dirty="0" smtClean="0"/>
              <a:t>x</a:t>
            </a:r>
            <a:r>
              <a:rPr lang="en-US" dirty="0" smtClean="0"/>
              <a:t>) or</a:t>
            </a:r>
          </a:p>
          <a:p>
            <a:r>
              <a:rPr lang="en-US" dirty="0"/>
              <a:t>	</a:t>
            </a:r>
            <a:r>
              <a:rPr lang="en-US" dirty="0" smtClean="0"/>
              <a:t>b) If the lines are graphed, use rise/run</a:t>
            </a:r>
          </a:p>
        </p:txBody>
      </p:sp>
      <p:sp>
        <p:nvSpPr>
          <p:cNvPr id="5" name="TextBox 4"/>
          <p:cNvSpPr txBox="1"/>
          <p:nvPr/>
        </p:nvSpPr>
        <p:spPr>
          <a:xfrm>
            <a:off x="304800" y="4803732"/>
            <a:ext cx="6781800" cy="646331"/>
          </a:xfrm>
          <a:prstGeom prst="rect">
            <a:avLst/>
          </a:prstGeom>
          <a:noFill/>
        </p:spPr>
        <p:txBody>
          <a:bodyPr wrap="square" rtlCol="0">
            <a:spAutoFit/>
          </a:bodyPr>
          <a:lstStyle/>
          <a:p>
            <a:r>
              <a:rPr lang="en-US" b="1" dirty="0" smtClean="0"/>
              <a:t>2.  </a:t>
            </a:r>
            <a:r>
              <a:rPr lang="en-US" dirty="0" smtClean="0"/>
              <a:t>Compare the slopes.  If they are opposites and reciprocals, then they are perpendicular.  If not both, then they are not.</a:t>
            </a:r>
            <a:endParaRPr lang="en-US" b="1" dirty="0"/>
          </a:p>
        </p:txBody>
      </p:sp>
      <p:sp>
        <p:nvSpPr>
          <p:cNvPr id="6" name="Action Button: Back or Previous 5">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1981200" y="5715000"/>
                <a:ext cx="5410200" cy="489686"/>
              </a:xfrm>
              <a:prstGeom prst="rect">
                <a:avLst/>
              </a:prstGeom>
              <a:noFill/>
            </p:spPr>
            <p:txBody>
              <a:bodyPr wrap="square" rtlCol="0">
                <a:spAutoFit/>
              </a:bodyPr>
              <a:lstStyle/>
              <a:p>
                <a:r>
                  <a:rPr lang="en-US" b="1" dirty="0" smtClean="0"/>
                  <a:t>Ex:  </a:t>
                </a:r>
                <a:r>
                  <a:rPr lang="en-US" dirty="0" smtClean="0"/>
                  <a:t>If </a:t>
                </a:r>
                <a14:m>
                  <m:oMath xmlns:m="http://schemas.openxmlformats.org/officeDocument/2006/math">
                    <m:r>
                      <a:rPr lang="en-US" b="0" i="1" smtClean="0">
                        <a:latin typeface="Cambria Math"/>
                      </a:rPr>
                      <m:t>𝑚</m:t>
                    </m:r>
                    <m:r>
                      <a:rPr lang="en-US" b="0" i="0" smtClean="0">
                        <a:latin typeface="Cambria Math"/>
                      </a:rPr>
                      <m:t>=</m:t>
                    </m:r>
                    <m:f>
                      <m:fPr>
                        <m:ctrlPr>
                          <a:rPr lang="en-US" i="1" smtClean="0">
                            <a:latin typeface="Cambria Math"/>
                          </a:rPr>
                        </m:ctrlPr>
                      </m:fPr>
                      <m:num>
                        <m:r>
                          <a:rPr lang="en-US" b="0" i="1" smtClean="0">
                            <a:latin typeface="Cambria Math"/>
                          </a:rPr>
                          <m:t>5</m:t>
                        </m:r>
                      </m:num>
                      <m:den>
                        <m:r>
                          <a:rPr lang="en-US" b="0" i="1" smtClean="0">
                            <a:latin typeface="Cambria Math"/>
                          </a:rPr>
                          <m:t>3</m:t>
                        </m:r>
                      </m:den>
                    </m:f>
                    <m:r>
                      <a:rPr lang="en-US" b="0" i="1" smtClean="0">
                        <a:latin typeface="Cambria Math"/>
                      </a:rPr>
                      <m:t> </m:t>
                    </m:r>
                    <m:r>
                      <m:rPr>
                        <m:sty m:val="p"/>
                      </m:rPr>
                      <a:rPr lang="en-US" b="0" i="0" smtClean="0">
                        <a:latin typeface="Cambria Math"/>
                      </a:rPr>
                      <m:t>and</m:t>
                    </m:r>
                    <m:r>
                      <a:rPr lang="en-US" b="0" i="1" smtClean="0">
                        <a:latin typeface="Cambria Math"/>
                      </a:rPr>
                      <m:t> </m:t>
                    </m:r>
                    <m:r>
                      <a:rPr lang="en-US" b="0" i="1" smtClean="0">
                        <a:latin typeface="Cambria Math"/>
                      </a:rPr>
                      <m:t>𝑚</m:t>
                    </m:r>
                    <m:r>
                      <a:rPr lang="en-US" b="0" i="1" smtClean="0">
                        <a:latin typeface="Cambria Math"/>
                      </a:rPr>
                      <m:t>=−</m:t>
                    </m:r>
                    <m:f>
                      <m:fPr>
                        <m:ctrlPr>
                          <a:rPr lang="en-US" b="0" i="1" smtClean="0">
                            <a:latin typeface="Cambria Math"/>
                          </a:rPr>
                        </m:ctrlPr>
                      </m:fPr>
                      <m:num>
                        <m:r>
                          <a:rPr lang="en-US" b="0" i="1" smtClean="0">
                            <a:latin typeface="Cambria Math"/>
                          </a:rPr>
                          <m:t>3</m:t>
                        </m:r>
                      </m:num>
                      <m:den>
                        <m:r>
                          <a:rPr lang="en-US" b="0" i="1" smtClean="0">
                            <a:latin typeface="Cambria Math"/>
                          </a:rPr>
                          <m:t>5</m:t>
                        </m:r>
                      </m:den>
                    </m:f>
                  </m:oMath>
                </a14:m>
                <a:r>
                  <a:rPr lang="en-US" b="1" dirty="0" smtClean="0"/>
                  <a:t> </a:t>
                </a:r>
                <a:r>
                  <a:rPr lang="en-US" dirty="0" smtClean="0"/>
                  <a:t>they are perpendicular!</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981200" y="5715000"/>
                <a:ext cx="5410200" cy="489686"/>
              </a:xfrm>
              <a:prstGeom prst="rect">
                <a:avLst/>
              </a:prstGeom>
              <a:blipFill rotWithShape="1">
                <a:blip r:embed="rId3"/>
                <a:stretch>
                  <a:fillRect l="-901" b="-5000"/>
                </a:stretch>
              </a:blipFill>
            </p:spPr>
            <p:txBody>
              <a:bodyPr/>
              <a:lstStyle/>
              <a:p>
                <a:r>
                  <a:rPr lang="en-US">
                    <a:noFill/>
                  </a:rPr>
                  <a:t> </a:t>
                </a:r>
              </a:p>
            </p:txBody>
          </p:sp>
        </mc:Fallback>
      </mc:AlternateContent>
    </p:spTree>
    <p:extLst>
      <p:ext uri="{BB962C8B-B14F-4D97-AF65-F5344CB8AC3E}">
        <p14:creationId xmlns:p14="http://schemas.microsoft.com/office/powerpoint/2010/main" val="487654377"/>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20" y="152400"/>
            <a:ext cx="8686800" cy="838200"/>
          </a:xfrm>
        </p:spPr>
        <p:txBody>
          <a:bodyPr/>
          <a:lstStyle/>
          <a:p>
            <a:pPr algn="ctr"/>
            <a:r>
              <a:rPr lang="en-US" dirty="0" smtClean="0"/>
              <a:t>Is it a function?</a:t>
            </a:r>
            <a:endParaRPr lang="en-US" dirty="0"/>
          </a:p>
        </p:txBody>
      </p:sp>
      <p:sp>
        <p:nvSpPr>
          <p:cNvPr id="3" name="Content Placeholder 2"/>
          <p:cNvSpPr>
            <a:spLocks noGrp="1"/>
          </p:cNvSpPr>
          <p:nvPr>
            <p:ph idx="1"/>
          </p:nvPr>
        </p:nvSpPr>
        <p:spPr>
          <a:xfrm>
            <a:off x="249820" y="990600"/>
            <a:ext cx="8686800" cy="1646238"/>
          </a:xfrm>
        </p:spPr>
        <p:txBody>
          <a:bodyPr/>
          <a:lstStyle/>
          <a:p>
            <a:pPr marL="0" indent="0" algn="ctr">
              <a:buNone/>
            </a:pPr>
            <a:r>
              <a:rPr lang="en-US" dirty="0" smtClean="0"/>
              <a:t>A </a:t>
            </a:r>
            <a:r>
              <a:rPr lang="en-US" b="1" i="1" u="sng" dirty="0" smtClean="0"/>
              <a:t>FUNCTION</a:t>
            </a:r>
            <a:r>
              <a:rPr lang="en-US" dirty="0" smtClean="0"/>
              <a:t> is a relationship between input (</a:t>
            </a:r>
            <a:r>
              <a:rPr lang="en-US" i="1" dirty="0" smtClean="0"/>
              <a:t>x</a:t>
            </a:r>
            <a:r>
              <a:rPr lang="en-US" dirty="0" smtClean="0"/>
              <a:t>) and output (</a:t>
            </a:r>
            <a:r>
              <a:rPr lang="en-US" i="1" dirty="0" smtClean="0"/>
              <a:t>y</a:t>
            </a:r>
            <a:r>
              <a:rPr lang="en-US" dirty="0" smtClean="0"/>
              <a:t>) where </a:t>
            </a:r>
            <a:r>
              <a:rPr lang="en-US" b="1" i="1" u="sng" dirty="0" smtClean="0">
                <a:solidFill>
                  <a:srgbClr val="FF0000"/>
                </a:solidFill>
              </a:rPr>
              <a:t>EACH INPUT HAS EXACTLY ONE OUTPUT!</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2660155"/>
            <a:ext cx="685800" cy="369332"/>
          </a:xfrm>
          <a:prstGeom prst="rect">
            <a:avLst/>
          </a:prstGeom>
          <a:noFill/>
        </p:spPr>
        <p:txBody>
          <a:bodyPr wrap="square" rtlCol="0">
            <a:spAutoFit/>
          </a:bodyPr>
          <a:lstStyle/>
          <a:p>
            <a:r>
              <a:rPr lang="en-US" b="1" dirty="0" smtClean="0"/>
              <a:t>Ex:</a:t>
            </a:r>
            <a:endParaRPr lang="en-US" b="1" dirty="0"/>
          </a:p>
        </p:txBody>
      </p:sp>
      <p:sp>
        <p:nvSpPr>
          <p:cNvPr id="7" name="TextBox 6"/>
          <p:cNvSpPr txBox="1"/>
          <p:nvPr/>
        </p:nvSpPr>
        <p:spPr>
          <a:xfrm>
            <a:off x="3429000" y="2667000"/>
            <a:ext cx="685800" cy="369332"/>
          </a:xfrm>
          <a:prstGeom prst="rect">
            <a:avLst/>
          </a:prstGeom>
          <a:noFill/>
        </p:spPr>
        <p:txBody>
          <a:bodyPr wrap="square" rtlCol="0">
            <a:spAutoFit/>
          </a:bodyPr>
          <a:lstStyle/>
          <a:p>
            <a:r>
              <a:rPr lang="en-US" b="1" dirty="0" smtClean="0"/>
              <a:t>Ex:</a:t>
            </a:r>
            <a:endParaRPr lang="en-US" b="1" dirty="0"/>
          </a:p>
        </p:txBody>
      </p:sp>
      <p:sp>
        <p:nvSpPr>
          <p:cNvPr id="8" name="TextBox 7"/>
          <p:cNvSpPr txBox="1"/>
          <p:nvPr/>
        </p:nvSpPr>
        <p:spPr>
          <a:xfrm>
            <a:off x="5943600" y="2660155"/>
            <a:ext cx="685800" cy="369332"/>
          </a:xfrm>
          <a:prstGeom prst="rect">
            <a:avLst/>
          </a:prstGeom>
          <a:noFill/>
        </p:spPr>
        <p:txBody>
          <a:bodyPr wrap="square" rtlCol="0">
            <a:spAutoFit/>
          </a:bodyPr>
          <a:lstStyle/>
          <a:p>
            <a:r>
              <a:rPr lang="en-US" b="1" dirty="0" smtClean="0"/>
              <a:t>Ex:</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99969"/>
            <a:ext cx="1143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6008" y="2855524"/>
            <a:ext cx="11144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719" y="2881567"/>
            <a:ext cx="11525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09600" y="4424617"/>
            <a:ext cx="2514600" cy="923330"/>
          </a:xfrm>
          <a:prstGeom prst="rect">
            <a:avLst/>
          </a:prstGeom>
          <a:noFill/>
        </p:spPr>
        <p:txBody>
          <a:bodyPr wrap="square" rtlCol="0">
            <a:spAutoFit/>
          </a:bodyPr>
          <a:lstStyle/>
          <a:p>
            <a:pPr algn="ctr"/>
            <a:r>
              <a:rPr lang="en-US" b="1" u="sng" dirty="0" smtClean="0"/>
              <a:t>Yes</a:t>
            </a:r>
            <a:r>
              <a:rPr lang="en-US" dirty="0" smtClean="0"/>
              <a:t> - This is a function because each input has one output.</a:t>
            </a:r>
            <a:endParaRPr lang="en-US" dirty="0"/>
          </a:p>
        </p:txBody>
      </p:sp>
      <p:sp>
        <p:nvSpPr>
          <p:cNvPr id="13" name="TextBox 12"/>
          <p:cNvSpPr txBox="1"/>
          <p:nvPr/>
        </p:nvSpPr>
        <p:spPr>
          <a:xfrm>
            <a:off x="3276600" y="4424617"/>
            <a:ext cx="2514600" cy="2031325"/>
          </a:xfrm>
          <a:prstGeom prst="rect">
            <a:avLst/>
          </a:prstGeom>
          <a:noFill/>
        </p:spPr>
        <p:txBody>
          <a:bodyPr wrap="square" rtlCol="0">
            <a:spAutoFit/>
          </a:bodyPr>
          <a:lstStyle/>
          <a:p>
            <a:pPr algn="ctr"/>
            <a:r>
              <a:rPr lang="en-US" b="1" u="sng" dirty="0" smtClean="0"/>
              <a:t>Yes</a:t>
            </a:r>
            <a:r>
              <a:rPr lang="en-US" dirty="0" smtClean="0"/>
              <a:t> - This is a function because each input has one output, it does not matter that the output is the same for each…each input has a singular output.</a:t>
            </a:r>
            <a:endParaRPr lang="en-US" dirty="0"/>
          </a:p>
        </p:txBody>
      </p:sp>
      <p:sp>
        <p:nvSpPr>
          <p:cNvPr id="14" name="TextBox 13"/>
          <p:cNvSpPr txBox="1"/>
          <p:nvPr/>
        </p:nvSpPr>
        <p:spPr>
          <a:xfrm>
            <a:off x="5939681" y="4519321"/>
            <a:ext cx="2514600" cy="1200329"/>
          </a:xfrm>
          <a:prstGeom prst="rect">
            <a:avLst/>
          </a:prstGeom>
          <a:noFill/>
        </p:spPr>
        <p:txBody>
          <a:bodyPr wrap="square" rtlCol="0">
            <a:spAutoFit/>
          </a:bodyPr>
          <a:lstStyle/>
          <a:p>
            <a:pPr algn="ctr"/>
            <a:r>
              <a:rPr lang="en-US" b="1" u="sng" dirty="0" smtClean="0"/>
              <a:t>No</a:t>
            </a:r>
            <a:r>
              <a:rPr lang="en-US" dirty="0" smtClean="0"/>
              <a:t> - This is not a function because the input 3 has two different outputs.</a:t>
            </a:r>
            <a:endParaRPr lang="en-US" dirty="0"/>
          </a:p>
        </p:txBody>
      </p:sp>
    </p:spTree>
    <p:extLst>
      <p:ext uri="{BB962C8B-B14F-4D97-AF65-F5344CB8AC3E}">
        <p14:creationId xmlns:p14="http://schemas.microsoft.com/office/powerpoint/2010/main" val="13204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a number a solution?</a:t>
            </a:r>
            <a:endParaRPr lang="en-US" dirty="0"/>
          </a:p>
        </p:txBody>
      </p:sp>
      <p:sp>
        <p:nvSpPr>
          <p:cNvPr id="3" name="Content Placeholder 2"/>
          <p:cNvSpPr>
            <a:spLocks noGrp="1"/>
          </p:cNvSpPr>
          <p:nvPr>
            <p:ph idx="1"/>
          </p:nvPr>
        </p:nvSpPr>
        <p:spPr>
          <a:xfrm>
            <a:off x="304800" y="1554163"/>
            <a:ext cx="8686800" cy="3094038"/>
          </a:xfrm>
        </p:spPr>
        <p:txBody>
          <a:bodyPr/>
          <a:lstStyle/>
          <a:p>
            <a:pPr marL="0" indent="0">
              <a:buNone/>
            </a:pPr>
            <a:r>
              <a:rPr lang="en-US" dirty="0" smtClean="0"/>
              <a:t>If you are being asked if a number is a solution to an </a:t>
            </a:r>
            <a:r>
              <a:rPr lang="en-US" i="1" dirty="0" smtClean="0"/>
              <a:t>equation</a:t>
            </a:r>
            <a:r>
              <a:rPr lang="en-US" dirty="0" smtClean="0"/>
              <a:t> or </a:t>
            </a:r>
            <a:r>
              <a:rPr lang="en-US" i="1" dirty="0" smtClean="0"/>
              <a:t>inequality</a:t>
            </a:r>
            <a:r>
              <a:rPr lang="en-US" dirty="0" smtClean="0"/>
              <a:t>, you are </a:t>
            </a:r>
            <a:r>
              <a:rPr lang="en-US" b="1" i="1" u="sng" dirty="0" smtClean="0"/>
              <a:t>not</a:t>
            </a:r>
            <a:r>
              <a:rPr lang="en-US" dirty="0" smtClean="0"/>
              <a:t> being asked what type of math sentence.  You are being asked a “yes” or “no” question.  Is the given number a solution or not.  To answer, plug in the number and see if it works.</a:t>
            </a:r>
            <a:endParaRPr lang="en-US" dirty="0"/>
          </a:p>
        </p:txBody>
      </p:sp>
      <p:sp>
        <p:nvSpPr>
          <p:cNvPr id="4" name="TextBox 3"/>
          <p:cNvSpPr txBox="1"/>
          <p:nvPr/>
        </p:nvSpPr>
        <p:spPr>
          <a:xfrm>
            <a:off x="914400" y="4713883"/>
            <a:ext cx="2057400" cy="369332"/>
          </a:xfrm>
          <a:prstGeom prst="rect">
            <a:avLst/>
          </a:prstGeom>
          <a:noFill/>
        </p:spPr>
        <p:txBody>
          <a:bodyPr wrap="square" rtlCol="0">
            <a:spAutoFit/>
          </a:bodyPr>
          <a:lstStyle/>
          <a:p>
            <a:r>
              <a:rPr lang="en-US" dirty="0" smtClean="0"/>
              <a:t>If it works then…</a:t>
            </a:r>
            <a:endParaRPr lang="en-US" dirty="0"/>
          </a:p>
        </p:txBody>
      </p:sp>
      <p:sp>
        <p:nvSpPr>
          <p:cNvPr id="5" name="TextBox 4"/>
          <p:cNvSpPr txBox="1"/>
          <p:nvPr/>
        </p:nvSpPr>
        <p:spPr>
          <a:xfrm>
            <a:off x="1047027" y="5083215"/>
            <a:ext cx="2438400" cy="400110"/>
          </a:xfrm>
          <a:prstGeom prst="rect">
            <a:avLst/>
          </a:prstGeom>
          <a:noFill/>
        </p:spPr>
        <p:txBody>
          <a:bodyPr wrap="square" rtlCol="0">
            <a:spAutoFit/>
          </a:bodyPr>
          <a:lstStyle/>
          <a:p>
            <a:r>
              <a:rPr lang="en-US" sz="2000" dirty="0" smtClean="0">
                <a:solidFill>
                  <a:srgbClr val="FF0000"/>
                </a:solidFill>
              </a:rPr>
              <a:t>YES, it </a:t>
            </a:r>
            <a:r>
              <a:rPr lang="en-US" sz="2000" b="1" i="1" u="sng" dirty="0" smtClean="0">
                <a:solidFill>
                  <a:srgbClr val="FF0000"/>
                </a:solidFill>
              </a:rPr>
              <a:t>IS</a:t>
            </a:r>
            <a:r>
              <a:rPr lang="en-US" sz="2000" dirty="0" smtClean="0">
                <a:solidFill>
                  <a:srgbClr val="FF0000"/>
                </a:solidFill>
              </a:rPr>
              <a:t> a solution!</a:t>
            </a:r>
            <a:endParaRPr lang="en-US" sz="2000" dirty="0">
              <a:solidFill>
                <a:srgbClr val="FF0000"/>
              </a:solidFill>
            </a:endParaRPr>
          </a:p>
        </p:txBody>
      </p:sp>
      <p:sp>
        <p:nvSpPr>
          <p:cNvPr id="6" name="TextBox 5"/>
          <p:cNvSpPr txBox="1"/>
          <p:nvPr/>
        </p:nvSpPr>
        <p:spPr>
          <a:xfrm>
            <a:off x="4648200" y="4681617"/>
            <a:ext cx="2514600" cy="369332"/>
          </a:xfrm>
          <a:prstGeom prst="rect">
            <a:avLst/>
          </a:prstGeom>
          <a:noFill/>
        </p:spPr>
        <p:txBody>
          <a:bodyPr wrap="square" rtlCol="0">
            <a:spAutoFit/>
          </a:bodyPr>
          <a:lstStyle/>
          <a:p>
            <a:r>
              <a:rPr lang="en-US" dirty="0" smtClean="0"/>
              <a:t>If it doesn’t work then…</a:t>
            </a:r>
            <a:endParaRPr lang="en-US" dirty="0"/>
          </a:p>
        </p:txBody>
      </p:sp>
      <p:sp>
        <p:nvSpPr>
          <p:cNvPr id="7" name="TextBox 6"/>
          <p:cNvSpPr txBox="1"/>
          <p:nvPr/>
        </p:nvSpPr>
        <p:spPr>
          <a:xfrm>
            <a:off x="4724400" y="5057563"/>
            <a:ext cx="2819400" cy="400110"/>
          </a:xfrm>
          <a:prstGeom prst="rect">
            <a:avLst/>
          </a:prstGeom>
          <a:noFill/>
        </p:spPr>
        <p:txBody>
          <a:bodyPr wrap="square" rtlCol="0">
            <a:spAutoFit/>
          </a:bodyPr>
          <a:lstStyle/>
          <a:p>
            <a:r>
              <a:rPr lang="en-US" sz="2000" dirty="0" smtClean="0">
                <a:solidFill>
                  <a:srgbClr val="FF0000"/>
                </a:solidFill>
              </a:rPr>
              <a:t>NO, it is </a:t>
            </a:r>
            <a:r>
              <a:rPr lang="en-US" sz="2000" b="1" i="1" u="sng" dirty="0" smtClean="0">
                <a:solidFill>
                  <a:srgbClr val="FF0000"/>
                </a:solidFill>
              </a:rPr>
              <a:t>NOT</a:t>
            </a:r>
            <a:r>
              <a:rPr lang="en-US" sz="2000" dirty="0" smtClean="0">
                <a:solidFill>
                  <a:srgbClr val="FF0000"/>
                </a:solidFill>
              </a:rPr>
              <a:t>  a solution!</a:t>
            </a:r>
            <a:endParaRPr lang="en-US" sz="2000" dirty="0">
              <a:solidFill>
                <a:srgbClr val="FF0000"/>
              </a:solidFill>
            </a:endParaRPr>
          </a:p>
        </p:txBody>
      </p:sp>
      <p:sp>
        <p:nvSpPr>
          <p:cNvPr id="10" name="Action Button: Back or Previous 9">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352800" y="5861224"/>
            <a:ext cx="1676400" cy="369332"/>
          </a:xfrm>
          <a:prstGeom prst="rect">
            <a:avLst/>
          </a:prstGeom>
          <a:solidFill>
            <a:srgbClr val="F57D23"/>
          </a:solidFill>
          <a:ln w="38100">
            <a:solidFill>
              <a:schemeClr val="tx1"/>
            </a:solidFill>
          </a:ln>
        </p:spPr>
        <p:txBody>
          <a:bodyPr wrap="square" rtlCol="0">
            <a:spAutoFit/>
          </a:bodyPr>
          <a:lstStyle/>
          <a:p>
            <a:r>
              <a:rPr lang="en-US" b="1" dirty="0" smtClean="0"/>
              <a:t>SEE EXAMPLE</a:t>
            </a:r>
            <a:endParaRPr lang="en-US" b="1" dirty="0"/>
          </a:p>
        </p:txBody>
      </p:sp>
      <p:sp>
        <p:nvSpPr>
          <p:cNvPr id="13" name="Action Button: Custom 12">
            <a:hlinkClick r:id="rId3" action="ppaction://hlinksldjump" highlightClick="1"/>
          </p:cNvPr>
          <p:cNvSpPr/>
          <p:nvPr/>
        </p:nvSpPr>
        <p:spPr>
          <a:xfrm>
            <a:off x="3352800" y="5861224"/>
            <a:ext cx="1676400" cy="34907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par>
                          <p:cTn id="7" fill="hold">
                            <p:stCondLst>
                              <p:cond delay="5325"/>
                            </p:stCondLst>
                            <p:childTnLst>
                              <p:par>
                                <p:cTn id="8" presetID="42"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6325"/>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6825"/>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7825"/>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Examples of checking for solutions</a:t>
            </a:r>
            <a:endParaRPr lang="en-US" dirty="0"/>
          </a:p>
        </p:txBody>
      </p:sp>
      <p:sp>
        <p:nvSpPr>
          <p:cNvPr id="3" name="Content Placeholder 2"/>
          <p:cNvSpPr>
            <a:spLocks noGrp="1"/>
          </p:cNvSpPr>
          <p:nvPr>
            <p:ph idx="1"/>
          </p:nvPr>
        </p:nvSpPr>
        <p:spPr>
          <a:xfrm>
            <a:off x="304800" y="1554163"/>
            <a:ext cx="3810000" cy="1265237"/>
          </a:xfrm>
        </p:spPr>
        <p:txBody>
          <a:bodyPr/>
          <a:lstStyle/>
          <a:p>
            <a:pPr marL="0" indent="0" algn="ctr">
              <a:buNone/>
            </a:pPr>
            <a:r>
              <a:rPr lang="en-US" dirty="0" smtClean="0"/>
              <a:t>Is </a:t>
            </a:r>
            <a:r>
              <a:rPr lang="en-US" i="1" dirty="0" smtClean="0"/>
              <a:t>x</a:t>
            </a:r>
            <a:r>
              <a:rPr lang="en-US" dirty="0" smtClean="0"/>
              <a:t> = 4 a solution to:</a:t>
            </a:r>
          </a:p>
          <a:p>
            <a:pPr marL="0" indent="0" algn="ctr">
              <a:buNone/>
            </a:pPr>
            <a:r>
              <a:rPr lang="en-US" dirty="0" smtClean="0"/>
              <a:t>2</a:t>
            </a:r>
            <a:r>
              <a:rPr lang="en-US" i="1" dirty="0" smtClean="0"/>
              <a:t>x</a:t>
            </a:r>
            <a:r>
              <a:rPr lang="en-US" dirty="0" smtClean="0"/>
              <a:t> + 3 = 9</a:t>
            </a:r>
            <a:endParaRPr lang="en-US" dirty="0"/>
          </a:p>
        </p:txBody>
      </p:sp>
      <p:sp>
        <p:nvSpPr>
          <p:cNvPr id="4" name="TextBox 3"/>
          <p:cNvSpPr txBox="1"/>
          <p:nvPr/>
        </p:nvSpPr>
        <p:spPr>
          <a:xfrm>
            <a:off x="1295400" y="2819400"/>
            <a:ext cx="2057400" cy="1477328"/>
          </a:xfrm>
          <a:prstGeom prst="rect">
            <a:avLst/>
          </a:prstGeom>
          <a:noFill/>
        </p:spPr>
        <p:txBody>
          <a:bodyPr wrap="square" rtlCol="0">
            <a:spAutoFit/>
          </a:bodyPr>
          <a:lstStyle/>
          <a:p>
            <a:r>
              <a:rPr lang="en-US" dirty="0" smtClean="0"/>
              <a:t>2(4) + 3 = 9</a:t>
            </a:r>
          </a:p>
          <a:p>
            <a:r>
              <a:rPr lang="en-US" dirty="0"/>
              <a:t> </a:t>
            </a:r>
            <a:r>
              <a:rPr lang="en-US" dirty="0" smtClean="0"/>
              <a:t>   8  + 3 = 9</a:t>
            </a:r>
          </a:p>
          <a:p>
            <a:r>
              <a:rPr lang="en-US" dirty="0"/>
              <a:t> </a:t>
            </a:r>
            <a:r>
              <a:rPr lang="en-US" dirty="0" smtClean="0"/>
              <a:t>         11 = 9</a:t>
            </a:r>
          </a:p>
          <a:p>
            <a:r>
              <a:rPr lang="en-US" dirty="0" smtClean="0"/>
              <a:t>No, it didn’t work,</a:t>
            </a:r>
          </a:p>
          <a:p>
            <a:r>
              <a:rPr lang="en-US" dirty="0" smtClean="0"/>
              <a:t>9 doesn’t equal 11 </a:t>
            </a:r>
            <a:endParaRPr lang="en-US" dirty="0"/>
          </a:p>
        </p:txBody>
      </p:sp>
      <p:sp>
        <p:nvSpPr>
          <p:cNvPr id="5" name="TextBox 4"/>
          <p:cNvSpPr txBox="1"/>
          <p:nvPr/>
        </p:nvSpPr>
        <p:spPr>
          <a:xfrm>
            <a:off x="4800600" y="1600200"/>
            <a:ext cx="3886200" cy="1077218"/>
          </a:xfrm>
          <a:prstGeom prst="rect">
            <a:avLst/>
          </a:prstGeom>
          <a:noFill/>
        </p:spPr>
        <p:txBody>
          <a:bodyPr wrap="square" rtlCol="0">
            <a:spAutoFit/>
          </a:bodyPr>
          <a:lstStyle/>
          <a:p>
            <a:r>
              <a:rPr lang="en-US" sz="3200" dirty="0" smtClean="0">
                <a:solidFill>
                  <a:schemeClr val="tx2"/>
                </a:solidFill>
              </a:rPr>
              <a:t>Is </a:t>
            </a:r>
            <a:r>
              <a:rPr lang="en-US" sz="3200" i="1" dirty="0" smtClean="0">
                <a:solidFill>
                  <a:schemeClr val="tx2"/>
                </a:solidFill>
              </a:rPr>
              <a:t>y</a:t>
            </a:r>
            <a:r>
              <a:rPr lang="en-US" sz="3200" dirty="0" smtClean="0">
                <a:solidFill>
                  <a:schemeClr val="tx2"/>
                </a:solidFill>
              </a:rPr>
              <a:t> = 5 a solution to:</a:t>
            </a:r>
          </a:p>
          <a:p>
            <a:r>
              <a:rPr lang="en-US" sz="3200" dirty="0">
                <a:solidFill>
                  <a:schemeClr val="tx2"/>
                </a:solidFill>
              </a:rPr>
              <a:t> </a:t>
            </a:r>
            <a:r>
              <a:rPr lang="en-US" sz="3200" dirty="0" smtClean="0">
                <a:solidFill>
                  <a:schemeClr val="tx2"/>
                </a:solidFill>
              </a:rPr>
              <a:t>   3</a:t>
            </a:r>
            <a:r>
              <a:rPr lang="en-US" sz="3200" i="1" dirty="0" smtClean="0">
                <a:solidFill>
                  <a:schemeClr val="tx2"/>
                </a:solidFill>
              </a:rPr>
              <a:t>x</a:t>
            </a:r>
            <a:r>
              <a:rPr lang="en-US" sz="3200" dirty="0" smtClean="0">
                <a:solidFill>
                  <a:schemeClr val="tx2"/>
                </a:solidFill>
              </a:rPr>
              <a:t> – 4 </a:t>
            </a:r>
            <a:r>
              <a:rPr lang="en-US" sz="3200" u="sng" dirty="0" smtClean="0">
                <a:solidFill>
                  <a:schemeClr val="tx2"/>
                </a:solidFill>
              </a:rPr>
              <a:t>&lt;</a:t>
            </a:r>
            <a:r>
              <a:rPr lang="en-US" sz="3200" dirty="0" smtClean="0">
                <a:solidFill>
                  <a:schemeClr val="tx2"/>
                </a:solidFill>
              </a:rPr>
              <a:t> 11</a:t>
            </a:r>
            <a:endParaRPr lang="en-US" sz="3200" dirty="0">
              <a:solidFill>
                <a:schemeClr val="tx2"/>
              </a:solidFill>
            </a:endParaRPr>
          </a:p>
        </p:txBody>
      </p:sp>
      <p:sp>
        <p:nvSpPr>
          <p:cNvPr id="6" name="TextBox 5"/>
          <p:cNvSpPr txBox="1"/>
          <p:nvPr/>
        </p:nvSpPr>
        <p:spPr>
          <a:xfrm>
            <a:off x="5715000" y="2814577"/>
            <a:ext cx="2133600" cy="1477328"/>
          </a:xfrm>
          <a:prstGeom prst="rect">
            <a:avLst/>
          </a:prstGeom>
          <a:noFill/>
        </p:spPr>
        <p:txBody>
          <a:bodyPr wrap="square" rtlCol="0">
            <a:spAutoFit/>
          </a:bodyPr>
          <a:lstStyle/>
          <a:p>
            <a:r>
              <a:rPr lang="en-US" dirty="0" smtClean="0"/>
              <a:t>3(5) – 4 </a:t>
            </a:r>
            <a:r>
              <a:rPr lang="en-US" u="sng" dirty="0" smtClean="0"/>
              <a:t>&lt;</a:t>
            </a:r>
            <a:r>
              <a:rPr lang="en-US" dirty="0" smtClean="0"/>
              <a:t> 11</a:t>
            </a:r>
          </a:p>
          <a:p>
            <a:r>
              <a:rPr lang="en-US" dirty="0"/>
              <a:t> </a:t>
            </a:r>
            <a:r>
              <a:rPr lang="en-US" dirty="0" smtClean="0"/>
              <a:t>  15 – 4 </a:t>
            </a:r>
            <a:r>
              <a:rPr lang="en-US" u="sng" dirty="0" smtClean="0"/>
              <a:t>&lt;</a:t>
            </a:r>
            <a:r>
              <a:rPr lang="en-US" dirty="0" smtClean="0"/>
              <a:t> 11</a:t>
            </a:r>
          </a:p>
          <a:p>
            <a:r>
              <a:rPr lang="en-US" dirty="0"/>
              <a:t> </a:t>
            </a:r>
            <a:r>
              <a:rPr lang="en-US" dirty="0" smtClean="0"/>
              <a:t>         11 </a:t>
            </a:r>
            <a:r>
              <a:rPr lang="en-US" u="sng" dirty="0" smtClean="0"/>
              <a:t>&lt;</a:t>
            </a:r>
            <a:r>
              <a:rPr lang="en-US" dirty="0" smtClean="0"/>
              <a:t> 11</a:t>
            </a:r>
          </a:p>
          <a:p>
            <a:r>
              <a:rPr lang="en-US" dirty="0" smtClean="0"/>
              <a:t>Yes, it works, 11 is </a:t>
            </a:r>
          </a:p>
          <a:p>
            <a:r>
              <a:rPr lang="en-US" dirty="0"/>
              <a:t>l</a:t>
            </a:r>
            <a:r>
              <a:rPr lang="en-US" dirty="0" smtClean="0"/>
              <a:t>ess than 11.</a:t>
            </a:r>
            <a:endParaRPr lang="en-US" dirty="0"/>
          </a:p>
        </p:txBody>
      </p:sp>
      <p:sp>
        <p:nvSpPr>
          <p:cNvPr id="7" name="Action Button: Back or Previous 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8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Linear equation or inequality?</a:t>
            </a:r>
            <a:endParaRPr lang="en-US" dirty="0"/>
          </a:p>
        </p:txBody>
      </p:sp>
      <p:sp>
        <p:nvSpPr>
          <p:cNvPr id="3" name="Content Placeholder 2"/>
          <p:cNvSpPr>
            <a:spLocks noGrp="1"/>
          </p:cNvSpPr>
          <p:nvPr>
            <p:ph idx="1"/>
          </p:nvPr>
        </p:nvSpPr>
        <p:spPr>
          <a:xfrm>
            <a:off x="914400" y="2438400"/>
            <a:ext cx="2590800" cy="808038"/>
          </a:xfrm>
          <a:solidFill>
            <a:srgbClr val="92D050"/>
          </a:solidFill>
          <a:ln w="38100">
            <a:solidFill>
              <a:schemeClr val="tx1"/>
            </a:solidFill>
          </a:ln>
        </p:spPr>
        <p:txBody>
          <a:bodyPr>
            <a:noAutofit/>
          </a:bodyPr>
          <a:lstStyle/>
          <a:p>
            <a:pPr marL="0" indent="0">
              <a:buNone/>
            </a:pPr>
            <a:r>
              <a:rPr lang="en-US" sz="4000" b="1" dirty="0" smtClean="0">
                <a:solidFill>
                  <a:schemeClr val="tx1"/>
                </a:solidFill>
              </a:rPr>
              <a:t>EQUATION</a:t>
            </a:r>
            <a:endParaRPr lang="en-US" sz="4000" b="1" dirty="0">
              <a:solidFill>
                <a:schemeClr val="tx1"/>
              </a:solidFill>
            </a:endParaRPr>
          </a:p>
        </p:txBody>
      </p:sp>
      <p:sp>
        <p:nvSpPr>
          <p:cNvPr id="4" name="Content Placeholder 2"/>
          <p:cNvSpPr txBox="1">
            <a:spLocks/>
          </p:cNvSpPr>
          <p:nvPr/>
        </p:nvSpPr>
        <p:spPr>
          <a:xfrm>
            <a:off x="4800600" y="2438400"/>
            <a:ext cx="2971800" cy="808038"/>
          </a:xfrm>
          <a:prstGeom prst="rect">
            <a:avLst/>
          </a:prstGeom>
          <a:solidFill>
            <a:srgbClr val="00B0F0"/>
          </a:solidFill>
          <a:ln w="3810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4000" b="1" dirty="0" smtClean="0">
                <a:solidFill>
                  <a:schemeClr val="tx1"/>
                </a:solidFill>
              </a:rPr>
              <a:t>INEQUALITY</a:t>
            </a:r>
            <a:endParaRPr lang="en-US" sz="4000" b="1" dirty="0">
              <a:solidFill>
                <a:schemeClr val="tx1"/>
              </a:solidFill>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914400" y="2438400"/>
            <a:ext cx="2590800" cy="8080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4" action="ppaction://hlinksldjump" highlightClick="1"/>
          </p:cNvPr>
          <p:cNvSpPr/>
          <p:nvPr/>
        </p:nvSpPr>
        <p:spPr>
          <a:xfrm>
            <a:off x="4800600" y="2438400"/>
            <a:ext cx="2971800" cy="8080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41005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 to linear equations…</a:t>
            </a:r>
            <a:endParaRPr lang="en-US" dirty="0"/>
          </a:p>
        </p:txBody>
      </p:sp>
      <p:sp>
        <p:nvSpPr>
          <p:cNvPr id="3" name="Content Placeholder 2"/>
          <p:cNvSpPr>
            <a:spLocks noGrp="1"/>
          </p:cNvSpPr>
          <p:nvPr>
            <p:ph idx="1"/>
          </p:nvPr>
        </p:nvSpPr>
        <p:spPr>
          <a:xfrm>
            <a:off x="304800" y="1293296"/>
            <a:ext cx="8686800" cy="1646238"/>
          </a:xfrm>
        </p:spPr>
        <p:txBody>
          <a:bodyPr/>
          <a:lstStyle/>
          <a:p>
            <a:pPr marL="0" indent="0">
              <a:buNone/>
            </a:pPr>
            <a:r>
              <a:rPr lang="en-US" dirty="0" smtClean="0"/>
              <a:t>1) A solution to a linear equation is any ordered pair (</a:t>
            </a:r>
            <a:r>
              <a:rPr lang="en-US" i="1" dirty="0" smtClean="0"/>
              <a:t>x</a:t>
            </a:r>
            <a:r>
              <a:rPr lang="en-US" dirty="0" smtClean="0"/>
              <a:t>, </a:t>
            </a:r>
            <a:r>
              <a:rPr lang="en-US" i="1" dirty="0" smtClean="0"/>
              <a:t>y</a:t>
            </a:r>
            <a:r>
              <a:rPr lang="en-US" dirty="0" smtClean="0"/>
              <a:t>), that when substituted in makes the equation true.</a:t>
            </a:r>
            <a:endParaRPr lang="en-US" dirty="0"/>
          </a:p>
        </p:txBody>
      </p:sp>
      <p:sp>
        <p:nvSpPr>
          <p:cNvPr id="4" name="Content Placeholder 2"/>
          <p:cNvSpPr txBox="1">
            <a:spLocks/>
          </p:cNvSpPr>
          <p:nvPr/>
        </p:nvSpPr>
        <p:spPr>
          <a:xfrm>
            <a:off x="304800" y="4114800"/>
            <a:ext cx="5486400" cy="762000"/>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dirty="0"/>
              <a:t>2</a:t>
            </a:r>
            <a:r>
              <a:rPr lang="en-US" dirty="0" smtClean="0"/>
              <a:t>) Any ordered pair on the line.</a:t>
            </a:r>
            <a:endParaRPr lang="en-US" dirty="0"/>
          </a:p>
        </p:txBody>
      </p:sp>
      <p:sp>
        <p:nvSpPr>
          <p:cNvPr id="5" name="TextBox 4"/>
          <p:cNvSpPr txBox="1"/>
          <p:nvPr/>
        </p:nvSpPr>
        <p:spPr>
          <a:xfrm>
            <a:off x="3352800" y="2754868"/>
            <a:ext cx="1828800" cy="369332"/>
          </a:xfrm>
          <a:prstGeom prst="rect">
            <a:avLst/>
          </a:prstGeom>
          <a:noFill/>
        </p:spPr>
        <p:txBody>
          <a:bodyPr wrap="square" rtlCol="0">
            <a:spAutoFit/>
          </a:bodyPr>
          <a:lstStyle/>
          <a:p>
            <a:r>
              <a:rPr lang="en-US" b="1" dirty="0" smtClean="0"/>
              <a:t>Ex:  </a:t>
            </a:r>
            <a:r>
              <a:rPr lang="en-US" dirty="0" smtClean="0"/>
              <a:t>3</a:t>
            </a:r>
            <a:r>
              <a:rPr lang="en-US" i="1" dirty="0" smtClean="0"/>
              <a:t>x</a:t>
            </a:r>
            <a:r>
              <a:rPr lang="en-US" dirty="0" smtClean="0"/>
              <a:t> + 2</a:t>
            </a:r>
            <a:r>
              <a:rPr lang="en-US" i="1" dirty="0" smtClean="0"/>
              <a:t>y</a:t>
            </a:r>
            <a:r>
              <a:rPr lang="en-US" dirty="0" smtClean="0"/>
              <a:t> = 12</a:t>
            </a:r>
            <a:endParaRPr lang="en-US" b="1" dirty="0"/>
          </a:p>
        </p:txBody>
      </p:sp>
      <p:sp>
        <p:nvSpPr>
          <p:cNvPr id="6" name="TextBox 5"/>
          <p:cNvSpPr txBox="1"/>
          <p:nvPr/>
        </p:nvSpPr>
        <p:spPr>
          <a:xfrm>
            <a:off x="5257800" y="2939534"/>
            <a:ext cx="2362200" cy="923330"/>
          </a:xfrm>
          <a:prstGeom prst="rect">
            <a:avLst/>
          </a:prstGeom>
          <a:noFill/>
        </p:spPr>
        <p:txBody>
          <a:bodyPr wrap="square" rtlCol="0">
            <a:spAutoFit/>
          </a:bodyPr>
          <a:lstStyle/>
          <a:p>
            <a:r>
              <a:rPr lang="en-US" dirty="0" smtClean="0"/>
              <a:t>To check if (2, 3) is a solution, replace </a:t>
            </a:r>
            <a:r>
              <a:rPr lang="en-US" i="1" dirty="0" smtClean="0"/>
              <a:t>x </a:t>
            </a:r>
            <a:r>
              <a:rPr lang="en-US" dirty="0" smtClean="0"/>
              <a:t>with 2 and</a:t>
            </a:r>
            <a:r>
              <a:rPr lang="en-US" i="1" dirty="0" smtClean="0"/>
              <a:t> y</a:t>
            </a:r>
            <a:r>
              <a:rPr lang="en-US" dirty="0" smtClean="0"/>
              <a:t> with 3.</a:t>
            </a:r>
            <a:endParaRPr lang="en-US" dirty="0"/>
          </a:p>
        </p:txBody>
      </p:sp>
      <p:sp>
        <p:nvSpPr>
          <p:cNvPr id="7" name="TextBox 6"/>
          <p:cNvSpPr txBox="1"/>
          <p:nvPr/>
        </p:nvSpPr>
        <p:spPr>
          <a:xfrm>
            <a:off x="3140901" y="3276600"/>
            <a:ext cx="2667000" cy="369332"/>
          </a:xfrm>
          <a:prstGeom prst="rect">
            <a:avLst/>
          </a:prstGeom>
          <a:noFill/>
        </p:spPr>
        <p:txBody>
          <a:bodyPr wrap="square" rtlCol="0">
            <a:spAutoFit/>
          </a:bodyPr>
          <a:lstStyle/>
          <a:p>
            <a:r>
              <a:rPr lang="en-US" dirty="0" smtClean="0"/>
              <a:t>       3(2) + 2(3) = 12</a:t>
            </a:r>
            <a:endParaRPr lang="en-US" dirty="0"/>
          </a:p>
        </p:txBody>
      </p:sp>
      <p:sp>
        <p:nvSpPr>
          <p:cNvPr id="8" name="TextBox 7"/>
          <p:cNvSpPr txBox="1"/>
          <p:nvPr/>
        </p:nvSpPr>
        <p:spPr>
          <a:xfrm>
            <a:off x="3982233" y="3733800"/>
            <a:ext cx="1295400" cy="381000"/>
          </a:xfrm>
          <a:prstGeom prst="rect">
            <a:avLst/>
          </a:prstGeom>
          <a:noFill/>
        </p:spPr>
        <p:txBody>
          <a:bodyPr wrap="square" rtlCol="0">
            <a:spAutoFit/>
          </a:bodyPr>
          <a:lstStyle/>
          <a:p>
            <a:r>
              <a:rPr lang="en-US" dirty="0" smtClean="0"/>
              <a:t>6 + 6 = 12</a:t>
            </a:r>
            <a:endParaRPr lang="en-US" dirty="0"/>
          </a:p>
        </p:txBody>
      </p:sp>
      <p:sp>
        <p:nvSpPr>
          <p:cNvPr id="9" name="TextBox 8"/>
          <p:cNvSpPr txBox="1"/>
          <p:nvPr/>
        </p:nvSpPr>
        <p:spPr>
          <a:xfrm>
            <a:off x="6553200" y="3924300"/>
            <a:ext cx="2133600" cy="923330"/>
          </a:xfrm>
          <a:prstGeom prst="rect">
            <a:avLst/>
          </a:prstGeom>
          <a:noFill/>
        </p:spPr>
        <p:txBody>
          <a:bodyPr wrap="square" rtlCol="0">
            <a:spAutoFit/>
          </a:bodyPr>
          <a:lstStyle/>
          <a:p>
            <a:r>
              <a:rPr lang="en-US" dirty="0" smtClean="0"/>
              <a:t>Since it worked, this means that (2, 3) is a solution.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748" y="4648200"/>
            <a:ext cx="2010370" cy="201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748" y="4673252"/>
            <a:ext cx="2010370" cy="1992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9669540">
            <a:off x="4216834" y="5283648"/>
            <a:ext cx="51513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5653385"/>
            <a:ext cx="1239033" cy="646331"/>
          </a:xfrm>
          <a:prstGeom prst="rect">
            <a:avLst/>
          </a:prstGeom>
          <a:noFill/>
        </p:spPr>
        <p:txBody>
          <a:bodyPr wrap="square" rtlCol="0">
            <a:spAutoFit/>
          </a:bodyPr>
          <a:lstStyle/>
          <a:p>
            <a:pPr algn="ctr"/>
            <a:r>
              <a:rPr lang="en-US" b="1" dirty="0" smtClean="0">
                <a:solidFill>
                  <a:srgbClr val="FF0000"/>
                </a:solidFill>
              </a:rPr>
              <a:t>POINT ON THE LINE!</a:t>
            </a:r>
            <a:endParaRPr lang="en-US" b="1" dirty="0">
              <a:solidFill>
                <a:srgbClr val="FF0000"/>
              </a:solidFill>
            </a:endParaRPr>
          </a:p>
        </p:txBody>
      </p:sp>
      <p:sp>
        <p:nvSpPr>
          <p:cNvPr id="14" name="Action Button: Back or Previous 1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635118" y="5105400"/>
            <a:ext cx="3127882" cy="1754326"/>
          </a:xfrm>
          <a:prstGeom prst="rect">
            <a:avLst/>
          </a:prstGeom>
          <a:noFill/>
        </p:spPr>
        <p:txBody>
          <a:bodyPr wrap="square" rtlCol="0">
            <a:spAutoFit/>
          </a:bodyPr>
          <a:lstStyle/>
          <a:p>
            <a:r>
              <a:rPr lang="en-US" dirty="0" smtClean="0"/>
              <a:t>*Keep in mind that </a:t>
            </a:r>
            <a:r>
              <a:rPr lang="en-US" b="1" i="1" u="sng" dirty="0" smtClean="0"/>
              <a:t>any</a:t>
            </a:r>
            <a:r>
              <a:rPr lang="en-US" dirty="0" smtClean="0"/>
              <a:t> point on the line is a solution,</a:t>
            </a:r>
          </a:p>
          <a:p>
            <a:r>
              <a:rPr lang="en-US" dirty="0" smtClean="0"/>
              <a:t>And since all lines have </a:t>
            </a:r>
            <a:endParaRPr lang="en-US" dirty="0"/>
          </a:p>
          <a:p>
            <a:r>
              <a:rPr lang="en-US" dirty="0" smtClean="0"/>
              <a:t>Infinite points, linear equations have infinite solutions.</a:t>
            </a:r>
            <a:endParaRPr lang="en-US" dirty="0"/>
          </a:p>
        </p:txBody>
      </p:sp>
    </p:spTree>
    <p:extLst>
      <p:ext uri="{BB962C8B-B14F-4D97-AF65-F5344CB8AC3E}">
        <p14:creationId xmlns:p14="http://schemas.microsoft.com/office/powerpoint/2010/main" val="107770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1000"/>
                                        <p:tgtEl>
                                          <p:spTgt spid="2050"/>
                                        </p:tgtEl>
                                      </p:cBhvr>
                                    </p:animEffect>
                                    <p:anim calcmode="lin" valueType="num">
                                      <p:cBhvr>
                                        <p:cTn id="38" dur="1000" fill="hold"/>
                                        <p:tgtEl>
                                          <p:spTgt spid="2050"/>
                                        </p:tgtEl>
                                        <p:attrNameLst>
                                          <p:attrName>ppt_x</p:attrName>
                                        </p:attrNameLst>
                                      </p:cBhvr>
                                      <p:tavLst>
                                        <p:tav tm="0">
                                          <p:val>
                                            <p:strVal val="#ppt_x"/>
                                          </p:val>
                                        </p:tav>
                                        <p:tav tm="100000">
                                          <p:val>
                                            <p:strVal val="#ppt_x"/>
                                          </p:val>
                                        </p:tav>
                                      </p:tavLst>
                                    </p:anim>
                                    <p:anim calcmode="lin" valueType="num">
                                      <p:cBhvr>
                                        <p:cTn id="39" dur="1000" fill="hold"/>
                                        <p:tgtEl>
                                          <p:spTgt spid="2050"/>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2051"/>
                                        </p:tgtEl>
                                        <p:attrNameLst>
                                          <p:attrName>style.visibility</p:attrName>
                                        </p:attrNameLst>
                                      </p:cBhvr>
                                      <p:to>
                                        <p:strVal val="visible"/>
                                      </p:to>
                                    </p:set>
                                    <p:animEffect transition="in" filter="fade">
                                      <p:cBhvr>
                                        <p:cTn id="43" dur="1000"/>
                                        <p:tgtEl>
                                          <p:spTgt spid="2051"/>
                                        </p:tgtEl>
                                      </p:cBhvr>
                                    </p:animEffect>
                                    <p:anim calcmode="lin" valueType="num">
                                      <p:cBhvr>
                                        <p:cTn id="44" dur="1000" fill="hold"/>
                                        <p:tgtEl>
                                          <p:spTgt spid="2051"/>
                                        </p:tgtEl>
                                        <p:attrNameLst>
                                          <p:attrName>ppt_x</p:attrName>
                                        </p:attrNameLst>
                                      </p:cBhvr>
                                      <p:tavLst>
                                        <p:tav tm="0">
                                          <p:val>
                                            <p:strVal val="#ppt_x"/>
                                          </p:val>
                                        </p:tav>
                                        <p:tav tm="100000">
                                          <p:val>
                                            <p:strVal val="#ppt_x"/>
                                          </p:val>
                                        </p:tav>
                                      </p:tavLst>
                                    </p:anim>
                                    <p:anim calcmode="lin" valueType="num">
                                      <p:cBhvr>
                                        <p:cTn id="45" dur="1000" fill="hold"/>
                                        <p:tgtEl>
                                          <p:spTgt spid="205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fade">
                                      <p:cBhvr>
                                        <p:cTn id="55" dur="1000"/>
                                        <p:tgtEl>
                                          <p:spTgt spid="11">
                                            <p:txEl>
                                              <p:pRg st="0" end="0"/>
                                            </p:txEl>
                                          </p:spTgt>
                                        </p:tgtEl>
                                      </p:cBhvr>
                                    </p:animEffect>
                                    <p:anim calcmode="lin" valueType="num">
                                      <p:cBhvr>
                                        <p:cTn id="56"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2"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33" y="152400"/>
            <a:ext cx="8686800" cy="838200"/>
          </a:xfrm>
        </p:spPr>
        <p:txBody>
          <a:bodyPr/>
          <a:lstStyle/>
          <a:p>
            <a:pPr algn="ctr"/>
            <a:r>
              <a:rPr lang="en-US" dirty="0" smtClean="0"/>
              <a:t>Solutions to linear inequalities…</a:t>
            </a:r>
            <a:endParaRPr lang="en-US" dirty="0"/>
          </a:p>
        </p:txBody>
      </p:sp>
      <p:sp>
        <p:nvSpPr>
          <p:cNvPr id="3" name="Content Placeholder 2"/>
          <p:cNvSpPr>
            <a:spLocks noGrp="1"/>
          </p:cNvSpPr>
          <p:nvPr>
            <p:ph idx="1"/>
          </p:nvPr>
        </p:nvSpPr>
        <p:spPr>
          <a:xfrm>
            <a:off x="286533" y="1066800"/>
            <a:ext cx="8686800" cy="1570038"/>
          </a:xfrm>
        </p:spPr>
        <p:txBody>
          <a:bodyPr/>
          <a:lstStyle/>
          <a:p>
            <a:pPr marL="0" indent="0">
              <a:buNone/>
            </a:pPr>
            <a:r>
              <a:rPr lang="en-US" dirty="0" smtClean="0"/>
              <a:t>1) A </a:t>
            </a:r>
            <a:r>
              <a:rPr lang="en-US" dirty="0"/>
              <a:t>solution to a linear equation is any ordered pair (</a:t>
            </a:r>
            <a:r>
              <a:rPr lang="en-US" i="1" dirty="0"/>
              <a:t>x</a:t>
            </a:r>
            <a:r>
              <a:rPr lang="en-US" dirty="0"/>
              <a:t>, </a:t>
            </a:r>
            <a:r>
              <a:rPr lang="en-US" i="1" dirty="0"/>
              <a:t>y</a:t>
            </a:r>
            <a:r>
              <a:rPr lang="en-US" dirty="0"/>
              <a:t>), that when substituted in makes the </a:t>
            </a:r>
            <a:r>
              <a:rPr lang="en-US" dirty="0" smtClean="0"/>
              <a:t>inequality </a:t>
            </a:r>
            <a:r>
              <a:rPr lang="en-US" dirty="0"/>
              <a:t>true</a:t>
            </a:r>
            <a:r>
              <a:rPr lang="en-US" dirty="0" smtClean="0"/>
              <a:t>.</a:t>
            </a:r>
          </a:p>
          <a:p>
            <a:pPr marL="0" indent="0">
              <a:buNone/>
            </a:pPr>
            <a:endParaRPr lang="en-US" dirty="0" smtClean="0"/>
          </a:p>
          <a:p>
            <a:pPr marL="0" indent="0">
              <a:buNone/>
            </a:pPr>
            <a:endParaRPr lang="en-US" dirty="0"/>
          </a:p>
          <a:p>
            <a:pPr marL="0" indent="0">
              <a:buNone/>
            </a:pPr>
            <a:endParaRPr lang="en-US" dirty="0" smtClean="0"/>
          </a:p>
        </p:txBody>
      </p:sp>
      <p:sp>
        <p:nvSpPr>
          <p:cNvPr id="4" name="TextBox 3"/>
          <p:cNvSpPr txBox="1"/>
          <p:nvPr/>
        </p:nvSpPr>
        <p:spPr>
          <a:xfrm>
            <a:off x="3352800" y="2304871"/>
            <a:ext cx="1828800" cy="369332"/>
          </a:xfrm>
          <a:prstGeom prst="rect">
            <a:avLst/>
          </a:prstGeom>
          <a:noFill/>
        </p:spPr>
        <p:txBody>
          <a:bodyPr wrap="square" rtlCol="0">
            <a:spAutoFit/>
          </a:bodyPr>
          <a:lstStyle/>
          <a:p>
            <a:r>
              <a:rPr lang="en-US" b="1" dirty="0" smtClean="0"/>
              <a:t>Ex:  </a:t>
            </a:r>
            <a:r>
              <a:rPr lang="en-US" dirty="0" smtClean="0"/>
              <a:t>3</a:t>
            </a:r>
            <a:r>
              <a:rPr lang="en-US" i="1" dirty="0" smtClean="0"/>
              <a:t>x</a:t>
            </a:r>
            <a:r>
              <a:rPr lang="en-US" dirty="0" smtClean="0"/>
              <a:t> + 2</a:t>
            </a:r>
            <a:r>
              <a:rPr lang="en-US" i="1" dirty="0" smtClean="0"/>
              <a:t>y</a:t>
            </a:r>
            <a:r>
              <a:rPr lang="en-US" dirty="0" smtClean="0"/>
              <a:t> </a:t>
            </a:r>
            <a:r>
              <a:rPr lang="en-US" dirty="0"/>
              <a:t>&lt;</a:t>
            </a:r>
            <a:r>
              <a:rPr lang="en-US" dirty="0" smtClean="0"/>
              <a:t> 12</a:t>
            </a:r>
            <a:endParaRPr lang="en-US" b="1" dirty="0"/>
          </a:p>
        </p:txBody>
      </p:sp>
      <p:sp>
        <p:nvSpPr>
          <p:cNvPr id="5" name="TextBox 4"/>
          <p:cNvSpPr txBox="1"/>
          <p:nvPr/>
        </p:nvSpPr>
        <p:spPr>
          <a:xfrm>
            <a:off x="5257800" y="2489537"/>
            <a:ext cx="2362200" cy="923330"/>
          </a:xfrm>
          <a:prstGeom prst="rect">
            <a:avLst/>
          </a:prstGeom>
          <a:noFill/>
        </p:spPr>
        <p:txBody>
          <a:bodyPr wrap="square" rtlCol="0">
            <a:spAutoFit/>
          </a:bodyPr>
          <a:lstStyle/>
          <a:p>
            <a:r>
              <a:rPr lang="en-US" dirty="0" smtClean="0"/>
              <a:t>To check if (2, 1) is a solution, replace </a:t>
            </a:r>
            <a:r>
              <a:rPr lang="en-US" i="1" dirty="0" smtClean="0"/>
              <a:t>x </a:t>
            </a:r>
            <a:r>
              <a:rPr lang="en-US" dirty="0" smtClean="0"/>
              <a:t>with 2 and</a:t>
            </a:r>
            <a:r>
              <a:rPr lang="en-US" i="1" dirty="0" smtClean="0"/>
              <a:t> y</a:t>
            </a:r>
            <a:r>
              <a:rPr lang="en-US" dirty="0" smtClean="0"/>
              <a:t> with 3.</a:t>
            </a:r>
            <a:endParaRPr lang="en-US" dirty="0"/>
          </a:p>
        </p:txBody>
      </p:sp>
      <p:sp>
        <p:nvSpPr>
          <p:cNvPr id="6" name="TextBox 5"/>
          <p:cNvSpPr txBox="1"/>
          <p:nvPr/>
        </p:nvSpPr>
        <p:spPr>
          <a:xfrm>
            <a:off x="3140901" y="2826603"/>
            <a:ext cx="2667000" cy="369332"/>
          </a:xfrm>
          <a:prstGeom prst="rect">
            <a:avLst/>
          </a:prstGeom>
          <a:noFill/>
        </p:spPr>
        <p:txBody>
          <a:bodyPr wrap="square" rtlCol="0">
            <a:spAutoFit/>
          </a:bodyPr>
          <a:lstStyle/>
          <a:p>
            <a:r>
              <a:rPr lang="en-US" dirty="0" smtClean="0"/>
              <a:t>       3(2) + 2(1) &lt; 12</a:t>
            </a:r>
            <a:endParaRPr lang="en-US" dirty="0"/>
          </a:p>
        </p:txBody>
      </p:sp>
      <p:sp>
        <p:nvSpPr>
          <p:cNvPr id="7" name="TextBox 6"/>
          <p:cNvSpPr txBox="1"/>
          <p:nvPr/>
        </p:nvSpPr>
        <p:spPr>
          <a:xfrm>
            <a:off x="3982233" y="3283803"/>
            <a:ext cx="1295400" cy="381000"/>
          </a:xfrm>
          <a:prstGeom prst="rect">
            <a:avLst/>
          </a:prstGeom>
          <a:noFill/>
        </p:spPr>
        <p:txBody>
          <a:bodyPr wrap="square" rtlCol="0">
            <a:spAutoFit/>
          </a:bodyPr>
          <a:lstStyle/>
          <a:p>
            <a:r>
              <a:rPr lang="en-US" dirty="0" smtClean="0"/>
              <a:t>6 + 2 </a:t>
            </a:r>
            <a:r>
              <a:rPr lang="en-US" dirty="0"/>
              <a:t>&lt;</a:t>
            </a:r>
            <a:r>
              <a:rPr lang="en-US" dirty="0" smtClean="0"/>
              <a:t> 12</a:t>
            </a:r>
            <a:endParaRPr lang="en-US" dirty="0"/>
          </a:p>
        </p:txBody>
      </p:sp>
      <p:sp>
        <p:nvSpPr>
          <p:cNvPr id="8" name="TextBox 7"/>
          <p:cNvSpPr txBox="1"/>
          <p:nvPr/>
        </p:nvSpPr>
        <p:spPr>
          <a:xfrm>
            <a:off x="6553200" y="3474303"/>
            <a:ext cx="2133600" cy="923330"/>
          </a:xfrm>
          <a:prstGeom prst="rect">
            <a:avLst/>
          </a:prstGeom>
          <a:noFill/>
        </p:spPr>
        <p:txBody>
          <a:bodyPr wrap="square" rtlCol="0">
            <a:spAutoFit/>
          </a:bodyPr>
          <a:lstStyle/>
          <a:p>
            <a:r>
              <a:rPr lang="en-US" dirty="0" smtClean="0"/>
              <a:t>Since it worked, this means that (2, 3) is a solution.</a:t>
            </a:r>
            <a:endParaRPr lang="en-US" dirty="0"/>
          </a:p>
        </p:txBody>
      </p:sp>
      <p:sp>
        <p:nvSpPr>
          <p:cNvPr id="9" name="TextBox 8"/>
          <p:cNvSpPr txBox="1"/>
          <p:nvPr/>
        </p:nvSpPr>
        <p:spPr>
          <a:xfrm>
            <a:off x="318125" y="4397633"/>
            <a:ext cx="8305800" cy="1846659"/>
          </a:xfrm>
          <a:prstGeom prst="rect">
            <a:avLst/>
          </a:prstGeom>
          <a:noFill/>
        </p:spPr>
        <p:txBody>
          <a:bodyPr wrap="square" rtlCol="0">
            <a:spAutoFit/>
          </a:bodyPr>
          <a:lstStyle/>
          <a:p>
            <a:r>
              <a:rPr lang="en-US" sz="3200" dirty="0">
                <a:solidFill>
                  <a:schemeClr val="tx2"/>
                </a:solidFill>
              </a:rPr>
              <a:t>2) On a graph, this would be any ordered pair in the shaded </a:t>
            </a:r>
            <a:r>
              <a:rPr lang="en-US" sz="3200" dirty="0" smtClean="0">
                <a:solidFill>
                  <a:schemeClr val="tx2"/>
                </a:solidFill>
              </a:rPr>
              <a:t>region </a:t>
            </a:r>
            <a:r>
              <a:rPr lang="en-US" sz="3200" b="1" i="1" u="sng" dirty="0" smtClean="0">
                <a:solidFill>
                  <a:schemeClr val="tx2"/>
                </a:solidFill>
              </a:rPr>
              <a:t>or</a:t>
            </a:r>
            <a:r>
              <a:rPr lang="en-US" sz="3200" dirty="0" smtClean="0">
                <a:solidFill>
                  <a:schemeClr val="tx2"/>
                </a:solidFill>
              </a:rPr>
              <a:t> on the line, </a:t>
            </a:r>
            <a:r>
              <a:rPr lang="en-US" sz="3200" b="1" i="1" u="sng" dirty="0" smtClean="0">
                <a:solidFill>
                  <a:schemeClr val="tx2"/>
                </a:solidFill>
              </a:rPr>
              <a:t>but only</a:t>
            </a:r>
            <a:r>
              <a:rPr lang="en-US" sz="3200" dirty="0" smtClean="0">
                <a:solidFill>
                  <a:schemeClr val="tx2"/>
                </a:solidFill>
              </a:rPr>
              <a:t> if the line is </a:t>
            </a:r>
            <a:r>
              <a:rPr lang="en-US" sz="3200" b="1" i="1" u="sng" dirty="0" smtClean="0">
                <a:solidFill>
                  <a:schemeClr val="tx2"/>
                </a:solidFill>
              </a:rPr>
              <a:t>solid</a:t>
            </a:r>
            <a:r>
              <a:rPr lang="en-US" sz="3200" dirty="0" smtClean="0">
                <a:solidFill>
                  <a:schemeClr val="tx2"/>
                </a:solidFill>
              </a:rPr>
              <a:t>!! </a:t>
            </a:r>
            <a:endParaRPr lang="en-US" sz="3200" dirty="0">
              <a:solidFill>
                <a:schemeClr val="tx2"/>
              </a:solidFill>
            </a:endParaRPr>
          </a:p>
          <a:p>
            <a:endParaRPr lang="en-US" dirty="0"/>
          </a:p>
        </p:txBody>
      </p:sp>
      <p:sp>
        <p:nvSpPr>
          <p:cNvPr id="10" name="TextBox 9"/>
          <p:cNvSpPr txBox="1"/>
          <p:nvPr/>
        </p:nvSpPr>
        <p:spPr>
          <a:xfrm>
            <a:off x="4204141" y="3817203"/>
            <a:ext cx="1295400" cy="381000"/>
          </a:xfrm>
          <a:prstGeom prst="rect">
            <a:avLst/>
          </a:prstGeom>
          <a:noFill/>
        </p:spPr>
        <p:txBody>
          <a:bodyPr wrap="square" rtlCol="0">
            <a:spAutoFit/>
          </a:bodyPr>
          <a:lstStyle/>
          <a:p>
            <a:r>
              <a:rPr lang="en-US" dirty="0" smtClean="0"/>
              <a:t>10 &lt; 12</a:t>
            </a:r>
            <a:endParaRPr lang="en-US" dirty="0"/>
          </a:p>
        </p:txBody>
      </p:sp>
      <p:sp>
        <p:nvSpPr>
          <p:cNvPr id="11" name="Action Button: Back or Previous 10">
            <a:hlinkClick r:id="" action="ppaction://hlinkshowjump?jump=lastslideviewed" highlightClick="1"/>
          </p:cNvPr>
          <p:cNvSpPr/>
          <p:nvPr/>
        </p:nvSpPr>
        <p:spPr>
          <a:xfrm>
            <a:off x="8131215" y="5883728"/>
            <a:ext cx="778329" cy="8980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2" action="ppaction://hlinksldjump" highlightClick="1"/>
          </p:cNvPr>
          <p:cNvSpPr/>
          <p:nvPr/>
        </p:nvSpPr>
        <p:spPr>
          <a:xfrm>
            <a:off x="76200" y="59436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85417" y="5943600"/>
            <a:ext cx="1489032" cy="646331"/>
          </a:xfrm>
          <a:prstGeom prst="rect">
            <a:avLst/>
          </a:prstGeom>
          <a:solidFill>
            <a:schemeClr val="accent1">
              <a:lumMod val="75000"/>
            </a:schemeClr>
          </a:solidFill>
          <a:ln w="38100">
            <a:solidFill>
              <a:schemeClr val="tx1"/>
            </a:solidFill>
          </a:ln>
        </p:spPr>
        <p:txBody>
          <a:bodyPr wrap="square" rtlCol="0">
            <a:spAutoFit/>
          </a:bodyPr>
          <a:lstStyle/>
          <a:p>
            <a:pPr algn="ctr"/>
            <a:r>
              <a:rPr lang="en-US" b="1" dirty="0" smtClean="0"/>
              <a:t>See example of a graph</a:t>
            </a:r>
            <a:endParaRPr lang="en-US" b="1" dirty="0"/>
          </a:p>
        </p:txBody>
      </p:sp>
      <p:sp>
        <p:nvSpPr>
          <p:cNvPr id="14" name="Action Button: Custom 13">
            <a:hlinkClick r:id="rId3" action="ppaction://hlinksldjump" highlightClick="1"/>
          </p:cNvPr>
          <p:cNvSpPr/>
          <p:nvPr/>
        </p:nvSpPr>
        <p:spPr>
          <a:xfrm>
            <a:off x="3885417" y="5943600"/>
            <a:ext cx="148903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1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Solutions to linear inequalities…</a:t>
            </a:r>
            <a:endParaRPr lang="en-US" dirty="0"/>
          </a:p>
        </p:txBody>
      </p:sp>
      <p:sp>
        <p:nvSpPr>
          <p:cNvPr id="3" name="Content Placeholder 2"/>
          <p:cNvSpPr>
            <a:spLocks noGrp="1"/>
          </p:cNvSpPr>
          <p:nvPr>
            <p:ph idx="1"/>
          </p:nvPr>
        </p:nvSpPr>
        <p:spPr>
          <a:xfrm>
            <a:off x="304800" y="1234281"/>
            <a:ext cx="685800" cy="579438"/>
          </a:xfrm>
        </p:spPr>
        <p:txBody>
          <a:bodyPr/>
          <a:lstStyle/>
          <a:p>
            <a:pPr marL="0" indent="0">
              <a:buNone/>
            </a:pPr>
            <a:r>
              <a:rPr lang="en-US" b="1" dirty="0" smtClean="0"/>
              <a:t>Ex:</a:t>
            </a:r>
            <a:endParaRPr lang="en-US" b="1" dirty="0"/>
          </a:p>
        </p:txBody>
      </p:sp>
      <p:sp>
        <p:nvSpPr>
          <p:cNvPr id="4" name="Content Placeholder 2"/>
          <p:cNvSpPr txBox="1">
            <a:spLocks/>
          </p:cNvSpPr>
          <p:nvPr/>
        </p:nvSpPr>
        <p:spPr>
          <a:xfrm>
            <a:off x="4708967" y="1314691"/>
            <a:ext cx="685800" cy="5794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b="1" dirty="0" smtClean="0"/>
              <a:t>Ex:</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081" y="1295400"/>
            <a:ext cx="3260953" cy="333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Back or Previous 5">
            <a:hlinkClick r:id="" action="ppaction://hlinkshowjump?jump=lastslideviewed" highlightClick="1"/>
          </p:cNvPr>
          <p:cNvSpPr/>
          <p:nvPr/>
        </p:nvSpPr>
        <p:spPr>
          <a:xfrm>
            <a:off x="8219651" y="5913664"/>
            <a:ext cx="778329" cy="898071"/>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76200" y="5943600"/>
            <a:ext cx="838200" cy="838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286" y="1310833"/>
            <a:ext cx="3106093"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03790" y="4800600"/>
            <a:ext cx="3733800" cy="1754326"/>
          </a:xfrm>
          <a:prstGeom prst="rect">
            <a:avLst/>
          </a:prstGeom>
          <a:noFill/>
        </p:spPr>
        <p:txBody>
          <a:bodyPr wrap="square" rtlCol="0">
            <a:spAutoFit/>
          </a:bodyPr>
          <a:lstStyle/>
          <a:p>
            <a:r>
              <a:rPr lang="en-US" dirty="0" smtClean="0"/>
              <a:t>In this example, since the line is dotted, then the points on the line are not actually solutions.  The line simply acts as a border, separating the solutions (in the shaded region) from the other points.</a:t>
            </a:r>
            <a:endParaRPr lang="en-US" dirty="0"/>
          </a:p>
        </p:txBody>
      </p:sp>
      <p:sp>
        <p:nvSpPr>
          <p:cNvPr id="10" name="TextBox 9"/>
          <p:cNvSpPr txBox="1"/>
          <p:nvPr/>
        </p:nvSpPr>
        <p:spPr>
          <a:xfrm>
            <a:off x="5257800" y="4613466"/>
            <a:ext cx="3143223" cy="2031325"/>
          </a:xfrm>
          <a:prstGeom prst="rect">
            <a:avLst/>
          </a:prstGeom>
          <a:noFill/>
        </p:spPr>
        <p:txBody>
          <a:bodyPr wrap="square" rtlCol="0">
            <a:spAutoFit/>
          </a:bodyPr>
          <a:lstStyle/>
          <a:p>
            <a:r>
              <a:rPr lang="en-US" dirty="0" smtClean="0"/>
              <a:t>In this example, since the line is solid, then the points on the line are also solutions.  The line separates the solutions from the other points, but points on the line also count as well.</a:t>
            </a:r>
            <a:endParaRPr lang="en-US" dirty="0"/>
          </a:p>
        </p:txBody>
      </p:sp>
    </p:spTree>
    <p:extLst>
      <p:ext uri="{BB962C8B-B14F-4D97-AF65-F5344CB8AC3E}">
        <p14:creationId xmlns:p14="http://schemas.microsoft.com/office/powerpoint/2010/main" val="64057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variables together</a:t>
            </a:r>
            <a:endParaRPr lang="en-US" b="1" dirty="0"/>
          </a:p>
        </p:txBody>
      </p:sp>
      <p:sp>
        <p:nvSpPr>
          <p:cNvPr id="3" name="Content Placeholder 2"/>
          <p:cNvSpPr>
            <a:spLocks noGrp="1"/>
          </p:cNvSpPr>
          <p:nvPr>
            <p:ph idx="1"/>
          </p:nvPr>
        </p:nvSpPr>
        <p:spPr>
          <a:xfrm>
            <a:off x="1009442" y="1807361"/>
            <a:ext cx="7143957" cy="1393039"/>
          </a:xfrm>
        </p:spPr>
        <p:txBody>
          <a:bodyPr>
            <a:normAutofit fontScale="92500" lnSpcReduction="10000"/>
          </a:bodyPr>
          <a:lstStyle/>
          <a:p>
            <a:pPr marL="0" indent="0">
              <a:buNone/>
            </a:pPr>
            <a:r>
              <a:rPr lang="en-US" b="1" dirty="0" smtClean="0"/>
              <a:t>Move one of the variable terms to the other side of the equation.  Your only options are to add or subtract.  </a:t>
            </a:r>
            <a:endParaRPr lang="en-US" b="1" dirty="0"/>
          </a:p>
        </p:txBody>
      </p:sp>
      <p:sp>
        <p:nvSpPr>
          <p:cNvPr id="4" name="TextBox 3"/>
          <p:cNvSpPr txBox="1"/>
          <p:nvPr/>
        </p:nvSpPr>
        <p:spPr>
          <a:xfrm>
            <a:off x="3124200" y="3140880"/>
            <a:ext cx="2362200" cy="477054"/>
          </a:xfrm>
          <a:prstGeom prst="rect">
            <a:avLst/>
          </a:prstGeom>
          <a:noFill/>
        </p:spPr>
        <p:txBody>
          <a:bodyPr wrap="square" rtlCol="0">
            <a:spAutoFit/>
          </a:bodyPr>
          <a:lstStyle/>
          <a:p>
            <a:r>
              <a:rPr lang="en-US" sz="2500" b="1" dirty="0" smtClean="0">
                <a:solidFill>
                  <a:srgbClr val="CC0000"/>
                </a:solidFill>
                <a:latin typeface="Times New Roman" pitchFamily="18" charset="0"/>
                <a:cs typeface="Times New Roman" pitchFamily="18" charset="0"/>
              </a:rPr>
              <a:t>2</a:t>
            </a:r>
            <a:r>
              <a:rPr lang="en-US" sz="2500" b="1" i="1" dirty="0" smtClean="0">
                <a:solidFill>
                  <a:srgbClr val="CC0000"/>
                </a:solidFill>
                <a:latin typeface="Times New Roman" pitchFamily="18" charset="0"/>
                <a:cs typeface="Times New Roman" pitchFamily="18" charset="0"/>
              </a:rPr>
              <a:t>x</a:t>
            </a:r>
            <a:r>
              <a:rPr lang="en-US" sz="2500" b="1" dirty="0" smtClean="0">
                <a:solidFill>
                  <a:srgbClr val="CC0000"/>
                </a:solidFill>
                <a:latin typeface="Times New Roman" pitchFamily="18" charset="0"/>
                <a:cs typeface="Times New Roman" pitchFamily="18" charset="0"/>
              </a:rPr>
              <a:t> – 8 = 4 – 4</a:t>
            </a:r>
            <a:r>
              <a:rPr lang="en-US" sz="2500" b="1" i="1" dirty="0" smtClean="0">
                <a:solidFill>
                  <a:srgbClr val="CC0000"/>
                </a:solidFill>
                <a:latin typeface="Times New Roman" pitchFamily="18" charset="0"/>
                <a:cs typeface="Times New Roman" pitchFamily="18" charset="0"/>
              </a:rPr>
              <a:t>x</a:t>
            </a:r>
            <a:endParaRPr lang="en-US" sz="2500" b="1" dirty="0">
              <a:solidFill>
                <a:srgbClr val="CC0000"/>
              </a:solidFill>
              <a:latin typeface="Times New Roman" pitchFamily="18" charset="0"/>
              <a:cs typeface="Times New Roman" pitchFamily="18" charset="0"/>
            </a:endParaRPr>
          </a:p>
        </p:txBody>
      </p:sp>
      <p:sp>
        <p:nvSpPr>
          <p:cNvPr id="5" name="TextBox 4"/>
          <p:cNvSpPr txBox="1"/>
          <p:nvPr/>
        </p:nvSpPr>
        <p:spPr>
          <a:xfrm>
            <a:off x="2743200" y="3617934"/>
            <a:ext cx="2971800" cy="477054"/>
          </a:xfrm>
          <a:prstGeom prst="rect">
            <a:avLst/>
          </a:prstGeom>
          <a:noFill/>
        </p:spPr>
        <p:txBody>
          <a:bodyPr wrap="square" rtlCol="0">
            <a:spAutoFit/>
          </a:bodyPr>
          <a:lstStyle/>
          <a:p>
            <a:r>
              <a:rPr lang="en-US" dirty="0" smtClean="0"/>
              <a:t>    </a:t>
            </a:r>
            <a:r>
              <a:rPr lang="en-US" sz="2500" b="1" dirty="0" smtClean="0">
                <a:latin typeface="Times New Roman" pitchFamily="18" charset="0"/>
                <a:cs typeface="Times New Roman" pitchFamily="18" charset="0"/>
              </a:rPr>
              <a:t>+4</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+4</a:t>
            </a:r>
            <a:r>
              <a:rPr lang="en-US" sz="2500" b="1" i="1" dirty="0" smtClean="0">
                <a:latin typeface="Times New Roman" pitchFamily="18" charset="0"/>
                <a:cs typeface="Times New Roman" pitchFamily="18" charset="0"/>
              </a:rPr>
              <a:t>x</a:t>
            </a:r>
            <a:endParaRPr lang="en-US" sz="2500" b="1" dirty="0">
              <a:latin typeface="Times New Roman" pitchFamily="18" charset="0"/>
              <a:cs typeface="Times New Roman" pitchFamily="18" charset="0"/>
            </a:endParaRPr>
          </a:p>
        </p:txBody>
      </p:sp>
      <p:cxnSp>
        <p:nvCxnSpPr>
          <p:cNvPr id="7" name="Straight Connector 6"/>
          <p:cNvCxnSpPr/>
          <p:nvPr/>
        </p:nvCxnSpPr>
        <p:spPr>
          <a:xfrm>
            <a:off x="2743200" y="4094988"/>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8731" y="4142472"/>
            <a:ext cx="1562100"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 8 = 4</a:t>
            </a:r>
            <a:endParaRPr lang="en-US" sz="2500" b="1" dirty="0">
              <a:latin typeface="Times New Roman" pitchFamily="18" charset="0"/>
              <a:cs typeface="Times New Roman" pitchFamily="18" charset="0"/>
            </a:endParaRPr>
          </a:p>
        </p:txBody>
      </p:sp>
      <p:sp>
        <p:nvSpPr>
          <p:cNvPr id="11" name="TextBox 10"/>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2" name="Action Button: Custom 11">
            <a:hlinkClick r:id="rId2" action="ppaction://hlinksldjump" highlightClick="1"/>
          </p:cNvPr>
          <p:cNvSpPr/>
          <p:nvPr/>
        </p:nvSpPr>
        <p:spPr>
          <a:xfrm>
            <a:off x="3702485"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18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Find the missing side of a right triangle</a:t>
            </a:r>
            <a:endParaRPr lang="en-US" dirty="0"/>
          </a:p>
        </p:txBody>
      </p:sp>
      <p:sp>
        <p:nvSpPr>
          <p:cNvPr id="3" name="Content Placeholder 2"/>
          <p:cNvSpPr>
            <a:spLocks noGrp="1"/>
          </p:cNvSpPr>
          <p:nvPr>
            <p:ph idx="1"/>
          </p:nvPr>
        </p:nvSpPr>
        <p:spPr>
          <a:xfrm>
            <a:off x="304800" y="1554163"/>
            <a:ext cx="8686800" cy="1112838"/>
          </a:xfrm>
        </p:spPr>
        <p:txBody>
          <a:bodyPr/>
          <a:lstStyle/>
          <a:p>
            <a:pPr marL="0" indent="0" algn="ctr">
              <a:buNone/>
            </a:pPr>
            <a:r>
              <a:rPr lang="en-US" dirty="0" smtClean="0"/>
              <a:t>In order to find the missing side of a right triangle you can use the:</a:t>
            </a:r>
            <a:endParaRPr lang="en-US" dirty="0"/>
          </a:p>
        </p:txBody>
      </p:sp>
      <p:sp>
        <p:nvSpPr>
          <p:cNvPr id="4" name="TextBox 3"/>
          <p:cNvSpPr txBox="1"/>
          <p:nvPr/>
        </p:nvSpPr>
        <p:spPr>
          <a:xfrm>
            <a:off x="381000" y="2590800"/>
            <a:ext cx="8763000" cy="707886"/>
          </a:xfrm>
          <a:prstGeom prst="rect">
            <a:avLst/>
          </a:prstGeom>
          <a:noFill/>
        </p:spPr>
        <p:txBody>
          <a:bodyPr wrap="square" rtlCol="0">
            <a:spAutoFit/>
          </a:bodyPr>
          <a:lstStyle/>
          <a:p>
            <a:pPr algn="ctr"/>
            <a:r>
              <a:rPr lang="en-US" sz="4000" b="1" i="1" u="sng" dirty="0" smtClean="0">
                <a:solidFill>
                  <a:srgbClr val="FF0000"/>
                </a:solidFill>
              </a:rPr>
              <a:t>PYTHAGOREAN THEOREM!!</a:t>
            </a:r>
            <a:endParaRPr lang="en-US" sz="4000" b="1" i="1" u="sng" dirty="0">
              <a:solidFill>
                <a:srgbClr val="FF0000"/>
              </a:solidFill>
            </a:endParaRPr>
          </a:p>
        </p:txBody>
      </p:sp>
      <p:sp>
        <p:nvSpPr>
          <p:cNvPr id="5" name="TextBox 4"/>
          <p:cNvSpPr txBox="1"/>
          <p:nvPr/>
        </p:nvSpPr>
        <p:spPr>
          <a:xfrm>
            <a:off x="2667000" y="3505200"/>
            <a:ext cx="3810000" cy="477054"/>
          </a:xfrm>
          <a:prstGeom prst="rect">
            <a:avLst/>
          </a:prstGeom>
          <a:noFill/>
        </p:spPr>
        <p:txBody>
          <a:bodyPr wrap="square" rtlCol="0">
            <a:spAutoFit/>
          </a:bodyPr>
          <a:lstStyle/>
          <a:p>
            <a:r>
              <a:rPr lang="en-US" sz="2500" dirty="0" smtClean="0"/>
              <a:t>*Remember*  </a:t>
            </a:r>
            <a:r>
              <a:rPr lang="en-US" sz="2500" i="1" dirty="0" smtClean="0"/>
              <a:t>a</a:t>
            </a:r>
            <a:r>
              <a:rPr lang="en-US" sz="2500" dirty="0" smtClean="0"/>
              <a:t>² + </a:t>
            </a:r>
            <a:r>
              <a:rPr lang="en-US" sz="2500" i="1" dirty="0" smtClean="0"/>
              <a:t>b</a:t>
            </a:r>
            <a:r>
              <a:rPr lang="en-US" sz="2500" dirty="0" smtClean="0"/>
              <a:t>² = </a:t>
            </a:r>
            <a:r>
              <a:rPr lang="en-US" sz="2500" i="1" dirty="0" smtClean="0"/>
              <a:t>c</a:t>
            </a:r>
            <a:r>
              <a:rPr lang="en-US" sz="2500" dirty="0" smtClean="0"/>
              <a:t>²</a:t>
            </a:r>
            <a:endParaRPr lang="en-US" sz="2500" dirty="0"/>
          </a:p>
        </p:txBody>
      </p:sp>
      <p:sp>
        <p:nvSpPr>
          <p:cNvPr id="6" name="TextBox 5"/>
          <p:cNvSpPr txBox="1"/>
          <p:nvPr/>
        </p:nvSpPr>
        <p:spPr>
          <a:xfrm>
            <a:off x="685800" y="4267200"/>
            <a:ext cx="4876800" cy="923330"/>
          </a:xfrm>
          <a:prstGeom prst="rect">
            <a:avLst/>
          </a:prstGeom>
          <a:noFill/>
        </p:spPr>
        <p:txBody>
          <a:bodyPr wrap="square" rtlCol="0">
            <a:spAutoFit/>
          </a:bodyPr>
          <a:lstStyle/>
          <a:p>
            <a:r>
              <a:rPr lang="en-US" i="1" dirty="0" smtClean="0"/>
              <a:t>a</a:t>
            </a:r>
            <a:r>
              <a:rPr lang="en-US" dirty="0" smtClean="0"/>
              <a:t> and </a:t>
            </a:r>
            <a:r>
              <a:rPr lang="en-US" i="1" dirty="0" smtClean="0"/>
              <a:t>b</a:t>
            </a:r>
            <a:r>
              <a:rPr lang="en-US" dirty="0" smtClean="0"/>
              <a:t> are the legs (the two sides that form the right triangle) and </a:t>
            </a:r>
            <a:r>
              <a:rPr lang="en-US" i="1" dirty="0" smtClean="0"/>
              <a:t>c</a:t>
            </a:r>
            <a:r>
              <a:rPr lang="en-US" dirty="0" smtClean="0"/>
              <a:t> is always the hypotenuse, which is the side opposite the right angle.</a:t>
            </a:r>
            <a:endParaRPr lang="en-US"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23431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72486" y="5860859"/>
            <a:ext cx="647700" cy="369332"/>
          </a:xfrm>
          <a:prstGeom prst="rect">
            <a:avLst/>
          </a:prstGeom>
          <a:noFill/>
        </p:spPr>
        <p:txBody>
          <a:bodyPr wrap="square" rtlCol="0">
            <a:spAutoFit/>
          </a:bodyPr>
          <a:lstStyle/>
          <a:p>
            <a:r>
              <a:rPr lang="en-US" b="1" dirty="0" smtClean="0"/>
              <a:t>Leg</a:t>
            </a:r>
            <a:endParaRPr lang="en-US" b="1" dirty="0"/>
          </a:p>
        </p:txBody>
      </p:sp>
      <p:sp>
        <p:nvSpPr>
          <p:cNvPr id="9" name="TextBox 8"/>
          <p:cNvSpPr txBox="1"/>
          <p:nvPr/>
        </p:nvSpPr>
        <p:spPr>
          <a:xfrm rot="16200000">
            <a:off x="5410200" y="4885916"/>
            <a:ext cx="647700" cy="369332"/>
          </a:xfrm>
          <a:prstGeom prst="rect">
            <a:avLst/>
          </a:prstGeom>
          <a:noFill/>
        </p:spPr>
        <p:txBody>
          <a:bodyPr wrap="square" rtlCol="0">
            <a:spAutoFit/>
          </a:bodyPr>
          <a:lstStyle/>
          <a:p>
            <a:r>
              <a:rPr lang="en-US" b="1" dirty="0" smtClean="0"/>
              <a:t>Leg</a:t>
            </a:r>
            <a:endParaRPr lang="en-US" b="1" dirty="0"/>
          </a:p>
        </p:txBody>
      </p:sp>
      <p:sp>
        <p:nvSpPr>
          <p:cNvPr id="10" name="TextBox 9"/>
          <p:cNvSpPr txBox="1"/>
          <p:nvPr/>
        </p:nvSpPr>
        <p:spPr>
          <a:xfrm rot="2225626">
            <a:off x="6596851" y="4668799"/>
            <a:ext cx="1447800" cy="369332"/>
          </a:xfrm>
          <a:prstGeom prst="rect">
            <a:avLst/>
          </a:prstGeom>
          <a:noFill/>
        </p:spPr>
        <p:txBody>
          <a:bodyPr wrap="square" rtlCol="0">
            <a:spAutoFit/>
          </a:bodyPr>
          <a:lstStyle/>
          <a:p>
            <a:r>
              <a:rPr lang="en-US" b="1" dirty="0" smtClean="0"/>
              <a:t>Hypotenuse</a:t>
            </a:r>
            <a:endParaRPr lang="en-US" b="1" dirty="0"/>
          </a:p>
        </p:txBody>
      </p:sp>
      <p:sp>
        <p:nvSpPr>
          <p:cNvPr id="11" name="Action Button: Back or Previous 10">
            <a:hlinkClick r:id="" action="ppaction://hlinkshowjump?jump=lastslideviewed" highlightClick="1"/>
          </p:cNvPr>
          <p:cNvSpPr/>
          <p:nvPr/>
        </p:nvSpPr>
        <p:spPr>
          <a:xfrm>
            <a:off x="8210550" y="5715000"/>
            <a:ext cx="911266" cy="1066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161638" y="5786120"/>
            <a:ext cx="981362" cy="9956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0" y="5562600"/>
            <a:ext cx="1447800" cy="1200329"/>
          </a:xfrm>
          <a:prstGeom prst="rect">
            <a:avLst/>
          </a:prstGeom>
          <a:solidFill>
            <a:srgbClr val="F57D23"/>
          </a:solidFill>
          <a:ln w="38100">
            <a:solidFill>
              <a:schemeClr val="tx1"/>
            </a:solidFill>
          </a:ln>
        </p:spPr>
        <p:txBody>
          <a:bodyPr wrap="square" rtlCol="0">
            <a:spAutoFit/>
          </a:bodyPr>
          <a:lstStyle/>
          <a:p>
            <a:pPr algn="ctr"/>
            <a:r>
              <a:rPr lang="en-US" b="1" dirty="0" smtClean="0"/>
              <a:t>See an example of finding a missing leg</a:t>
            </a:r>
            <a:endParaRPr lang="en-US" b="1" dirty="0"/>
          </a:p>
        </p:txBody>
      </p:sp>
      <p:sp>
        <p:nvSpPr>
          <p:cNvPr id="14" name="TextBox 13"/>
          <p:cNvSpPr txBox="1"/>
          <p:nvPr/>
        </p:nvSpPr>
        <p:spPr>
          <a:xfrm>
            <a:off x="3429000" y="5562599"/>
            <a:ext cx="1447800" cy="1200329"/>
          </a:xfrm>
          <a:prstGeom prst="rect">
            <a:avLst/>
          </a:prstGeom>
          <a:solidFill>
            <a:srgbClr val="00B0F0"/>
          </a:solidFill>
          <a:ln w="38100">
            <a:solidFill>
              <a:schemeClr val="tx1"/>
            </a:solidFill>
          </a:ln>
        </p:spPr>
        <p:txBody>
          <a:bodyPr wrap="square" rtlCol="0">
            <a:spAutoFit/>
          </a:bodyPr>
          <a:lstStyle/>
          <a:p>
            <a:pPr algn="ctr"/>
            <a:r>
              <a:rPr lang="en-US" b="1" dirty="0" smtClean="0"/>
              <a:t>See an example of finding the hypotenuse</a:t>
            </a:r>
            <a:endParaRPr lang="en-US" b="1" dirty="0"/>
          </a:p>
        </p:txBody>
      </p:sp>
      <p:sp>
        <p:nvSpPr>
          <p:cNvPr id="13" name="Action Button: Custom 12">
            <a:hlinkClick r:id="rId4" action="ppaction://hlinksldjump" highlightClick="1"/>
          </p:cNvPr>
          <p:cNvSpPr/>
          <p:nvPr/>
        </p:nvSpPr>
        <p:spPr>
          <a:xfrm>
            <a:off x="3429000" y="5562558"/>
            <a:ext cx="14478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1524000" y="5562600"/>
            <a:ext cx="14478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42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mph" presetSubtype="0" repeatCount="indefinite" fill="hold" grpId="1" nodeType="afterEffect">
                                  <p:stCondLst>
                                    <p:cond delay="0"/>
                                  </p:stCondLst>
                                  <p:childTnLst>
                                    <p:anim calcmode="discrete" valueType="str">
                                      <p:cBhvr>
                                        <p:cTn id="11" dur="1000" fill="hold"/>
                                        <p:tgtEl>
                                          <p:spTgt spid="4"/>
                                        </p:tgtEl>
                                        <p:attrNameLst>
                                          <p:attrName>style.visibility</p:attrName>
                                        </p:attrNameLst>
                                      </p:cBhvr>
                                      <p:tavLst>
                                        <p:tav tm="0">
                                          <p:val>
                                            <p:strVal val="hidden"/>
                                          </p:val>
                                        </p:tav>
                                        <p:tav tm="50000">
                                          <p:val>
                                            <p:strVal val="visible"/>
                                          </p:val>
                                        </p:tav>
                                      </p:tavLst>
                                    </p:anim>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fade">
                                      <p:cBhvr>
                                        <p:cTn id="27" dur="1000"/>
                                        <p:tgtEl>
                                          <p:spTgt spid="2050"/>
                                        </p:tgtEl>
                                      </p:cBhvr>
                                    </p:animEffect>
                                    <p:anim calcmode="lin" valueType="num">
                                      <p:cBhvr>
                                        <p:cTn id="28" dur="1000" fill="hold"/>
                                        <p:tgtEl>
                                          <p:spTgt spid="2050"/>
                                        </p:tgtEl>
                                        <p:attrNameLst>
                                          <p:attrName>ppt_x</p:attrName>
                                        </p:attrNameLst>
                                      </p:cBhvr>
                                      <p:tavLst>
                                        <p:tav tm="0">
                                          <p:val>
                                            <p:strVal val="#ppt_x"/>
                                          </p:val>
                                        </p:tav>
                                        <p:tav tm="100000">
                                          <p:val>
                                            <p:strVal val="#ppt_x"/>
                                          </p:val>
                                        </p:tav>
                                      </p:tavLst>
                                    </p:anim>
                                    <p:anim calcmode="lin" valueType="num">
                                      <p:cBhvr>
                                        <p:cTn id="29" dur="1000" fill="hold"/>
                                        <p:tgtEl>
                                          <p:spTgt spid="2050"/>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7"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6" grpId="0"/>
      <p:bldP spid="7" grpId="0"/>
      <p:bldP spid="9" grpId="0"/>
      <p:bldP spid="10"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find the hypotenuse</a:t>
            </a:r>
            <a:endParaRPr lang="en-US" dirty="0"/>
          </a:p>
        </p:txBody>
      </p:sp>
      <p:sp>
        <p:nvSpPr>
          <p:cNvPr id="3" name="Content Placeholder 2"/>
          <p:cNvSpPr>
            <a:spLocks noGrp="1"/>
          </p:cNvSpPr>
          <p:nvPr>
            <p:ph idx="1"/>
          </p:nvPr>
        </p:nvSpPr>
        <p:spPr>
          <a:xfrm>
            <a:off x="304800" y="1447801"/>
            <a:ext cx="6324600" cy="1371600"/>
          </a:xfrm>
        </p:spPr>
        <p:txBody>
          <a:bodyPr/>
          <a:lstStyle/>
          <a:p>
            <a:pPr marL="0" indent="0">
              <a:buNone/>
            </a:pPr>
            <a:r>
              <a:rPr lang="en-US" dirty="0" smtClean="0"/>
              <a:t>1) Start by writing down the formula:</a:t>
            </a:r>
            <a:endParaRPr lang="en-US" dirty="0"/>
          </a:p>
        </p:txBody>
      </p:sp>
      <p:sp>
        <p:nvSpPr>
          <p:cNvPr id="4" name="TextBox 3"/>
          <p:cNvSpPr txBox="1"/>
          <p:nvPr/>
        </p:nvSpPr>
        <p:spPr>
          <a:xfrm>
            <a:off x="5946992" y="4110082"/>
            <a:ext cx="1828800" cy="477054"/>
          </a:xfrm>
          <a:prstGeom prst="rect">
            <a:avLst/>
          </a:prstGeom>
          <a:noFill/>
        </p:spPr>
        <p:txBody>
          <a:bodyPr wrap="square" rtlCol="0">
            <a:spAutoFit/>
          </a:bodyPr>
          <a:lstStyle/>
          <a:p>
            <a:r>
              <a:rPr lang="en-US" sz="2500" i="1" dirty="0">
                <a:latin typeface="Times New Roman" pitchFamily="18" charset="0"/>
                <a:cs typeface="Times New Roman" pitchFamily="18" charset="0"/>
              </a:rPr>
              <a:t>a</a:t>
            </a:r>
            <a:r>
              <a:rPr lang="en-US" sz="2500" dirty="0" smtClean="0">
                <a:latin typeface="Times New Roman" pitchFamily="18" charset="0"/>
                <a:cs typeface="Times New Roman" pitchFamily="18" charset="0"/>
              </a:rPr>
              <a:t>² + </a:t>
            </a:r>
            <a:r>
              <a:rPr lang="en-US" sz="2500" i="1" dirty="0" smtClean="0">
                <a:latin typeface="Times New Roman" pitchFamily="18" charset="0"/>
                <a:cs typeface="Times New Roman" pitchFamily="18" charset="0"/>
              </a:rPr>
              <a:t>b</a:t>
            </a:r>
            <a:r>
              <a:rPr lang="en-US" sz="2500" dirty="0">
                <a:latin typeface="Times New Roman" pitchFamily="18" charset="0"/>
                <a:cs typeface="Times New Roman" pitchFamily="18" charset="0"/>
              </a:rPr>
              <a:t>²</a:t>
            </a:r>
            <a:r>
              <a:rPr lang="en-US" sz="2500" dirty="0" smtClean="0">
                <a:latin typeface="Times New Roman" pitchFamily="18" charset="0"/>
                <a:cs typeface="Times New Roman" pitchFamily="18" charset="0"/>
              </a:rPr>
              <a:t> = </a:t>
            </a:r>
            <a:r>
              <a:rPr lang="en-US" sz="2500" i="1" dirty="0" smtClean="0">
                <a:latin typeface="Times New Roman" pitchFamily="18" charset="0"/>
                <a:cs typeface="Times New Roman" pitchFamily="18" charset="0"/>
              </a:rPr>
              <a:t>c</a:t>
            </a:r>
            <a:r>
              <a:rPr lang="en-US" sz="2500" dirty="0" smtClean="0">
                <a:latin typeface="Times New Roman" pitchFamily="18" charset="0"/>
                <a:cs typeface="Times New Roman" pitchFamily="18" charset="0"/>
              </a:rPr>
              <a:t>²</a:t>
            </a:r>
            <a:endParaRPr lang="en-US" sz="2500"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81684"/>
            <a:ext cx="26098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81836" y="2734870"/>
            <a:ext cx="4800600" cy="1077218"/>
          </a:xfrm>
          <a:prstGeom prst="rect">
            <a:avLst/>
          </a:prstGeom>
          <a:noFill/>
        </p:spPr>
        <p:txBody>
          <a:bodyPr wrap="square" rtlCol="0">
            <a:spAutoFit/>
          </a:bodyPr>
          <a:lstStyle/>
          <a:p>
            <a:r>
              <a:rPr lang="en-US" sz="3200" dirty="0" smtClean="0">
                <a:solidFill>
                  <a:schemeClr val="tx2"/>
                </a:solidFill>
              </a:rPr>
              <a:t>2) Plug in the lengths of the legs into </a:t>
            </a:r>
            <a:r>
              <a:rPr lang="en-US" sz="3200" i="1" dirty="0" smtClean="0">
                <a:solidFill>
                  <a:schemeClr val="tx2"/>
                </a:solidFill>
              </a:rPr>
              <a:t>a</a:t>
            </a:r>
            <a:r>
              <a:rPr lang="en-US" sz="3200" dirty="0" smtClean="0">
                <a:solidFill>
                  <a:schemeClr val="tx2"/>
                </a:solidFill>
              </a:rPr>
              <a:t> and </a:t>
            </a:r>
            <a:r>
              <a:rPr lang="en-US" sz="3200" i="1" dirty="0" smtClean="0">
                <a:solidFill>
                  <a:schemeClr val="tx2"/>
                </a:solidFill>
              </a:rPr>
              <a:t>b</a:t>
            </a:r>
            <a:r>
              <a:rPr lang="en-US" sz="3200" dirty="0" smtClean="0">
                <a:solidFill>
                  <a:schemeClr val="tx2"/>
                </a:solidFill>
              </a:rPr>
              <a:t>.</a:t>
            </a:r>
            <a:endParaRPr lang="en-US" sz="3200" dirty="0">
              <a:solidFill>
                <a:schemeClr val="tx2"/>
              </a:solidFill>
            </a:endParaRPr>
          </a:p>
        </p:txBody>
      </p:sp>
      <p:sp>
        <p:nvSpPr>
          <p:cNvPr id="7" name="TextBox 6"/>
          <p:cNvSpPr txBox="1"/>
          <p:nvPr/>
        </p:nvSpPr>
        <p:spPr>
          <a:xfrm>
            <a:off x="5962650" y="4656385"/>
            <a:ext cx="2286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3² + 4²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0" name="TextBox 9"/>
          <p:cNvSpPr txBox="1"/>
          <p:nvPr/>
        </p:nvSpPr>
        <p:spPr>
          <a:xfrm>
            <a:off x="281836" y="3824883"/>
            <a:ext cx="4800600" cy="584775"/>
          </a:xfrm>
          <a:prstGeom prst="rect">
            <a:avLst/>
          </a:prstGeom>
          <a:noFill/>
        </p:spPr>
        <p:txBody>
          <a:bodyPr wrap="square" rtlCol="0">
            <a:spAutoFit/>
          </a:bodyPr>
          <a:lstStyle/>
          <a:p>
            <a:r>
              <a:rPr lang="en-US" sz="3200" dirty="0" smtClean="0">
                <a:solidFill>
                  <a:schemeClr val="tx2"/>
                </a:solidFill>
              </a:rPr>
              <a:t>3) Solve for </a:t>
            </a:r>
            <a:r>
              <a:rPr lang="en-US" sz="3200" i="1" dirty="0" smtClean="0">
                <a:solidFill>
                  <a:schemeClr val="tx2"/>
                </a:solidFill>
              </a:rPr>
              <a:t>c</a:t>
            </a:r>
            <a:r>
              <a:rPr lang="en-US" sz="3200" dirty="0" smtClean="0">
                <a:solidFill>
                  <a:schemeClr val="tx2"/>
                </a:solidFill>
              </a:rPr>
              <a:t>.  </a:t>
            </a:r>
            <a:endParaRPr lang="en-US" sz="3200" dirty="0">
              <a:solidFill>
                <a:schemeClr val="tx2"/>
              </a:solidFill>
            </a:endParaRPr>
          </a:p>
        </p:txBody>
      </p:sp>
      <p:sp>
        <p:nvSpPr>
          <p:cNvPr id="9" name="TextBox 8"/>
          <p:cNvSpPr txBox="1"/>
          <p:nvPr/>
        </p:nvSpPr>
        <p:spPr>
          <a:xfrm>
            <a:off x="5962650" y="5181600"/>
            <a:ext cx="19621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9 + 16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1" name="TextBox 10"/>
          <p:cNvSpPr txBox="1"/>
          <p:nvPr/>
        </p:nvSpPr>
        <p:spPr>
          <a:xfrm>
            <a:off x="6553200" y="5791199"/>
            <a:ext cx="20764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25 =   </a:t>
            </a:r>
            <a:r>
              <a:rPr lang="en-US" sz="2400" i="1"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grpSp>
        <p:nvGrpSpPr>
          <p:cNvPr id="13" name="Group 12"/>
          <p:cNvGrpSpPr/>
          <p:nvPr/>
        </p:nvGrpSpPr>
        <p:grpSpPr>
          <a:xfrm>
            <a:off x="6327992" y="5745032"/>
            <a:ext cx="1335066" cy="605084"/>
            <a:chOff x="6327992" y="5745032"/>
            <a:chExt cx="1335066" cy="605084"/>
          </a:xfrm>
        </p:grpSpPr>
        <p:sp>
          <p:nvSpPr>
            <p:cNvPr id="12" name="TextBox 11"/>
            <p:cNvSpPr txBox="1"/>
            <p:nvPr/>
          </p:nvSpPr>
          <p:spPr>
            <a:xfrm>
              <a:off x="6327992" y="5796118"/>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sp>
          <p:nvSpPr>
            <p:cNvPr id="14" name="TextBox 13"/>
            <p:cNvSpPr txBox="1"/>
            <p:nvPr/>
          </p:nvSpPr>
          <p:spPr>
            <a:xfrm>
              <a:off x="7129658" y="5745032"/>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grpSp>
      <p:sp>
        <p:nvSpPr>
          <p:cNvPr id="15" name="TextBox 14"/>
          <p:cNvSpPr txBox="1"/>
          <p:nvPr/>
        </p:nvSpPr>
        <p:spPr>
          <a:xfrm>
            <a:off x="6678721" y="6298450"/>
            <a:ext cx="182540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5 = </a:t>
            </a:r>
            <a:r>
              <a:rPr lang="en-US" sz="2400" i="1" dirty="0" smtClean="0">
                <a:latin typeface="Times New Roman" pitchFamily="18" charset="0"/>
                <a:cs typeface="Times New Roman" pitchFamily="18" charset="0"/>
              </a:rPr>
              <a:t>c</a:t>
            </a:r>
            <a:endParaRPr lang="en-US" sz="2400" dirty="0">
              <a:latin typeface="Times New Roman" pitchFamily="18" charset="0"/>
              <a:cs typeface="Times New Roman" pitchFamily="18" charset="0"/>
            </a:endParaRPr>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014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9" grpId="0"/>
      <p:bldP spid="11" grpId="0"/>
      <p:bldP spid="15"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 find the length of a leg</a:t>
            </a:r>
            <a:endParaRPr lang="en-US" dirty="0"/>
          </a:p>
        </p:txBody>
      </p:sp>
      <p:sp>
        <p:nvSpPr>
          <p:cNvPr id="3" name="Content Placeholder 2"/>
          <p:cNvSpPr>
            <a:spLocks noGrp="1"/>
          </p:cNvSpPr>
          <p:nvPr>
            <p:ph idx="1"/>
          </p:nvPr>
        </p:nvSpPr>
        <p:spPr>
          <a:xfrm>
            <a:off x="304800" y="1447801"/>
            <a:ext cx="6324600" cy="1371600"/>
          </a:xfrm>
        </p:spPr>
        <p:txBody>
          <a:bodyPr/>
          <a:lstStyle/>
          <a:p>
            <a:pPr marL="0" indent="0">
              <a:buNone/>
            </a:pPr>
            <a:r>
              <a:rPr lang="en-US" dirty="0" smtClean="0"/>
              <a:t>1) Start by writing down the formula:</a:t>
            </a:r>
            <a:endParaRPr lang="en-US" dirty="0"/>
          </a:p>
        </p:txBody>
      </p:sp>
      <p:sp>
        <p:nvSpPr>
          <p:cNvPr id="4" name="TextBox 3"/>
          <p:cNvSpPr txBox="1"/>
          <p:nvPr/>
        </p:nvSpPr>
        <p:spPr>
          <a:xfrm>
            <a:off x="5946992" y="3654287"/>
            <a:ext cx="1828800" cy="477054"/>
          </a:xfrm>
          <a:prstGeom prst="rect">
            <a:avLst/>
          </a:prstGeom>
          <a:noFill/>
        </p:spPr>
        <p:txBody>
          <a:bodyPr wrap="square" rtlCol="0">
            <a:spAutoFit/>
          </a:bodyPr>
          <a:lstStyle/>
          <a:p>
            <a:r>
              <a:rPr lang="en-US" sz="2500" i="1" dirty="0">
                <a:latin typeface="Times New Roman" pitchFamily="18" charset="0"/>
                <a:cs typeface="Times New Roman" pitchFamily="18" charset="0"/>
              </a:rPr>
              <a:t>a</a:t>
            </a:r>
            <a:r>
              <a:rPr lang="en-US" sz="2500" dirty="0" smtClean="0">
                <a:latin typeface="Times New Roman" pitchFamily="18" charset="0"/>
                <a:cs typeface="Times New Roman" pitchFamily="18" charset="0"/>
              </a:rPr>
              <a:t>² + </a:t>
            </a:r>
            <a:r>
              <a:rPr lang="en-US" sz="2500" i="1" dirty="0" smtClean="0">
                <a:latin typeface="Times New Roman" pitchFamily="18" charset="0"/>
                <a:cs typeface="Times New Roman" pitchFamily="18" charset="0"/>
              </a:rPr>
              <a:t>b</a:t>
            </a:r>
            <a:r>
              <a:rPr lang="en-US" sz="2500" dirty="0">
                <a:latin typeface="Times New Roman" pitchFamily="18" charset="0"/>
                <a:cs typeface="Times New Roman" pitchFamily="18" charset="0"/>
              </a:rPr>
              <a:t>²</a:t>
            </a:r>
            <a:r>
              <a:rPr lang="en-US" sz="2500" dirty="0" smtClean="0">
                <a:latin typeface="Times New Roman" pitchFamily="18" charset="0"/>
                <a:cs typeface="Times New Roman" pitchFamily="18" charset="0"/>
              </a:rPr>
              <a:t> = </a:t>
            </a:r>
            <a:r>
              <a:rPr lang="en-US" sz="2500" i="1" dirty="0" smtClean="0">
                <a:latin typeface="Times New Roman" pitchFamily="18" charset="0"/>
                <a:cs typeface="Times New Roman" pitchFamily="18" charset="0"/>
              </a:rPr>
              <a:t>c</a:t>
            </a:r>
            <a:r>
              <a:rPr lang="en-US" sz="2500" dirty="0" smtClean="0">
                <a:latin typeface="Times New Roman" pitchFamily="18" charset="0"/>
                <a:cs typeface="Times New Roman" pitchFamily="18" charset="0"/>
              </a:rPr>
              <a:t>²</a:t>
            </a:r>
            <a:endParaRPr lang="en-US" sz="2500" i="1" dirty="0">
              <a:latin typeface="Times New Roman" pitchFamily="18" charset="0"/>
              <a:cs typeface="Times New Roman" pitchFamily="18" charset="0"/>
            </a:endParaRPr>
          </a:p>
        </p:txBody>
      </p:sp>
      <p:sp>
        <p:nvSpPr>
          <p:cNvPr id="5" name="TextBox 4"/>
          <p:cNvSpPr txBox="1"/>
          <p:nvPr/>
        </p:nvSpPr>
        <p:spPr>
          <a:xfrm>
            <a:off x="281836" y="2734870"/>
            <a:ext cx="4800600" cy="1569660"/>
          </a:xfrm>
          <a:prstGeom prst="rect">
            <a:avLst/>
          </a:prstGeom>
          <a:noFill/>
        </p:spPr>
        <p:txBody>
          <a:bodyPr wrap="square" rtlCol="0">
            <a:spAutoFit/>
          </a:bodyPr>
          <a:lstStyle/>
          <a:p>
            <a:r>
              <a:rPr lang="en-US" sz="3200" dirty="0" smtClean="0">
                <a:solidFill>
                  <a:schemeClr val="tx2"/>
                </a:solidFill>
              </a:rPr>
              <a:t>2) Plug in the length of the leg into </a:t>
            </a:r>
            <a:r>
              <a:rPr lang="en-US" sz="3200" i="1" dirty="0" smtClean="0">
                <a:solidFill>
                  <a:schemeClr val="tx2"/>
                </a:solidFill>
              </a:rPr>
              <a:t>a</a:t>
            </a:r>
            <a:r>
              <a:rPr lang="en-US" sz="3200" dirty="0" smtClean="0">
                <a:solidFill>
                  <a:schemeClr val="tx2"/>
                </a:solidFill>
              </a:rPr>
              <a:t> or </a:t>
            </a:r>
            <a:r>
              <a:rPr lang="en-US" sz="3200" i="1" dirty="0" smtClean="0">
                <a:solidFill>
                  <a:schemeClr val="tx2"/>
                </a:solidFill>
              </a:rPr>
              <a:t>b</a:t>
            </a:r>
            <a:r>
              <a:rPr lang="en-US" sz="3200" dirty="0" smtClean="0">
                <a:solidFill>
                  <a:schemeClr val="tx2"/>
                </a:solidFill>
              </a:rPr>
              <a:t>, and replace </a:t>
            </a:r>
            <a:r>
              <a:rPr lang="en-US" sz="3200" i="1" dirty="0" smtClean="0">
                <a:solidFill>
                  <a:schemeClr val="tx2"/>
                </a:solidFill>
              </a:rPr>
              <a:t>c</a:t>
            </a:r>
            <a:r>
              <a:rPr lang="en-US" sz="3200" dirty="0" smtClean="0">
                <a:solidFill>
                  <a:schemeClr val="tx2"/>
                </a:solidFill>
              </a:rPr>
              <a:t> with the hypotenuse.</a:t>
            </a:r>
            <a:endParaRPr lang="en-US" sz="3200" dirty="0">
              <a:solidFill>
                <a:schemeClr val="tx2"/>
              </a:solidFill>
            </a:endParaRPr>
          </a:p>
        </p:txBody>
      </p:sp>
      <p:sp>
        <p:nvSpPr>
          <p:cNvPr id="7" name="TextBox 6"/>
          <p:cNvSpPr txBox="1"/>
          <p:nvPr/>
        </p:nvSpPr>
        <p:spPr>
          <a:xfrm>
            <a:off x="5962650" y="4131341"/>
            <a:ext cx="2286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3² +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² = </a:t>
            </a:r>
            <a:r>
              <a:rPr lang="en-US" sz="2400" dirty="0">
                <a:latin typeface="Times New Roman" pitchFamily="18" charset="0"/>
                <a:cs typeface="Times New Roman" pitchFamily="18" charset="0"/>
              </a:rPr>
              <a:t>5</a:t>
            </a:r>
            <a:r>
              <a:rPr lang="en-US" sz="2400" dirty="0" smtClean="0">
                <a:latin typeface="Times New Roman" pitchFamily="18" charset="0"/>
                <a:cs typeface="Times New Roman" pitchFamily="18" charset="0"/>
              </a:rPr>
              <a:t>²</a:t>
            </a:r>
            <a:endParaRPr lang="en-US" sz="2400" dirty="0">
              <a:latin typeface="Times New Roman" pitchFamily="18" charset="0"/>
              <a:cs typeface="Times New Roman" pitchFamily="18" charset="0"/>
            </a:endParaRPr>
          </a:p>
        </p:txBody>
      </p:sp>
      <p:sp>
        <p:nvSpPr>
          <p:cNvPr id="10" name="TextBox 9"/>
          <p:cNvSpPr txBox="1"/>
          <p:nvPr/>
        </p:nvSpPr>
        <p:spPr>
          <a:xfrm>
            <a:off x="281836" y="4533275"/>
            <a:ext cx="4800600" cy="584775"/>
          </a:xfrm>
          <a:prstGeom prst="rect">
            <a:avLst/>
          </a:prstGeom>
          <a:noFill/>
        </p:spPr>
        <p:txBody>
          <a:bodyPr wrap="square" rtlCol="0">
            <a:spAutoFit/>
          </a:bodyPr>
          <a:lstStyle/>
          <a:p>
            <a:r>
              <a:rPr lang="en-US" sz="3200" dirty="0" smtClean="0">
                <a:solidFill>
                  <a:schemeClr val="tx2"/>
                </a:solidFill>
              </a:rPr>
              <a:t>3) Solve for </a:t>
            </a:r>
            <a:r>
              <a:rPr lang="en-US" sz="3200" i="1" dirty="0">
                <a:solidFill>
                  <a:schemeClr val="tx2"/>
                </a:solidFill>
              </a:rPr>
              <a:t>b</a:t>
            </a:r>
            <a:r>
              <a:rPr lang="en-US" sz="3200" dirty="0" smtClean="0">
                <a:solidFill>
                  <a:schemeClr val="tx2"/>
                </a:solidFill>
              </a:rPr>
              <a:t>.  </a:t>
            </a:r>
            <a:endParaRPr lang="en-US" sz="3200" dirty="0">
              <a:solidFill>
                <a:schemeClr val="tx2"/>
              </a:solidFill>
            </a:endParaRPr>
          </a:p>
        </p:txBody>
      </p:sp>
      <p:sp>
        <p:nvSpPr>
          <p:cNvPr id="9" name="TextBox 8"/>
          <p:cNvSpPr txBox="1"/>
          <p:nvPr/>
        </p:nvSpPr>
        <p:spPr>
          <a:xfrm>
            <a:off x="5946992" y="4554152"/>
            <a:ext cx="196215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9 + </a:t>
            </a:r>
            <a:r>
              <a:rPr lang="en-US" sz="2400" i="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² = 25</a:t>
            </a:r>
            <a:endParaRPr lang="en-US" sz="2400" dirty="0">
              <a:latin typeface="Times New Roman" pitchFamily="18" charset="0"/>
              <a:cs typeface="Times New Roman" pitchFamily="18" charset="0"/>
            </a:endParaRPr>
          </a:p>
        </p:txBody>
      </p:sp>
      <p:sp>
        <p:nvSpPr>
          <p:cNvPr id="11" name="TextBox 10"/>
          <p:cNvSpPr txBox="1"/>
          <p:nvPr/>
        </p:nvSpPr>
        <p:spPr>
          <a:xfrm>
            <a:off x="6427679" y="5497750"/>
            <a:ext cx="2076450" cy="461665"/>
          </a:xfrm>
          <a:prstGeom prst="rect">
            <a:avLst/>
          </a:prstGeom>
          <a:noFill/>
        </p:spPr>
        <p:txBody>
          <a:bodyPr wrap="square" rtlCol="0">
            <a:spAutoFit/>
          </a:bodyPr>
          <a:lstStyle/>
          <a:p>
            <a:r>
              <a:rPr lang="en-US" sz="2400" i="1"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² =   16</a:t>
            </a:r>
            <a:endParaRPr lang="en-US" sz="2400" dirty="0">
              <a:latin typeface="Times New Roman" pitchFamily="18" charset="0"/>
              <a:cs typeface="Times New Roman" pitchFamily="18" charset="0"/>
            </a:endParaRPr>
          </a:p>
        </p:txBody>
      </p:sp>
      <p:grpSp>
        <p:nvGrpSpPr>
          <p:cNvPr id="13" name="Group 12"/>
          <p:cNvGrpSpPr/>
          <p:nvPr/>
        </p:nvGrpSpPr>
        <p:grpSpPr>
          <a:xfrm>
            <a:off x="6193859" y="5464442"/>
            <a:ext cx="1335066" cy="605084"/>
            <a:chOff x="6327992" y="5745032"/>
            <a:chExt cx="1335066" cy="605084"/>
          </a:xfrm>
        </p:grpSpPr>
        <p:sp>
          <p:nvSpPr>
            <p:cNvPr id="12" name="TextBox 11"/>
            <p:cNvSpPr txBox="1"/>
            <p:nvPr/>
          </p:nvSpPr>
          <p:spPr>
            <a:xfrm>
              <a:off x="6327992" y="5796118"/>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sp>
          <p:nvSpPr>
            <p:cNvPr id="14" name="TextBox 13"/>
            <p:cNvSpPr txBox="1"/>
            <p:nvPr/>
          </p:nvSpPr>
          <p:spPr>
            <a:xfrm>
              <a:off x="7129658" y="5745032"/>
              <a:ext cx="533400" cy="553998"/>
            </a:xfrm>
            <a:prstGeom prst="rect">
              <a:avLst/>
            </a:prstGeom>
            <a:noFill/>
          </p:spPr>
          <p:txBody>
            <a:bodyPr wrap="square" rtlCol="0">
              <a:spAutoFit/>
            </a:bodyPr>
            <a:lstStyle/>
            <a:p>
              <a:r>
                <a:rPr lang="en-US" sz="3000" dirty="0" smtClean="0">
                  <a:solidFill>
                    <a:srgbClr val="FF0000"/>
                  </a:solidFill>
                </a:rPr>
                <a:t>√</a:t>
              </a:r>
              <a:endParaRPr lang="en-US" sz="3000" dirty="0">
                <a:solidFill>
                  <a:srgbClr val="FF0000"/>
                </a:solidFill>
              </a:endParaRPr>
            </a:p>
          </p:txBody>
        </p:sp>
      </p:grpSp>
      <p:sp>
        <p:nvSpPr>
          <p:cNvPr id="15" name="TextBox 14"/>
          <p:cNvSpPr txBox="1"/>
          <p:nvPr/>
        </p:nvSpPr>
        <p:spPr>
          <a:xfrm>
            <a:off x="6460559" y="6028824"/>
            <a:ext cx="1825408" cy="461665"/>
          </a:xfrm>
          <a:prstGeom prst="rect">
            <a:avLst/>
          </a:prstGeom>
          <a:noFill/>
        </p:spPr>
        <p:txBody>
          <a:bodyPr wrap="square" rtlCol="0">
            <a:spAutoFit/>
          </a:bodyPr>
          <a:lstStyle/>
          <a:p>
            <a:r>
              <a:rPr lang="en-US" sz="2400" i="1"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4</a:t>
            </a:r>
          </a:p>
        </p:txBody>
      </p:sp>
      <p:sp>
        <p:nvSpPr>
          <p:cNvPr id="17" name="Action Button: Back or Previous 16">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993" y="1395608"/>
            <a:ext cx="25908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02368" y="5015817"/>
            <a:ext cx="1873424"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–9           –</a:t>
            </a:r>
            <a:r>
              <a:rPr lang="en-US" sz="2400" dirty="0">
                <a:latin typeface="Times New Roman" pitchFamily="18" charset="0"/>
                <a:cs typeface="Times New Roman" pitchFamily="18" charset="0"/>
              </a:rPr>
              <a:t>9</a:t>
            </a:r>
            <a:endParaRPr lang="en-US" dirty="0"/>
          </a:p>
        </p:txBody>
      </p:sp>
      <p:cxnSp>
        <p:nvCxnSpPr>
          <p:cNvPr id="16" name="Straight Connector 15"/>
          <p:cNvCxnSpPr/>
          <p:nvPr/>
        </p:nvCxnSpPr>
        <p:spPr>
          <a:xfrm>
            <a:off x="5577993" y="5477482"/>
            <a:ext cx="2197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02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9" grpId="0"/>
      <p:bldP spid="11" grpId="0"/>
      <p:bldP spid="1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Can 3 sides form a right triangle?</a:t>
            </a:r>
            <a:endParaRPr lang="en-US" dirty="0"/>
          </a:p>
        </p:txBody>
      </p:sp>
      <p:sp>
        <p:nvSpPr>
          <p:cNvPr id="3" name="Content Placeholder 2"/>
          <p:cNvSpPr>
            <a:spLocks noGrp="1"/>
          </p:cNvSpPr>
          <p:nvPr>
            <p:ph idx="1"/>
          </p:nvPr>
        </p:nvSpPr>
        <p:spPr/>
        <p:txBody>
          <a:bodyPr/>
          <a:lstStyle/>
          <a:p>
            <a:pPr marL="0" indent="0" algn="ctr">
              <a:buNone/>
            </a:pPr>
            <a:r>
              <a:rPr lang="en-US" dirty="0" smtClean="0"/>
              <a:t>Since the Pythagorean Theorem</a:t>
            </a:r>
          </a:p>
          <a:p>
            <a:pPr marL="0" indent="0" algn="ctr">
              <a:buNone/>
            </a:pPr>
            <a:r>
              <a:rPr lang="en-US" i="1" dirty="0"/>
              <a:t>a</a:t>
            </a:r>
            <a:r>
              <a:rPr lang="en-US" dirty="0" smtClean="0"/>
              <a:t>² + </a:t>
            </a:r>
            <a:r>
              <a:rPr lang="en-US" i="1" dirty="0" smtClean="0"/>
              <a:t>b</a:t>
            </a:r>
            <a:r>
              <a:rPr lang="en-US" dirty="0" smtClean="0"/>
              <a:t>² = </a:t>
            </a:r>
            <a:r>
              <a:rPr lang="en-US" i="1" dirty="0" smtClean="0"/>
              <a:t>c</a:t>
            </a:r>
            <a:r>
              <a:rPr lang="en-US" dirty="0" smtClean="0"/>
              <a:t>²</a:t>
            </a:r>
          </a:p>
          <a:p>
            <a:pPr marL="0" indent="0" algn="ctr">
              <a:buNone/>
            </a:pPr>
            <a:r>
              <a:rPr lang="en-US" b="1" i="1" u="sng" dirty="0" smtClean="0"/>
              <a:t>Only</a:t>
            </a:r>
            <a:r>
              <a:rPr lang="en-US" dirty="0" smtClean="0"/>
              <a:t> works for </a:t>
            </a:r>
            <a:r>
              <a:rPr lang="en-US" b="1" i="1" u="sng" dirty="0" smtClean="0"/>
              <a:t>right triangles</a:t>
            </a:r>
            <a:endParaRPr lang="en-US" dirty="0" smtClean="0"/>
          </a:p>
          <a:p>
            <a:pPr marL="0" indent="0" algn="ctr">
              <a:buNone/>
            </a:pPr>
            <a:r>
              <a:rPr lang="en-US" dirty="0" smtClean="0"/>
              <a:t>Then see if it works.  </a:t>
            </a:r>
          </a:p>
          <a:p>
            <a:pPr marL="0" indent="0" algn="ctr">
              <a:buNone/>
            </a:pPr>
            <a:r>
              <a:rPr lang="en-US" dirty="0" smtClean="0"/>
              <a:t>If it works, then yes, the three sides could form a right triangle.  </a:t>
            </a:r>
          </a:p>
          <a:p>
            <a:pPr marL="0" indent="0" algn="ctr">
              <a:buNone/>
            </a:pPr>
            <a:r>
              <a:rPr lang="en-US" dirty="0" smtClean="0"/>
              <a:t>If not, then no they could no.</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5715000"/>
            <a:ext cx="6150015" cy="923330"/>
          </a:xfrm>
          <a:prstGeom prst="rect">
            <a:avLst/>
          </a:prstGeom>
          <a:noFill/>
        </p:spPr>
        <p:txBody>
          <a:bodyPr wrap="square" rtlCol="0">
            <a:spAutoFit/>
          </a:bodyPr>
          <a:lstStyle/>
          <a:p>
            <a:pPr algn="ctr"/>
            <a:r>
              <a:rPr lang="en-US" dirty="0" smtClean="0"/>
              <a:t>*Don’t forget to replace </a:t>
            </a:r>
            <a:r>
              <a:rPr lang="en-US" i="1" dirty="0" smtClean="0"/>
              <a:t>c</a:t>
            </a:r>
            <a:r>
              <a:rPr lang="en-US" dirty="0" smtClean="0"/>
              <a:t> with the longest side, since if it </a:t>
            </a:r>
            <a:r>
              <a:rPr lang="en-US" i="1" dirty="0" smtClean="0"/>
              <a:t>could</a:t>
            </a:r>
            <a:r>
              <a:rPr lang="en-US" dirty="0" smtClean="0"/>
              <a:t> form a right triangle, the longest would be the hypotenuse!</a:t>
            </a:r>
            <a:endParaRPr lang="en-US" dirty="0"/>
          </a:p>
        </p:txBody>
      </p:sp>
    </p:spTree>
    <p:extLst>
      <p:ext uri="{BB962C8B-B14F-4D97-AF65-F5344CB8AC3E}">
        <p14:creationId xmlns:p14="http://schemas.microsoft.com/office/powerpoint/2010/main" val="12787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missing angle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buNone/>
            </a:pPr>
            <a:r>
              <a:rPr lang="en-US" dirty="0" smtClean="0"/>
              <a:t>The sum of the angles of a triangle are 180°!</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2200"/>
            <a:ext cx="38385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191000"/>
            <a:ext cx="5943600" cy="646331"/>
          </a:xfrm>
          <a:prstGeom prst="rect">
            <a:avLst/>
          </a:prstGeom>
          <a:noFill/>
        </p:spPr>
        <p:txBody>
          <a:bodyPr wrap="square" rtlCol="0">
            <a:spAutoFit/>
          </a:bodyPr>
          <a:lstStyle/>
          <a:p>
            <a:r>
              <a:rPr lang="en-US" dirty="0" smtClean="0"/>
              <a:t>Add the angles that you know and subtract this amount from 180. </a:t>
            </a:r>
            <a:endParaRPr lang="en-US" dirty="0"/>
          </a:p>
        </p:txBody>
      </p:sp>
      <p:sp>
        <p:nvSpPr>
          <p:cNvPr id="5" name="TextBox 4"/>
          <p:cNvSpPr txBox="1"/>
          <p:nvPr/>
        </p:nvSpPr>
        <p:spPr>
          <a:xfrm>
            <a:off x="3152775" y="4652665"/>
            <a:ext cx="3124200" cy="369332"/>
          </a:xfrm>
          <a:prstGeom prst="rect">
            <a:avLst/>
          </a:prstGeom>
          <a:noFill/>
        </p:spPr>
        <p:txBody>
          <a:bodyPr wrap="square" rtlCol="0">
            <a:spAutoFit/>
          </a:bodyPr>
          <a:lstStyle/>
          <a:p>
            <a:r>
              <a:rPr lang="en-US" dirty="0" smtClean="0"/>
              <a:t>30 + 108 = 138</a:t>
            </a:r>
            <a:endParaRPr lang="en-US" dirty="0"/>
          </a:p>
        </p:txBody>
      </p:sp>
      <p:sp>
        <p:nvSpPr>
          <p:cNvPr id="6" name="TextBox 5"/>
          <p:cNvSpPr txBox="1"/>
          <p:nvPr/>
        </p:nvSpPr>
        <p:spPr>
          <a:xfrm>
            <a:off x="3581400" y="5021997"/>
            <a:ext cx="2133600" cy="369332"/>
          </a:xfrm>
          <a:prstGeom prst="rect">
            <a:avLst/>
          </a:prstGeom>
          <a:noFill/>
        </p:spPr>
        <p:txBody>
          <a:bodyPr wrap="square" rtlCol="0">
            <a:spAutoFit/>
          </a:bodyPr>
          <a:lstStyle/>
          <a:p>
            <a:r>
              <a:rPr lang="en-US" dirty="0" smtClean="0"/>
              <a:t>180 – 138 = 42°</a:t>
            </a:r>
            <a:endParaRPr lang="en-US" dirty="0"/>
          </a:p>
        </p:txBody>
      </p:sp>
      <p:sp>
        <p:nvSpPr>
          <p:cNvPr id="8" name="Action Button: Back or Previous 7">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5744227"/>
            <a:ext cx="3733800" cy="923330"/>
          </a:xfrm>
          <a:prstGeom prst="rect">
            <a:avLst/>
          </a:prstGeom>
          <a:noFill/>
        </p:spPr>
        <p:txBody>
          <a:bodyPr wrap="square" rtlCol="0">
            <a:spAutoFit/>
          </a:bodyPr>
          <a:lstStyle/>
          <a:p>
            <a:r>
              <a:rPr lang="en-US" dirty="0" smtClean="0"/>
              <a:t>You can also set up an equation, which can be helpful if you have variables, and then solve.</a:t>
            </a:r>
            <a:endParaRPr lang="en-US" dirty="0"/>
          </a:p>
        </p:txBody>
      </p:sp>
      <p:sp>
        <p:nvSpPr>
          <p:cNvPr id="10" name="TextBox 9"/>
          <p:cNvSpPr txBox="1"/>
          <p:nvPr/>
        </p:nvSpPr>
        <p:spPr>
          <a:xfrm>
            <a:off x="5097049" y="5840968"/>
            <a:ext cx="2949615" cy="369332"/>
          </a:xfrm>
          <a:prstGeom prst="rect">
            <a:avLst/>
          </a:prstGeom>
          <a:noFill/>
        </p:spPr>
        <p:txBody>
          <a:bodyPr wrap="square" rtlCol="0">
            <a:spAutoFit/>
          </a:bodyPr>
          <a:lstStyle/>
          <a:p>
            <a:r>
              <a:rPr lang="en-US" b="1" dirty="0" smtClean="0"/>
              <a:t>Ex:  </a:t>
            </a:r>
            <a:r>
              <a:rPr lang="en-US" dirty="0" smtClean="0"/>
              <a:t>30 + 108 + </a:t>
            </a:r>
            <a:r>
              <a:rPr lang="en-US" i="1" dirty="0" smtClean="0"/>
              <a:t>x</a:t>
            </a:r>
            <a:r>
              <a:rPr lang="en-US" dirty="0" smtClean="0"/>
              <a:t> = 180</a:t>
            </a:r>
            <a:endParaRPr lang="en-US" b="1" dirty="0"/>
          </a:p>
        </p:txBody>
      </p:sp>
    </p:spTree>
    <p:extLst>
      <p:ext uri="{BB962C8B-B14F-4D97-AF65-F5344CB8AC3E}">
        <p14:creationId xmlns:p14="http://schemas.microsoft.com/office/powerpoint/2010/main" val="15729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the area of a triangle</a:t>
            </a:r>
            <a:endParaRPr lang="en-US" dirty="0"/>
          </a:p>
        </p:txBody>
      </p:sp>
      <p:sp>
        <p:nvSpPr>
          <p:cNvPr id="3" name="Content Placeholder 2"/>
          <p:cNvSpPr>
            <a:spLocks noGrp="1"/>
          </p:cNvSpPr>
          <p:nvPr>
            <p:ph idx="1"/>
          </p:nvPr>
        </p:nvSpPr>
        <p:spPr/>
        <p:txBody>
          <a:bodyPr/>
          <a:lstStyle/>
          <a:p>
            <a:pPr marL="0" indent="0" algn="ctr">
              <a:buNone/>
            </a:pPr>
            <a:r>
              <a:rPr lang="en-US" dirty="0" smtClean="0"/>
              <a:t>To find the area of a triangle use the formula:</a:t>
            </a:r>
          </a:p>
          <a:p>
            <a:pPr marL="0" indent="0" algn="ctr">
              <a:buNone/>
            </a:pPr>
            <a:r>
              <a:rPr lang="en-US" i="1" dirty="0" smtClean="0"/>
              <a:t>A</a:t>
            </a:r>
            <a:r>
              <a:rPr lang="en-US" dirty="0" smtClean="0"/>
              <a:t> = ½ </a:t>
            </a:r>
            <a:r>
              <a:rPr lang="en-US" i="1" dirty="0" err="1" smtClean="0"/>
              <a:t>bh</a:t>
            </a:r>
            <a:endParaRPr lang="en-US" dirty="0" smtClean="0"/>
          </a:p>
          <a:p>
            <a:pPr marL="0" indent="0" algn="ctr">
              <a:buNone/>
            </a:pPr>
            <a:r>
              <a:rPr lang="en-US" b="1" i="1" dirty="0" smtClean="0"/>
              <a:t>*</a:t>
            </a:r>
            <a:r>
              <a:rPr lang="en-US" b="1" dirty="0" smtClean="0"/>
              <a:t>Don’t forget that base and height always form a right angle!</a:t>
            </a:r>
            <a:endParaRPr lang="en-US" b="1" i="1"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70873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Geometry formulas</a:t>
            </a:r>
            <a:endParaRPr lang="en-US" dirty="0"/>
          </a:p>
        </p:txBody>
      </p:sp>
      <p:sp>
        <p:nvSpPr>
          <p:cNvPr id="3" name="Content Placeholder 2"/>
          <p:cNvSpPr>
            <a:spLocks noGrp="1"/>
          </p:cNvSpPr>
          <p:nvPr>
            <p:ph idx="1"/>
          </p:nvPr>
        </p:nvSpPr>
        <p:spPr>
          <a:xfrm>
            <a:off x="2819400" y="1447800"/>
            <a:ext cx="3657600" cy="731838"/>
          </a:xfrm>
        </p:spPr>
        <p:txBody>
          <a:bodyPr/>
          <a:lstStyle/>
          <a:p>
            <a:pPr marL="0" indent="0">
              <a:buNone/>
            </a:pPr>
            <a:r>
              <a:rPr lang="en-US" dirty="0" smtClean="0"/>
              <a:t>I need a formula for:</a:t>
            </a:r>
            <a:endParaRPr lang="en-US" dirty="0"/>
          </a:p>
        </p:txBody>
      </p:sp>
      <p:sp>
        <p:nvSpPr>
          <p:cNvPr id="4" name="TextBox 3"/>
          <p:cNvSpPr txBox="1"/>
          <p:nvPr/>
        </p:nvSpPr>
        <p:spPr>
          <a:xfrm>
            <a:off x="914400" y="2807985"/>
            <a:ext cx="1447800" cy="784830"/>
          </a:xfrm>
          <a:prstGeom prst="rect">
            <a:avLst/>
          </a:prstGeom>
          <a:solidFill>
            <a:srgbClr val="92D050"/>
          </a:solidFill>
          <a:ln w="28575">
            <a:solidFill>
              <a:schemeClr val="tx1"/>
            </a:solidFill>
          </a:ln>
        </p:spPr>
        <p:txBody>
          <a:bodyPr wrap="square" rtlCol="0">
            <a:spAutoFit/>
          </a:bodyPr>
          <a:lstStyle/>
          <a:p>
            <a:pPr algn="ctr"/>
            <a:r>
              <a:rPr lang="en-US" sz="4500" b="1" dirty="0" smtClean="0"/>
              <a:t>Area</a:t>
            </a:r>
            <a:endParaRPr lang="en-US" sz="4500" b="1" dirty="0"/>
          </a:p>
        </p:txBody>
      </p:sp>
      <p:sp>
        <p:nvSpPr>
          <p:cNvPr id="5" name="TextBox 4"/>
          <p:cNvSpPr txBox="1"/>
          <p:nvPr/>
        </p:nvSpPr>
        <p:spPr>
          <a:xfrm>
            <a:off x="3352800" y="2807985"/>
            <a:ext cx="2133600" cy="1477328"/>
          </a:xfrm>
          <a:prstGeom prst="rect">
            <a:avLst/>
          </a:prstGeom>
          <a:solidFill>
            <a:srgbClr val="00B0F0"/>
          </a:solidFill>
          <a:ln w="28575">
            <a:solidFill>
              <a:schemeClr val="tx1"/>
            </a:solidFill>
          </a:ln>
        </p:spPr>
        <p:txBody>
          <a:bodyPr wrap="square" rtlCol="0">
            <a:spAutoFit/>
          </a:bodyPr>
          <a:lstStyle/>
          <a:p>
            <a:pPr algn="ctr"/>
            <a:r>
              <a:rPr lang="en-US" sz="4500" b="1" dirty="0" err="1" smtClean="0"/>
              <a:t>SurfaceArea</a:t>
            </a:r>
            <a:endParaRPr lang="en-US" sz="4500" b="1" dirty="0"/>
          </a:p>
        </p:txBody>
      </p:sp>
      <p:sp>
        <p:nvSpPr>
          <p:cNvPr id="6" name="TextBox 5"/>
          <p:cNvSpPr txBox="1"/>
          <p:nvPr/>
        </p:nvSpPr>
        <p:spPr>
          <a:xfrm>
            <a:off x="6324600" y="2811484"/>
            <a:ext cx="2133600" cy="784830"/>
          </a:xfrm>
          <a:prstGeom prst="rect">
            <a:avLst/>
          </a:prstGeom>
          <a:solidFill>
            <a:srgbClr val="FFC000"/>
          </a:solidFill>
          <a:ln w="28575">
            <a:solidFill>
              <a:schemeClr val="tx1"/>
            </a:solidFill>
          </a:ln>
        </p:spPr>
        <p:txBody>
          <a:bodyPr wrap="square" rtlCol="0">
            <a:spAutoFit/>
          </a:bodyPr>
          <a:lstStyle/>
          <a:p>
            <a:pPr algn="ctr"/>
            <a:r>
              <a:rPr lang="en-US" sz="4500" b="1" dirty="0" smtClean="0"/>
              <a:t>Volume</a:t>
            </a:r>
            <a:endParaRPr lang="en-US" sz="4500" b="1" dirty="0"/>
          </a:p>
        </p:txBody>
      </p:sp>
      <p:sp>
        <p:nvSpPr>
          <p:cNvPr id="7" name="TextBox 6"/>
          <p:cNvSpPr txBox="1"/>
          <p:nvPr/>
        </p:nvSpPr>
        <p:spPr>
          <a:xfrm>
            <a:off x="3200400" y="4724400"/>
            <a:ext cx="2667000" cy="784830"/>
          </a:xfrm>
          <a:prstGeom prst="rect">
            <a:avLst/>
          </a:prstGeom>
          <a:solidFill>
            <a:srgbClr val="B5339C"/>
          </a:solidFill>
          <a:ln w="28575">
            <a:solidFill>
              <a:schemeClr val="tx1"/>
            </a:solidFill>
          </a:ln>
        </p:spPr>
        <p:txBody>
          <a:bodyPr wrap="square" rtlCol="0">
            <a:spAutoFit/>
          </a:bodyPr>
          <a:lstStyle/>
          <a:p>
            <a:pPr algn="ctr"/>
            <a:r>
              <a:rPr lang="en-US" sz="4500" b="1" dirty="0" smtClean="0"/>
              <a:t>Perimeter</a:t>
            </a:r>
            <a:endParaRPr lang="en-US" sz="4500" b="1" dirty="0"/>
          </a:p>
        </p:txBody>
      </p:sp>
      <p:sp>
        <p:nvSpPr>
          <p:cNvPr id="8" name="Action Button: Custom 7">
            <a:hlinkClick r:id="rId2" action="ppaction://hlinksldjump" highlightClick="1"/>
          </p:cNvPr>
          <p:cNvSpPr/>
          <p:nvPr/>
        </p:nvSpPr>
        <p:spPr>
          <a:xfrm>
            <a:off x="914400" y="2807985"/>
            <a:ext cx="14478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3200400" y="4724400"/>
            <a:ext cx="26670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6324600" y="2811484"/>
            <a:ext cx="2133600"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3352800" y="2804486"/>
            <a:ext cx="2133600" cy="148082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6620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formulas</a:t>
            </a:r>
            <a:endParaRPr lang="en-US" dirty="0"/>
          </a:p>
        </p:txBody>
      </p:sp>
      <p:sp>
        <p:nvSpPr>
          <p:cNvPr id="3" name="Content Placeholder 2"/>
          <p:cNvSpPr>
            <a:spLocks noGrp="1"/>
          </p:cNvSpPr>
          <p:nvPr>
            <p:ph idx="1"/>
          </p:nvPr>
        </p:nvSpPr>
        <p:spPr>
          <a:xfrm>
            <a:off x="3048000" y="1447800"/>
            <a:ext cx="3429000" cy="808038"/>
          </a:xfrm>
        </p:spPr>
        <p:txBody>
          <a:bodyPr>
            <a:normAutofit fontScale="92500"/>
          </a:bodyPr>
          <a:lstStyle/>
          <a:p>
            <a:pPr marL="0" indent="0">
              <a:buNone/>
            </a:pPr>
            <a:r>
              <a:rPr lang="en-US" dirty="0" smtClean="0"/>
              <a:t>Choose your shape</a:t>
            </a:r>
            <a:endParaRPr lang="en-US" dirty="0"/>
          </a:p>
        </p:txBody>
      </p:sp>
      <p:sp>
        <p:nvSpPr>
          <p:cNvPr id="4" name="TextBox 3"/>
          <p:cNvSpPr txBox="1"/>
          <p:nvPr/>
        </p:nvSpPr>
        <p:spPr>
          <a:xfrm>
            <a:off x="381000" y="2286000"/>
            <a:ext cx="2286000" cy="784830"/>
          </a:xfrm>
          <a:prstGeom prst="rect">
            <a:avLst/>
          </a:prstGeom>
          <a:solidFill>
            <a:srgbClr val="92D050"/>
          </a:solidFill>
          <a:ln w="28575">
            <a:solidFill>
              <a:schemeClr val="tx1"/>
            </a:solidFill>
          </a:ln>
        </p:spPr>
        <p:txBody>
          <a:bodyPr wrap="square" rtlCol="0">
            <a:spAutoFit/>
          </a:bodyPr>
          <a:lstStyle/>
          <a:p>
            <a:pPr algn="ctr"/>
            <a:r>
              <a:rPr lang="en-US" sz="4500" b="1" dirty="0" smtClean="0"/>
              <a:t>Triangle</a:t>
            </a:r>
            <a:endParaRPr lang="en-US" sz="4500" b="1" dirty="0"/>
          </a:p>
        </p:txBody>
      </p:sp>
      <p:sp>
        <p:nvSpPr>
          <p:cNvPr id="5" name="TextBox 4"/>
          <p:cNvSpPr txBox="1"/>
          <p:nvPr/>
        </p:nvSpPr>
        <p:spPr>
          <a:xfrm>
            <a:off x="5837129" y="3505200"/>
            <a:ext cx="2971800" cy="784830"/>
          </a:xfrm>
          <a:prstGeom prst="rect">
            <a:avLst/>
          </a:prstGeom>
          <a:solidFill>
            <a:srgbClr val="FFC000"/>
          </a:solidFill>
          <a:ln w="28575">
            <a:solidFill>
              <a:schemeClr val="tx1"/>
            </a:solidFill>
          </a:ln>
        </p:spPr>
        <p:txBody>
          <a:bodyPr wrap="square" rtlCol="0">
            <a:spAutoFit/>
          </a:bodyPr>
          <a:lstStyle/>
          <a:p>
            <a:pPr algn="ctr"/>
            <a:r>
              <a:rPr lang="en-US" sz="4500" b="1" dirty="0" smtClean="0"/>
              <a:t>Rectangle</a:t>
            </a:r>
            <a:endParaRPr lang="en-US" sz="4500" b="1" dirty="0"/>
          </a:p>
        </p:txBody>
      </p:sp>
      <p:sp>
        <p:nvSpPr>
          <p:cNvPr id="6" name="TextBox 5"/>
          <p:cNvSpPr txBox="1"/>
          <p:nvPr/>
        </p:nvSpPr>
        <p:spPr>
          <a:xfrm>
            <a:off x="3048000" y="2286000"/>
            <a:ext cx="2286000" cy="784830"/>
          </a:xfrm>
          <a:prstGeom prst="rect">
            <a:avLst/>
          </a:prstGeom>
          <a:solidFill>
            <a:srgbClr val="00B0F0"/>
          </a:solidFill>
          <a:ln w="28575">
            <a:solidFill>
              <a:schemeClr val="tx1"/>
            </a:solidFill>
          </a:ln>
        </p:spPr>
        <p:txBody>
          <a:bodyPr wrap="square" rtlCol="0">
            <a:spAutoFit/>
          </a:bodyPr>
          <a:lstStyle/>
          <a:p>
            <a:pPr algn="ctr"/>
            <a:r>
              <a:rPr lang="en-US" sz="4500" b="1" dirty="0" smtClean="0"/>
              <a:t>Square</a:t>
            </a:r>
            <a:endParaRPr lang="en-US" sz="4500" b="1" dirty="0"/>
          </a:p>
        </p:txBody>
      </p:sp>
      <p:sp>
        <p:nvSpPr>
          <p:cNvPr id="7" name="TextBox 6"/>
          <p:cNvSpPr txBox="1"/>
          <p:nvPr/>
        </p:nvSpPr>
        <p:spPr>
          <a:xfrm>
            <a:off x="381000" y="3505200"/>
            <a:ext cx="2286000" cy="784830"/>
          </a:xfrm>
          <a:prstGeom prst="rect">
            <a:avLst/>
          </a:prstGeom>
          <a:solidFill>
            <a:srgbClr val="FF0000"/>
          </a:solidFill>
          <a:ln w="28575">
            <a:solidFill>
              <a:schemeClr val="tx1"/>
            </a:solidFill>
          </a:ln>
        </p:spPr>
        <p:txBody>
          <a:bodyPr wrap="square" rtlCol="0">
            <a:spAutoFit/>
          </a:bodyPr>
          <a:lstStyle/>
          <a:p>
            <a:pPr algn="ctr"/>
            <a:r>
              <a:rPr lang="en-US" sz="4500" b="1" dirty="0" smtClean="0"/>
              <a:t>Circle</a:t>
            </a:r>
            <a:endParaRPr lang="en-US" sz="4500" b="1" dirty="0"/>
          </a:p>
        </p:txBody>
      </p:sp>
      <p:sp>
        <p:nvSpPr>
          <p:cNvPr id="8" name="TextBox 7"/>
          <p:cNvSpPr txBox="1"/>
          <p:nvPr/>
        </p:nvSpPr>
        <p:spPr>
          <a:xfrm>
            <a:off x="3009900" y="3505200"/>
            <a:ext cx="2552700" cy="784830"/>
          </a:xfrm>
          <a:prstGeom prst="rect">
            <a:avLst/>
          </a:prstGeom>
          <a:solidFill>
            <a:srgbClr val="B5339C"/>
          </a:solidFill>
          <a:ln w="28575">
            <a:solidFill>
              <a:schemeClr val="tx1"/>
            </a:solidFill>
          </a:ln>
        </p:spPr>
        <p:txBody>
          <a:bodyPr wrap="square" rtlCol="0">
            <a:spAutoFit/>
          </a:bodyPr>
          <a:lstStyle/>
          <a:p>
            <a:pPr algn="ctr"/>
            <a:r>
              <a:rPr lang="en-US" sz="4500" b="1" dirty="0" smtClean="0"/>
              <a:t>Trapezoid</a:t>
            </a:r>
            <a:endParaRPr lang="en-US" sz="4500" b="1" dirty="0"/>
          </a:p>
        </p:txBody>
      </p:sp>
      <p:sp>
        <p:nvSpPr>
          <p:cNvPr id="9" name="TextBox 8"/>
          <p:cNvSpPr txBox="1"/>
          <p:nvPr/>
        </p:nvSpPr>
        <p:spPr>
          <a:xfrm>
            <a:off x="5532329" y="2294350"/>
            <a:ext cx="3581400" cy="784830"/>
          </a:xfrm>
          <a:prstGeom prst="rect">
            <a:avLst/>
          </a:prstGeom>
          <a:solidFill>
            <a:srgbClr val="FFFF00"/>
          </a:solidFill>
          <a:ln w="28575">
            <a:solidFill>
              <a:schemeClr val="tx1"/>
            </a:solidFill>
          </a:ln>
        </p:spPr>
        <p:txBody>
          <a:bodyPr wrap="square" rtlCol="0">
            <a:spAutoFit/>
          </a:bodyPr>
          <a:lstStyle/>
          <a:p>
            <a:pPr algn="ctr"/>
            <a:r>
              <a:rPr lang="en-US" sz="4500" b="1" dirty="0" smtClean="0"/>
              <a:t>Parallelogram</a:t>
            </a:r>
            <a:endParaRPr lang="en-US" sz="4500" b="1" dirty="0"/>
          </a:p>
        </p:txBody>
      </p:sp>
      <p:sp>
        <p:nvSpPr>
          <p:cNvPr id="11" name="TextBox 10"/>
          <p:cNvSpPr txBox="1"/>
          <p:nvPr/>
        </p:nvSpPr>
        <p:spPr>
          <a:xfrm>
            <a:off x="1219200" y="4648200"/>
            <a:ext cx="2552700" cy="1477328"/>
          </a:xfrm>
          <a:prstGeom prst="rect">
            <a:avLst/>
          </a:prstGeom>
          <a:solidFill>
            <a:schemeClr val="accent1">
              <a:lumMod val="75000"/>
            </a:schemeClr>
          </a:solidFill>
          <a:ln w="28575">
            <a:solidFill>
              <a:schemeClr val="tx1"/>
            </a:solidFill>
          </a:ln>
        </p:spPr>
        <p:txBody>
          <a:bodyPr wrap="square" rtlCol="0">
            <a:spAutoFit/>
          </a:bodyPr>
          <a:lstStyle/>
          <a:p>
            <a:pPr algn="ctr"/>
            <a:r>
              <a:rPr lang="en-US" sz="4500" b="1" dirty="0" smtClean="0"/>
              <a:t>Shaded region</a:t>
            </a:r>
            <a:endParaRPr lang="en-US" sz="4500" b="1" dirty="0"/>
          </a:p>
        </p:txBody>
      </p:sp>
      <p:sp>
        <p:nvSpPr>
          <p:cNvPr id="12" name="TextBox 11"/>
          <p:cNvSpPr txBox="1"/>
          <p:nvPr/>
        </p:nvSpPr>
        <p:spPr>
          <a:xfrm>
            <a:off x="4305039" y="4638062"/>
            <a:ext cx="2552700" cy="1477328"/>
          </a:xfrm>
          <a:prstGeom prst="rect">
            <a:avLst/>
          </a:prstGeom>
          <a:solidFill>
            <a:srgbClr val="7C7674"/>
          </a:solidFill>
          <a:ln w="28575">
            <a:solidFill>
              <a:schemeClr val="tx1"/>
            </a:solidFill>
          </a:ln>
        </p:spPr>
        <p:txBody>
          <a:bodyPr wrap="square" rtlCol="0">
            <a:spAutoFit/>
          </a:bodyPr>
          <a:lstStyle/>
          <a:p>
            <a:pPr algn="ctr"/>
            <a:r>
              <a:rPr lang="en-US" sz="4500" b="1" dirty="0" smtClean="0"/>
              <a:t>Complex Figure</a:t>
            </a:r>
            <a:endParaRPr lang="en-US" sz="4500" b="1" dirty="0"/>
          </a:p>
        </p:txBody>
      </p:sp>
      <p:sp>
        <p:nvSpPr>
          <p:cNvPr id="13" name="Action Button: Custom 12">
            <a:hlinkClick r:id="rId2" action="ppaction://hlinksldjump" highlightClick="1"/>
          </p:cNvPr>
          <p:cNvSpPr/>
          <p:nvPr/>
        </p:nvSpPr>
        <p:spPr>
          <a:xfrm>
            <a:off x="372648" y="2282501"/>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3" action="ppaction://hlinksldjump" highlightClick="1"/>
          </p:cNvPr>
          <p:cNvSpPr/>
          <p:nvPr/>
        </p:nvSpPr>
        <p:spPr>
          <a:xfrm>
            <a:off x="3013032" y="2294350"/>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4" action="ppaction://hlinksldjump" highlightClick="1"/>
          </p:cNvPr>
          <p:cNvSpPr/>
          <p:nvPr/>
        </p:nvSpPr>
        <p:spPr>
          <a:xfrm>
            <a:off x="5536505" y="2284250"/>
            <a:ext cx="3577224"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5" action="ppaction://hlinksldjump" highlightClick="1"/>
          </p:cNvPr>
          <p:cNvSpPr/>
          <p:nvPr/>
        </p:nvSpPr>
        <p:spPr>
          <a:xfrm>
            <a:off x="5837128" y="3501701"/>
            <a:ext cx="2975975"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6" action="ppaction://hlinksldjump" highlightClick="1"/>
          </p:cNvPr>
          <p:cNvSpPr/>
          <p:nvPr/>
        </p:nvSpPr>
        <p:spPr>
          <a:xfrm>
            <a:off x="3009900" y="3501700"/>
            <a:ext cx="2522429"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7" action="ppaction://hlinksldjump" highlightClick="1"/>
          </p:cNvPr>
          <p:cNvSpPr/>
          <p:nvPr/>
        </p:nvSpPr>
        <p:spPr>
          <a:xfrm>
            <a:off x="372648" y="3501699"/>
            <a:ext cx="2294351" cy="788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8" action="ppaction://hlinksldjump" highlightClick="1"/>
          </p:cNvPr>
          <p:cNvSpPr/>
          <p:nvPr/>
        </p:nvSpPr>
        <p:spPr>
          <a:xfrm>
            <a:off x="1219200" y="4648200"/>
            <a:ext cx="2552700" cy="14671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Custom 19">
            <a:hlinkClick r:id="rId9" action="ppaction://hlinksldjump" highlightClick="1"/>
          </p:cNvPr>
          <p:cNvSpPr/>
          <p:nvPr/>
        </p:nvSpPr>
        <p:spPr>
          <a:xfrm>
            <a:off x="4286250" y="4638062"/>
            <a:ext cx="2552700" cy="146719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10"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6156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rectangle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2362200" y="2590800"/>
            <a:ext cx="56388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bh</a:t>
            </a:r>
            <a:r>
              <a:rPr lang="en-US" sz="4500" dirty="0" smtClean="0">
                <a:latin typeface="Times New Roman" pitchFamily="18" charset="0"/>
                <a:cs typeface="Times New Roman" pitchFamily="18" charset="0"/>
              </a:rPr>
              <a:t>   or </a:t>
            </a:r>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lw</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3906984"/>
            <a:ext cx="2514600" cy="369332"/>
          </a:xfrm>
          <a:prstGeom prst="rect">
            <a:avLst/>
          </a:prstGeom>
          <a:noFill/>
        </p:spPr>
        <p:txBody>
          <a:bodyPr wrap="square" rtlCol="0">
            <a:spAutoFit/>
          </a:bodyPr>
          <a:lstStyle/>
          <a:p>
            <a:r>
              <a:rPr lang="en-US" b="1" dirty="0" smtClean="0"/>
              <a:t>UNITS ARE SQUARED!!</a:t>
            </a:r>
            <a:endParaRPr lang="en-US" b="1" dirty="0"/>
          </a:p>
        </p:txBody>
      </p:sp>
    </p:spTree>
    <p:extLst>
      <p:ext uri="{BB962C8B-B14F-4D97-AF65-F5344CB8AC3E}">
        <p14:creationId xmlns:p14="http://schemas.microsoft.com/office/powerpoint/2010/main" val="22129251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square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3695700" y="2590800"/>
            <a:ext cx="18288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smtClean="0">
                <a:latin typeface="Times New Roman" pitchFamily="18" charset="0"/>
                <a:cs typeface="Times New Roman" pitchFamily="18" charset="0"/>
              </a:rPr>
              <a:t>s</a:t>
            </a:r>
            <a:r>
              <a:rPr lang="en-US" sz="4500" dirty="0" smtClean="0">
                <a:latin typeface="Times New Roman" pitchFamily="18" charset="0"/>
                <a:cs typeface="Times New Roman" pitchFamily="18" charset="0"/>
              </a:rPr>
              <a:t>²</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2800" y="3906984"/>
            <a:ext cx="2514600" cy="369332"/>
          </a:xfrm>
          <a:prstGeom prst="rect">
            <a:avLst/>
          </a:prstGeom>
          <a:noFill/>
        </p:spPr>
        <p:txBody>
          <a:bodyPr wrap="square" rtlCol="0">
            <a:spAutoFit/>
          </a:bodyPr>
          <a:lstStyle/>
          <a:p>
            <a:r>
              <a:rPr lang="en-US" b="1" dirty="0" smtClean="0"/>
              <a:t>UNITS ARE SQUARED!!</a:t>
            </a:r>
            <a:endParaRPr lang="en-US" b="1" dirty="0"/>
          </a:p>
        </p:txBody>
      </p:sp>
    </p:spTree>
    <p:extLst>
      <p:ext uri="{BB962C8B-B14F-4D97-AF65-F5344CB8AC3E}">
        <p14:creationId xmlns:p14="http://schemas.microsoft.com/office/powerpoint/2010/main" val="173875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adding or subtracting to/from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57591"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46247"/>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8427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trapezoid</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2667000" y="2588712"/>
            <a:ext cx="4305300"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½</a:t>
            </a:r>
            <a:r>
              <a:rPr lang="en-US" sz="4500" i="1" dirty="0" smtClean="0">
                <a:latin typeface="Times New Roman" pitchFamily="18" charset="0"/>
                <a:cs typeface="Times New Roman" pitchFamily="18" charset="0"/>
              </a:rPr>
              <a:t>h</a:t>
            </a:r>
            <a:r>
              <a:rPr lang="en-US" sz="4500" dirty="0" smtClean="0">
                <a:latin typeface="Times New Roman" pitchFamily="18" charset="0"/>
                <a:cs typeface="Times New Roman" pitchFamily="18" charset="0"/>
              </a:rPr>
              <a:t>(</a:t>
            </a:r>
            <a:r>
              <a:rPr lang="en-US" sz="4500" i="1" dirty="0" smtClean="0">
                <a:latin typeface="Times New Roman" pitchFamily="18" charset="0"/>
                <a:cs typeface="Times New Roman" pitchFamily="18" charset="0"/>
              </a:rPr>
              <a:t>b</a:t>
            </a:r>
            <a:r>
              <a:rPr lang="en-US" sz="4500" baseline="-25000" dirty="0" smtClean="0">
                <a:latin typeface="Times New Roman" pitchFamily="18" charset="0"/>
                <a:cs typeface="Times New Roman" pitchFamily="18" charset="0"/>
              </a:rPr>
              <a:t>1</a:t>
            </a:r>
            <a:r>
              <a:rPr lang="en-US" sz="4500" dirty="0" smtClean="0">
                <a:latin typeface="Times New Roman" pitchFamily="18" charset="0"/>
                <a:cs typeface="Times New Roman" pitchFamily="18" charset="0"/>
              </a:rPr>
              <a:t> + </a:t>
            </a:r>
            <a:r>
              <a:rPr lang="en-US" sz="4500" i="1" dirty="0" smtClean="0">
                <a:latin typeface="Times New Roman" pitchFamily="18" charset="0"/>
                <a:cs typeface="Times New Roman" pitchFamily="18" charset="0"/>
              </a:rPr>
              <a:t>b</a:t>
            </a:r>
            <a:r>
              <a:rPr lang="en-US" sz="4500" baseline="-25000" dirty="0" smtClean="0">
                <a:latin typeface="Times New Roman" pitchFamily="18" charset="0"/>
                <a:cs typeface="Times New Roman" pitchFamily="18" charset="0"/>
              </a:rPr>
              <a:t>2</a:t>
            </a:r>
            <a:r>
              <a:rPr lang="en-US" sz="4500" dirty="0" smtClean="0">
                <a:latin typeface="Times New Roman" pitchFamily="18" charset="0"/>
                <a:cs typeface="Times New Roman" pitchFamily="18" charset="0"/>
              </a:rPr>
              <a:t>)</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646331"/>
          </a:xfrm>
          <a:prstGeom prst="rect">
            <a:avLst/>
          </a:prstGeom>
          <a:noFill/>
        </p:spPr>
        <p:txBody>
          <a:bodyPr wrap="square" rtlCol="0">
            <a:spAutoFit/>
          </a:bodyPr>
          <a:lstStyle/>
          <a:p>
            <a:pPr algn="ctr"/>
            <a:r>
              <a:rPr lang="en-US" i="1" dirty="0"/>
              <a:t>b</a:t>
            </a:r>
            <a:r>
              <a:rPr lang="en-US" baseline="-25000" dirty="0" smtClean="0"/>
              <a:t>1</a:t>
            </a:r>
            <a:r>
              <a:rPr lang="en-US" dirty="0" smtClean="0"/>
              <a:t> represents one of the base and </a:t>
            </a:r>
            <a:r>
              <a:rPr lang="en-US" i="1" dirty="0" smtClean="0"/>
              <a:t>b</a:t>
            </a:r>
            <a:r>
              <a:rPr lang="en-US" baseline="-25000" dirty="0" smtClean="0"/>
              <a:t>2</a:t>
            </a:r>
            <a:r>
              <a:rPr lang="en-US" dirty="0" smtClean="0"/>
              <a:t> represent the other.  They both form a right angle with the height!</a:t>
            </a:r>
            <a:endParaRPr lang="en-US" i="1" dirty="0"/>
          </a:p>
        </p:txBody>
      </p:sp>
    </p:spTree>
    <p:extLst>
      <p:ext uri="{BB962C8B-B14F-4D97-AF65-F5344CB8AC3E}">
        <p14:creationId xmlns:p14="http://schemas.microsoft.com/office/powerpoint/2010/main" val="49259075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parallelogram</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p:sp>
        <p:nvSpPr>
          <p:cNvPr id="4" name="TextBox 3"/>
          <p:cNvSpPr txBox="1"/>
          <p:nvPr/>
        </p:nvSpPr>
        <p:spPr>
          <a:xfrm>
            <a:off x="3942045" y="2588712"/>
            <a:ext cx="1947275"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r>
              <a:rPr lang="en-US" sz="4500" i="1" dirty="0" err="1" smtClean="0">
                <a:latin typeface="Times New Roman" pitchFamily="18" charset="0"/>
                <a:cs typeface="Times New Roman" pitchFamily="18" charset="0"/>
              </a:rPr>
              <a:t>bh</a:t>
            </a:r>
            <a:endParaRPr lang="en-US" sz="4500" i="1" dirty="0">
              <a:latin typeface="Times New Roman" pitchFamily="18" charset="0"/>
              <a:cs typeface="Times New Roman" pitchFamily="18" charset="0"/>
            </a:endParaRPr>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369332"/>
          </a:xfrm>
          <a:prstGeom prst="rect">
            <a:avLst/>
          </a:prstGeom>
          <a:noFill/>
        </p:spPr>
        <p:txBody>
          <a:bodyPr wrap="square" rtlCol="0">
            <a:spAutoFit/>
          </a:bodyPr>
          <a:lstStyle/>
          <a:p>
            <a:pPr algn="ctr"/>
            <a:r>
              <a:rPr lang="en-US" dirty="0" smtClean="0"/>
              <a:t>The base and height form a right angle with the height!</a:t>
            </a:r>
            <a:endParaRPr lang="en-US" i="1" dirty="0"/>
          </a:p>
        </p:txBody>
      </p:sp>
    </p:spTree>
    <p:extLst>
      <p:ext uri="{BB962C8B-B14F-4D97-AF65-F5344CB8AC3E}">
        <p14:creationId xmlns:p14="http://schemas.microsoft.com/office/powerpoint/2010/main" val="169277457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circle</a:t>
            </a:r>
            <a:endParaRPr lang="en-US" dirty="0"/>
          </a:p>
        </p:txBody>
      </p:sp>
      <p:sp>
        <p:nvSpPr>
          <p:cNvPr id="3" name="Content Placeholder 2"/>
          <p:cNvSpPr>
            <a:spLocks noGrp="1"/>
          </p:cNvSpPr>
          <p:nvPr>
            <p:ph idx="1"/>
          </p:nvPr>
        </p:nvSpPr>
        <p:spPr>
          <a:xfrm>
            <a:off x="304800" y="1554163"/>
            <a:ext cx="8686800" cy="731838"/>
          </a:xfrm>
        </p:spPr>
        <p:txBody>
          <a:bodyPr/>
          <a:lstStyle/>
          <a:p>
            <a:pPr marL="0" indent="0" algn="ctr">
              <a:buNone/>
            </a:pPr>
            <a:r>
              <a:rPr lang="en-US" dirty="0" smtClean="0"/>
              <a:t>Use the formula: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942045" y="2588712"/>
                <a:ext cx="1947275" cy="784830"/>
              </a:xfrm>
              <a:prstGeom prst="rect">
                <a:avLst/>
              </a:prstGeom>
              <a:noFill/>
            </p:spPr>
            <p:txBody>
              <a:bodyPr wrap="square" rtlCol="0">
                <a:spAutoFit/>
              </a:bodyPr>
              <a:lstStyle/>
              <a:p>
                <a:r>
                  <a:rPr lang="en-US" sz="4500" i="1" dirty="0" smtClean="0">
                    <a:latin typeface="Times New Roman" pitchFamily="18" charset="0"/>
                    <a:cs typeface="Times New Roman" pitchFamily="18" charset="0"/>
                  </a:rPr>
                  <a:t>A</a:t>
                </a:r>
                <a:r>
                  <a:rPr lang="en-US" sz="4500" dirty="0" smtClean="0">
                    <a:latin typeface="Times New Roman" pitchFamily="18" charset="0"/>
                    <a:cs typeface="Times New Roman" pitchFamily="18" charset="0"/>
                  </a:rPr>
                  <a:t> = </a:t>
                </a:r>
                <a14:m>
                  <m:oMath xmlns:m="http://schemas.openxmlformats.org/officeDocument/2006/math">
                    <m:r>
                      <a:rPr lang="en-US" sz="4500" i="1" smtClean="0">
                        <a:latin typeface="Cambria Math"/>
                        <a:ea typeface="Cambria Math"/>
                        <a:cs typeface="Times New Roman" pitchFamily="18" charset="0"/>
                      </a:rPr>
                      <m:t>𝜋</m:t>
                    </m:r>
                  </m:oMath>
                </a14:m>
                <a:r>
                  <a:rPr lang="en-US" sz="4500" i="1" dirty="0" smtClean="0">
                    <a:latin typeface="Times New Roman" pitchFamily="18" charset="0"/>
                    <a:cs typeface="Times New Roman" pitchFamily="18" charset="0"/>
                  </a:rPr>
                  <a:t>r²</a:t>
                </a:r>
                <a:endParaRPr lang="en-US" sz="4500" i="1"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942045" y="2588712"/>
                <a:ext cx="1947275" cy="784830"/>
              </a:xfrm>
              <a:prstGeom prst="rect">
                <a:avLst/>
              </a:prstGeom>
              <a:blipFill rotWithShape="1">
                <a:blip r:embed="rId2"/>
                <a:stretch>
                  <a:fillRect l="-13166" t="-16406" r="-10345" b="-38281"/>
                </a:stretch>
              </a:blipFill>
            </p:spPr>
            <p:txBody>
              <a:bodyPr/>
              <a:lstStyle/>
              <a:p>
                <a:r>
                  <a:rPr lang="en-US">
                    <a:noFill/>
                  </a:rPr>
                  <a:t> </a:t>
                </a:r>
              </a:p>
            </p:txBody>
          </p:sp>
        </mc:Fallback>
      </mc:AlternateContent>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56975" y="4800600"/>
            <a:ext cx="2514600" cy="369332"/>
          </a:xfrm>
          <a:prstGeom prst="rect">
            <a:avLst/>
          </a:prstGeom>
          <a:noFill/>
        </p:spPr>
        <p:txBody>
          <a:bodyPr wrap="square" rtlCol="0">
            <a:spAutoFit/>
          </a:bodyPr>
          <a:lstStyle/>
          <a:p>
            <a:r>
              <a:rPr lang="en-US" b="1" dirty="0" smtClean="0"/>
              <a:t>UNITS ARE SQUARED!!</a:t>
            </a:r>
            <a:endParaRPr lang="en-US" b="1" dirty="0"/>
          </a:p>
        </p:txBody>
      </p:sp>
      <p:sp>
        <p:nvSpPr>
          <p:cNvPr id="8" name="TextBox 7"/>
          <p:cNvSpPr txBox="1"/>
          <p:nvPr/>
        </p:nvSpPr>
        <p:spPr>
          <a:xfrm>
            <a:off x="2133600" y="3733800"/>
            <a:ext cx="5867400" cy="369332"/>
          </a:xfrm>
          <a:prstGeom prst="rect">
            <a:avLst/>
          </a:prstGeom>
          <a:noFill/>
        </p:spPr>
        <p:txBody>
          <a:bodyPr wrap="square" rtlCol="0">
            <a:spAutoFit/>
          </a:bodyPr>
          <a:lstStyle/>
          <a:p>
            <a:pPr algn="ctr"/>
            <a:r>
              <a:rPr lang="en-US" dirty="0" smtClean="0"/>
              <a:t>*use 3.14 for  and </a:t>
            </a:r>
            <a:r>
              <a:rPr lang="en-US" i="1" dirty="0" smtClean="0"/>
              <a:t>r</a:t>
            </a:r>
            <a:r>
              <a:rPr lang="en-US" dirty="0" smtClean="0"/>
              <a:t> represents the radius!</a:t>
            </a:r>
            <a:endParaRPr lang="en-US" i="1" dirty="0"/>
          </a:p>
        </p:txBody>
      </p:sp>
    </p:spTree>
    <p:extLst>
      <p:ext uri="{BB962C8B-B14F-4D97-AF65-F5344CB8AC3E}">
        <p14:creationId xmlns:p14="http://schemas.microsoft.com/office/powerpoint/2010/main" val="332804246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shaded region</a:t>
            </a:r>
            <a:endParaRPr lang="en-US" dirty="0"/>
          </a:p>
        </p:txBody>
      </p:sp>
      <p:sp>
        <p:nvSpPr>
          <p:cNvPr id="3" name="Content Placeholder 2"/>
          <p:cNvSpPr>
            <a:spLocks noGrp="1"/>
          </p:cNvSpPr>
          <p:nvPr>
            <p:ph idx="1"/>
          </p:nvPr>
        </p:nvSpPr>
        <p:spPr>
          <a:xfrm>
            <a:off x="304800" y="1554163"/>
            <a:ext cx="8686800" cy="2179638"/>
          </a:xfrm>
        </p:spPr>
        <p:txBody>
          <a:bodyPr/>
          <a:lstStyle/>
          <a:p>
            <a:pPr marL="514350" indent="-514350">
              <a:buAutoNum type="arabicParenR"/>
            </a:pPr>
            <a:r>
              <a:rPr lang="en-US" dirty="0" smtClean="0"/>
              <a:t>Find the area of the entire figure.</a:t>
            </a:r>
          </a:p>
          <a:p>
            <a:pPr marL="514350" indent="-514350">
              <a:buAutoNum type="arabicParenR"/>
            </a:pPr>
            <a:r>
              <a:rPr lang="en-US" dirty="0" smtClean="0"/>
              <a:t>Find the area of the </a:t>
            </a:r>
            <a:r>
              <a:rPr lang="en-US" i="1" dirty="0" smtClean="0"/>
              <a:t>non</a:t>
            </a:r>
            <a:r>
              <a:rPr lang="en-US" dirty="0" smtClean="0"/>
              <a:t>-</a:t>
            </a:r>
            <a:r>
              <a:rPr lang="en-US" i="1" dirty="0" smtClean="0"/>
              <a:t>shaded </a:t>
            </a:r>
            <a:r>
              <a:rPr lang="en-US" dirty="0" smtClean="0"/>
              <a:t>region.</a:t>
            </a:r>
          </a:p>
          <a:p>
            <a:pPr marL="514350" indent="-514350">
              <a:buAutoNum type="arabicParenR"/>
            </a:pPr>
            <a:r>
              <a:rPr lang="en-US" dirty="0" smtClean="0"/>
              <a:t>Subtract</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325945"/>
            <a:ext cx="2438400" cy="1323439"/>
          </a:xfrm>
          <a:prstGeom prst="rect">
            <a:avLst/>
          </a:prstGeom>
          <a:solidFill>
            <a:srgbClr val="FFC000"/>
          </a:solidFill>
          <a:ln w="38100">
            <a:solidFill>
              <a:schemeClr val="tx1"/>
            </a:solidFill>
          </a:ln>
        </p:spPr>
        <p:txBody>
          <a:bodyPr wrap="square" rtlCol="0">
            <a:spAutoFit/>
          </a:bodyPr>
          <a:lstStyle/>
          <a:p>
            <a:pPr algn="ctr"/>
            <a:r>
              <a:rPr lang="en-US" sz="4000" dirty="0" smtClean="0"/>
              <a:t>Area Formulas</a:t>
            </a:r>
            <a:endParaRPr lang="en-US" sz="4000" dirty="0"/>
          </a:p>
        </p:txBody>
      </p:sp>
      <p:sp>
        <p:nvSpPr>
          <p:cNvPr id="7" name="Action Button: Custom 6">
            <a:hlinkClick r:id="rId3" action="ppaction://hlinksldjump" highlightClick="1"/>
          </p:cNvPr>
          <p:cNvSpPr/>
          <p:nvPr/>
        </p:nvSpPr>
        <p:spPr>
          <a:xfrm>
            <a:off x="3352800" y="4325945"/>
            <a:ext cx="2438400" cy="131285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9457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Area of a complex figure</a:t>
            </a:r>
            <a:endParaRPr lang="en-US" dirty="0"/>
          </a:p>
        </p:txBody>
      </p:sp>
      <p:sp>
        <p:nvSpPr>
          <p:cNvPr id="3" name="Content Placeholder 2"/>
          <p:cNvSpPr>
            <a:spLocks noGrp="1"/>
          </p:cNvSpPr>
          <p:nvPr>
            <p:ph idx="1"/>
          </p:nvPr>
        </p:nvSpPr>
        <p:spPr>
          <a:xfrm>
            <a:off x="304800" y="1554163"/>
            <a:ext cx="8686800" cy="2636838"/>
          </a:xfrm>
        </p:spPr>
        <p:txBody>
          <a:bodyPr/>
          <a:lstStyle/>
          <a:p>
            <a:pPr marL="514350" indent="-514350">
              <a:buAutoNum type="arabicParenR"/>
            </a:pPr>
            <a:r>
              <a:rPr lang="en-US" dirty="0" smtClean="0"/>
              <a:t>Break the figure up into shapes that have formulas.</a:t>
            </a:r>
          </a:p>
          <a:p>
            <a:pPr marL="514350" indent="-514350">
              <a:buAutoNum type="arabicParenR"/>
            </a:pPr>
            <a:r>
              <a:rPr lang="en-US" dirty="0" smtClean="0"/>
              <a:t>Find the area of each shape</a:t>
            </a:r>
          </a:p>
          <a:p>
            <a:pPr marL="514350" indent="-514350">
              <a:buAutoNum type="arabicParenR"/>
            </a:pPr>
            <a:r>
              <a:rPr lang="en-US" dirty="0" smtClean="0"/>
              <a:t>Add the areas together.</a:t>
            </a:r>
            <a:endParaRPr lang="en-US" dirty="0"/>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352800" y="4325945"/>
            <a:ext cx="2438400" cy="1323439"/>
          </a:xfrm>
          <a:prstGeom prst="rect">
            <a:avLst/>
          </a:prstGeom>
          <a:solidFill>
            <a:srgbClr val="FFC000"/>
          </a:solidFill>
          <a:ln w="38100">
            <a:solidFill>
              <a:schemeClr val="tx1"/>
            </a:solidFill>
          </a:ln>
        </p:spPr>
        <p:txBody>
          <a:bodyPr wrap="square" rtlCol="0">
            <a:spAutoFit/>
          </a:bodyPr>
          <a:lstStyle/>
          <a:p>
            <a:pPr algn="ctr"/>
            <a:r>
              <a:rPr lang="en-US" sz="4000" dirty="0" smtClean="0"/>
              <a:t>Area Formulas</a:t>
            </a:r>
            <a:endParaRPr lang="en-US" sz="4000" dirty="0"/>
          </a:p>
        </p:txBody>
      </p:sp>
      <p:sp>
        <p:nvSpPr>
          <p:cNvPr id="7" name="Action Button: Custom 6">
            <a:hlinkClick r:id="rId3" action="ppaction://hlinksldjump" highlightClick="1"/>
          </p:cNvPr>
          <p:cNvSpPr/>
          <p:nvPr/>
        </p:nvSpPr>
        <p:spPr>
          <a:xfrm>
            <a:off x="3352800" y="4325945"/>
            <a:ext cx="2438400" cy="132343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42873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algn="ctr"/>
            <a:r>
              <a:rPr lang="en-US" dirty="0" smtClean="0"/>
              <a:t>Volume formulas</a:t>
            </a:r>
            <a:endParaRPr lang="en-US" dirty="0"/>
          </a:p>
        </p:txBody>
      </p:sp>
      <p:sp>
        <p:nvSpPr>
          <p:cNvPr id="3" name="Content Placeholder 2"/>
          <p:cNvSpPr>
            <a:spLocks noGrp="1"/>
          </p:cNvSpPr>
          <p:nvPr>
            <p:ph idx="1"/>
          </p:nvPr>
        </p:nvSpPr>
        <p:spPr>
          <a:xfrm>
            <a:off x="1425615" y="838200"/>
            <a:ext cx="6705600" cy="808038"/>
          </a:xfrm>
        </p:spPr>
        <p:txBody>
          <a:bodyPr/>
          <a:lstStyle/>
          <a:p>
            <a:pPr marL="0" indent="0">
              <a:buNone/>
            </a:pPr>
            <a:r>
              <a:rPr lang="en-US" dirty="0" smtClean="0"/>
              <a:t>Choose your three-dimensional figure:</a:t>
            </a:r>
            <a:endParaRPr lang="en-US" dirty="0"/>
          </a:p>
        </p:txBody>
      </p:sp>
      <p:sp>
        <p:nvSpPr>
          <p:cNvPr id="4" name="TextBox 3"/>
          <p:cNvSpPr txBox="1"/>
          <p:nvPr/>
        </p:nvSpPr>
        <p:spPr>
          <a:xfrm>
            <a:off x="321501" y="1557639"/>
            <a:ext cx="2667000" cy="1169551"/>
          </a:xfrm>
          <a:prstGeom prst="rect">
            <a:avLst/>
          </a:prstGeom>
          <a:solidFill>
            <a:srgbClr val="FFC000"/>
          </a:solidFill>
          <a:ln w="38100">
            <a:solidFill>
              <a:schemeClr val="tx1"/>
            </a:solidFill>
          </a:ln>
        </p:spPr>
        <p:txBody>
          <a:bodyPr wrap="square" rtlCol="0">
            <a:spAutoFit/>
          </a:bodyPr>
          <a:lstStyle/>
          <a:p>
            <a:pPr algn="ctr"/>
            <a:r>
              <a:rPr lang="en-US" sz="3500" b="1" dirty="0" smtClean="0"/>
              <a:t>Rectangular </a:t>
            </a:r>
          </a:p>
          <a:p>
            <a:pPr algn="ctr"/>
            <a:r>
              <a:rPr lang="en-US" sz="3500" b="1" dirty="0" smtClean="0"/>
              <a:t>Prism</a:t>
            </a:r>
            <a:endParaRPr lang="en-US" sz="3500" b="1" dirty="0"/>
          </a:p>
        </p:txBody>
      </p:sp>
      <p:sp>
        <p:nvSpPr>
          <p:cNvPr id="5" name="TextBox 4"/>
          <p:cNvSpPr txBox="1"/>
          <p:nvPr/>
        </p:nvSpPr>
        <p:spPr>
          <a:xfrm>
            <a:off x="3733800" y="1826944"/>
            <a:ext cx="1828800" cy="630942"/>
          </a:xfrm>
          <a:prstGeom prst="rect">
            <a:avLst/>
          </a:prstGeom>
          <a:solidFill>
            <a:srgbClr val="F57D23"/>
          </a:solidFill>
          <a:ln w="38100">
            <a:solidFill>
              <a:schemeClr val="tx1"/>
            </a:solidFill>
          </a:ln>
        </p:spPr>
        <p:txBody>
          <a:bodyPr wrap="square" rtlCol="0">
            <a:spAutoFit/>
          </a:bodyPr>
          <a:lstStyle/>
          <a:p>
            <a:pPr algn="ctr"/>
            <a:r>
              <a:rPr lang="en-US" sz="3500" b="1" dirty="0" smtClean="0"/>
              <a:t>Cylinder</a:t>
            </a:r>
            <a:endParaRPr lang="en-US" sz="3500" b="1" dirty="0"/>
          </a:p>
        </p:txBody>
      </p:sp>
      <p:sp>
        <p:nvSpPr>
          <p:cNvPr id="6" name="TextBox 5"/>
          <p:cNvSpPr txBox="1"/>
          <p:nvPr/>
        </p:nvSpPr>
        <p:spPr>
          <a:xfrm>
            <a:off x="6627181" y="1805836"/>
            <a:ext cx="1333500" cy="630942"/>
          </a:xfrm>
          <a:prstGeom prst="rect">
            <a:avLst/>
          </a:prstGeom>
          <a:solidFill>
            <a:srgbClr val="00B0F0"/>
          </a:solidFill>
          <a:ln w="38100">
            <a:solidFill>
              <a:schemeClr val="tx1"/>
            </a:solidFill>
          </a:ln>
        </p:spPr>
        <p:txBody>
          <a:bodyPr wrap="square" rtlCol="0">
            <a:spAutoFit/>
          </a:bodyPr>
          <a:lstStyle/>
          <a:p>
            <a:pPr algn="ctr"/>
            <a:r>
              <a:rPr lang="en-US" sz="3500" b="1" dirty="0" smtClean="0"/>
              <a:t>Cube</a:t>
            </a:r>
            <a:endParaRPr lang="en-US" sz="3500" b="1" dirty="0"/>
          </a:p>
        </p:txBody>
      </p:sp>
      <p:sp>
        <p:nvSpPr>
          <p:cNvPr id="8" name="TextBox 7"/>
          <p:cNvSpPr txBox="1"/>
          <p:nvPr/>
        </p:nvSpPr>
        <p:spPr>
          <a:xfrm>
            <a:off x="2057400" y="4648200"/>
            <a:ext cx="1543050" cy="630942"/>
          </a:xfrm>
          <a:prstGeom prst="rect">
            <a:avLst/>
          </a:prstGeom>
          <a:solidFill>
            <a:srgbClr val="474ED1"/>
          </a:solidFill>
          <a:ln w="38100">
            <a:solidFill>
              <a:schemeClr val="tx1"/>
            </a:solidFill>
          </a:ln>
        </p:spPr>
        <p:txBody>
          <a:bodyPr wrap="square" rtlCol="0">
            <a:spAutoFit/>
          </a:bodyPr>
          <a:lstStyle/>
          <a:p>
            <a:pPr algn="ctr"/>
            <a:r>
              <a:rPr lang="en-US" sz="3500" b="1" dirty="0" smtClean="0"/>
              <a:t>Cone</a:t>
            </a:r>
            <a:endParaRPr lang="en-US" sz="3500" b="1" dirty="0"/>
          </a:p>
        </p:txBody>
      </p:sp>
      <p:sp>
        <p:nvSpPr>
          <p:cNvPr id="9" name="TextBox 8"/>
          <p:cNvSpPr txBox="1"/>
          <p:nvPr/>
        </p:nvSpPr>
        <p:spPr>
          <a:xfrm>
            <a:off x="5559468" y="4663268"/>
            <a:ext cx="1543050" cy="630942"/>
          </a:xfrm>
          <a:prstGeom prst="rect">
            <a:avLst/>
          </a:prstGeom>
          <a:solidFill>
            <a:srgbClr val="92D050"/>
          </a:solidFill>
          <a:ln w="38100">
            <a:solidFill>
              <a:schemeClr val="tx1"/>
            </a:solidFill>
          </a:ln>
        </p:spPr>
        <p:txBody>
          <a:bodyPr wrap="square" rtlCol="0">
            <a:spAutoFit/>
          </a:bodyPr>
          <a:lstStyle/>
          <a:p>
            <a:pPr algn="ctr"/>
            <a:r>
              <a:rPr lang="en-US" sz="3500" b="1" dirty="0" smtClean="0"/>
              <a:t>Sphere</a:t>
            </a:r>
            <a:endParaRPr lang="en-US" sz="3500" b="1" dirty="0"/>
          </a:p>
        </p:txBody>
      </p:sp>
      <p:pic>
        <p:nvPicPr>
          <p:cNvPr id="6146" name="Picture 2" descr="http://image.tutorvista.com/cms/images/38/rectangular-prism-vo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967" y="2791002"/>
            <a:ext cx="1295400" cy="124051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970" y="2565975"/>
            <a:ext cx="1098459" cy="201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AutoShape 7"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1"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3" descr="data:image/jpeg;base64,/9j/4AAQSkZJRgABAQAAAQABAAD/2wCEAAkGBwgHBhMIBwgKCgkVGRkbGBcXFhscHxgiIx4iHiEcHx8kKDQlJCYnJyIeLT0hMSotLzI6His2ODQ4QzQtLisBCgoKBQUFDgUFDisZExkrKysrKysrKysrKysrKysrKysrKysrKysrKysrKysrKysrKysrKysrKysrKysrKysrK//AABEIANUA7QMBIgACEQEDEQH/xAAaAAEBAQEBAQEAAAAAAAAAAAAABgUEAwcB/8QAQxAAAQIEAgMLCwMDAwUAAAAAAAECAwQFBhEhFlaUBxIVMTI3QVV1s9EiMzZRYXJzsrTS0xNEk0NUcRQ0kSRSY4Gh/8QAFAEBAAAAAAAAAAAAAAAAAAAAAP/EABQRAQAAAAAAAAAAAAAAAAAAAAD/2gAMAwEAAhEDEQA/APuIAAAAAAAAAAAAAAAAAAAAAAAAAAAAAAAAAAAAAAAAAAAAAAAAOWp1KRpUos3U5uDKy6cbnuRqf4z6fYSaXRW7k8mzaX+nJL+8mmuYxUyzhQuXExRVwVd63FMwKypVKRpUos3U5uDKy6cbnuRqf4z6fYSiXRW7k8mzKX+nJr+8mmuZDVMs4ULlxMUVcFXetxTM6qZYsjDm21K4JmNXqqnFEj4b1i5eahJ5DExRF4lVPWVYHy23renapddSkK3c1cmXy6y2D4cd0FFV8LfuwYxd61MeJE4vbxlLoDJ9e3Lt0XxPC1OcSt+9JdwWgEloDJ9e3Lt0XxGgMn17cu3RfErQBJaAyfXty7dF8RoDJ9e3Lt0XxK0ASWgMn17cu3RfEaAyfXty7dF8StAEloDJ9e3Lt0XxGgMn17cu3RfErQBJaAyfXty7dF8RoDJ9e3Lt0XxK0ASWgMn17cu3RfEaAyfXty7dF8StAEloDJ9e3Lt0XxGgMn17cu3RfE1rguWj27CR9WnYcF7uQxMXPeuOGDGJi52apxJ05mD/AKq77n/2MDRmmL/UjNR8y9MuTD5MPpTylVyZKiAcFwUa3LdhI+rXVcMFzsmMSdjOe9ccMGMRVc7NU4k6czGlrRuG4IzYknP3Db9Mxx30xORXx4iepISO3sPp5SqvFl0F9b9oUihRVmpeDEmai7lzEZyxIr8sM3rxdGSYJ7DfAktyuNMR7GgPm5mPNRt9HRXxHK5zsI8RqYqua5IhWkhuTegkH4kz9REK8AAAAOSp1KRpMos3U5uDKy6cbnuRqf4z6fYSqXNXLj8mzqX+jJr+8m2uYxUyzhQuW/JclXetxTMCrqdSkaTKLN1ObgysunG57kan+M+n2Eolz1u5PJs2l/pSS/vJprmMVMs4ULlxMUXJy71uKZnVS7GkYU22pV+ZjV6qpxRY+CtYuXmoSeQxMUxyRVT1lWBKUuxpGHNtqVwTMavVVOKJHw3rFy81CTyGJiiLxKqesqwAAAAi7U5xK370l3BaEXanOJW/eku4LQAAAAAAAAAAAAMi4Llo9uwkdVp1kF7smMTFz4i44YMYmLnZqiZJ05mCk1eF0f7KBoxS1/qRWo+ZemS5Q+RC6U8pVcmSogG9cFy0e3YSPq06yC92TGJi571xwwYxMXOzVOJOnMwUmrwuf/YwNGaWv9SM1HzL0yXKHyYfSnlKrkyVENa3rQo9AirMy0F8xUHcuYjOWJGflhm9c0xwTJMEy4jfAwLftCj0GKs1LwYkzUHcuYjOWJFflhm9eLiTJME9hvgAAABIbk3oJB+JM/URCvJDcm9BIPxJn6iIV4Ahr3ue5JWr8A2fRYc7UP0UjOiPe1EY1XuZk1VTfLin/d/6UuSQhc7kTs6H37wJem0yrQ5xKlXbNqtdqiZpFmJmVVrFy83CR28YmKY5JinrKrSW5tRZ7aZb7itAElpLc2os9tMt9w0lubUWe2mW+4rQBJaS3NqLPbTLfcNJbm1FntplvuK0ASWktzaiz20y33DSW5tRZ7aZb7itAHym3a5XYV7VaPCtKbjR3rK7+GkeAiwsIOCYqrsF3yZ5Y4dJU6S3NqLPbTLfceFqc4lb96S7gtAJLSW5tRZ7aZb7hpLc2os9tMt9xWgCS0lubUWe2mW+4aS3NqLPbTLfcVoAktJbm1FntplvuGktzaiz20y33FaAJLSW5tRZ7aZb7jMkKxdN5xY0CmpBt2TgRXQYz3KkaOr271XNYnm2pguG+xd60PoBF7mvnKt2lM/LDA1betCj0CKszLQXzFQdy5iM5YkZ+WGb1zTHBMkwTLiN8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F2pziVv3pLuC0AAAAAAAAAEXua+cq3aUz8sMtCL3NfOVbtKZ+WGBaAAAAAAAAAACQ3JvQSD8SZ+oiFeSG5N6CQfiTP1EQrwBIQudyJ2dD795XkhC53InZ0Pv3gV4AAAAAAAAAAi7U5xK370l3BaEXanOJW/eku4LQAAAAAAAAARe5r5yrdpTPywy0Ivc185Vu0pn5YYFoAAAAAAAAAAJDcm9BIPxJn6iIV5Ibk3oJB+JM/URCvAEhC53InZ0Pv3leSELncidnQ+/eBXgAAAAAAAAACLtTnErfvSXcFoRdqc4lb96S7gtAAAAAAAAABF7mvnKt2lM/LDLQi9zXzlW7SmflhgWgAAAAAAAAAAkNyb0Eg/EmfqIhXkhuTegkH4kz9REK8ASELncidnQ+/eV5IQudyJ2dD794FeAAAAAAAAAAIu1OcSt+9JdwWh86o1eo9K3RKzwnVZGU3zpTe/qRWt32EDBcMVzwXj9RTabWprLSNoh+IG+DA02tTWWkbRD8RptamstI2iH4gb4MDTa1NZaRtEPxGm1qay0jaIfiBvgwNNrU1lpG0Q/EabWprLSNoh+IG+Re5r5yrdpTPywzV02tTWWkbRD8ST3P7pt6TiVNZuu02D+pUJh7N9GYm+arWYObiuaLgufFkB9LBgabWprLSNoh+I02tTWWkbRD8QN8GBptamstI2iH4jTa1NZaRtEPxA3wYGm1qay0jaIfiNNrU1lpG0Q/EDfBgabWprLSNoh+I02tTWWj7RD8QM/cm9BIPxJn6iIV5HbkbmvsKA9jkc1XzCoqdP/URCxAEhC53InZ0Pv3leSELncidnQ+/eBXgAAAAAJqtXrS6bOcGyiRqrVv7eXbv3pxJi9eSxExTFXKmWZnJRrpuby7jqHAtPX9rKv8ALVMlwix/+UVrERFReMDRrd60umznBsqkaqVf+3l2796cSYvXksRMUxVyplmZ6Ua6bm8u45/gWnr+1lX4vVMlwix/+UVrERFReMpKHQ6XQJNJOjSMGUgepqZu6MXLxuX2qqqaIGNTbVt+lyiSkjRpKHBT/wAaKq+1XLiqr7VVVOrgWk9VyX8TPA7wBwcC0nquS/iZ4DgWk9VyX8TPA7wBwcC0nquS/iZ4DgWk9VyX8TPA7wBwcC0nquS/iZ4DgWk9VyX8TPA7wBwcC0nquS/iZ4EfudUunRolU/WkJV+9qMwiYw2rgm9h5JlknsL8i9zXzlW7SmflhgUvAtJ6rkv4meA4FpPVcl/EzwO8AcHAtJ6rkv4meA4FpPVcl/EzwO8/HOaxqueqNamaqvQBw8C0nquS/iZ4H46j0hjVc+myLWpxqsNmX/wn5m+oc7MrI2fIRa9NIuDnsVGwIfFy4y+SuS44N3yrgp5ss2drjkj3zVFn25KkrB30OXauS5pyouCpiiuXp4gOWar9FnJhZKz7dlq9NouDnsYxsCHxcuMqb1clx3rd8q4YH5LbnTKpGbN3jFlZpyLvmy0vDSFAYvtw8uJ/ly4ZqmBdSstLycu2Wk4EKBAamDWsajWtT1IiZIeoHjKSsvJSzZaTgQpeXamDWMajWt/wiZIewAAkIXO5E7Oh9+8ryQhc7kTs6H37wK8E1Wr1pdNnODZNseq1b+3l279ycSYvXksRMUxVyplmZ6UW57l8u5KhwPIL+1lH+WqZLhFj8frRWsREVF4wNCtXrS6bOcGyjY1Vq39vLpv3pxJi9eSxExTFXKmWZnpRrouby7kn+BpBf2sq/wAtUyXCLH4/WitYiIqLxlLRKHS6BJJJ0eRgykBOhqZr0YuXjcvtVVU0AM6h0Ol0CSSTo0jBlIHqambujFy8bl9qqqmiAAAAAAAAAAAAAAACL3NfOVbtKZ+WGWhFbm7msdVnPcjWpUplVVejyYYFqfjnNY1XPcjWpmqr0EhM31DnphZKzpCJXppFwc9i72BD4uVGXyVyXHet3yrgp5w7Mna25I981RagmSpKwd9Dl2rkuaY76JgqYorl6eID0mb6hz0wslZ0hFr00i4Oexd7Ah8XKjL5K5LjvW75VwwPNlmztbeke+aos+mSpKwd9Dl2rkuacqLgqYorl6eIr5WWl5OXbLSkCHAgNTBrWNRrWp6kRMkPUDylZaXk5dsvKQIUCA1MGtY1GtanqREyQ9QAAAAAAAQl7WJU7irS1GmXJFpKOgNgvayGqq5Ee5/KR6KiLvuL2F2AIKjWbcdClP8ASUe4KVJwPUynomPtVf1MVX2qqqaHA97a3SOwp+QrQBJcD3trdI7Cn5BwPe2t0jsKfkK0ASXA97a3SOwp+QcD3trdI7Cn5CtAElwPe2t0jsKfkHA97a3SOwp+QrQBJcD3trdI7Cn5BwPe2t0jsKfkK0ASXA97a3SOwp+QcD3trdI7Cn5CtAElwPe2t0jsKfkHA97a3SOwp+QrQBJcD3trdI7Cn5BwPe2t0jsKfkK0ASXA97a3SOwp+QzKVuZQ/wBWK+5avMVWFFjOjOgNRYMFz3b3Fz2Iqq5U3qYIrsE9XGfQAB5SstAk5dsvKQIcCA1MGtY1GtanqREyQ9QAAAAAAAAAAAAAAAAAAAAAAAAAAAAAAAAAAAAAAAAAAAAAAAAAAAA//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956" y="2565975"/>
            <a:ext cx="1357312" cy="1131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0395" y="5513416"/>
            <a:ext cx="996211" cy="104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3" name="Picture 19" descr="https://encrypted-tbn1.gstatic.com/images?q=tbn:ANd9GcQoJpt7P5mP0ypn0P0yZtc7GKOJ49o05ifdCE12kDt7EJMRImFPV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6098" y="5492010"/>
            <a:ext cx="1289790" cy="1289790"/>
          </a:xfrm>
          <a:prstGeom prst="rect">
            <a:avLst/>
          </a:prstGeom>
          <a:noFill/>
          <a:extLst>
            <a:ext uri="{909E8E84-426E-40DD-AFC4-6F175D3DCCD1}">
              <a14:hiddenFill xmlns:a14="http://schemas.microsoft.com/office/drawing/2010/main">
                <a:solidFill>
                  <a:srgbClr val="FFFFFF"/>
                </a:solidFill>
              </a14:hiddenFill>
            </a:ext>
          </a:extLst>
        </p:spPr>
      </p:pic>
      <p:sp>
        <p:nvSpPr>
          <p:cNvPr id="21" name="Action Button: Back or Previous 2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Home 21">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8" action="ppaction://hlinksldjump" highlightClick="1"/>
          </p:cNvPr>
          <p:cNvSpPr/>
          <p:nvPr/>
        </p:nvSpPr>
        <p:spPr>
          <a:xfrm>
            <a:off x="321501" y="1557639"/>
            <a:ext cx="2666999" cy="116955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Custom 23">
            <a:hlinkClick r:id="rId9" action="ppaction://hlinksldjump" highlightClick="1"/>
          </p:cNvPr>
          <p:cNvSpPr/>
          <p:nvPr/>
        </p:nvSpPr>
        <p:spPr>
          <a:xfrm>
            <a:off x="3733801" y="1805837"/>
            <a:ext cx="182880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10" action="ppaction://hlinksldjump" highlightClick="1"/>
          </p:cNvPr>
          <p:cNvSpPr/>
          <p:nvPr/>
        </p:nvSpPr>
        <p:spPr>
          <a:xfrm>
            <a:off x="6627181" y="1805837"/>
            <a:ext cx="1334087"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11" action="ppaction://hlinksldjump" highlightClick="1"/>
          </p:cNvPr>
          <p:cNvSpPr/>
          <p:nvPr/>
        </p:nvSpPr>
        <p:spPr>
          <a:xfrm>
            <a:off x="5559468" y="4642160"/>
            <a:ext cx="154305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rId12" action="ppaction://hlinksldjump" highlightClick="1"/>
          </p:cNvPr>
          <p:cNvSpPr/>
          <p:nvPr/>
        </p:nvSpPr>
        <p:spPr>
          <a:xfrm>
            <a:off x="2067838" y="4652714"/>
            <a:ext cx="1543050" cy="6520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56344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rectangular prism</a:t>
            </a:r>
            <a:endParaRPr lang="en-US" dirty="0"/>
          </a:p>
        </p:txBody>
      </p:sp>
      <p:sp>
        <p:nvSpPr>
          <p:cNvPr id="3" name="Content Placeholder 2"/>
          <p:cNvSpPr>
            <a:spLocks noGrp="1"/>
          </p:cNvSpPr>
          <p:nvPr>
            <p:ph idx="1"/>
          </p:nvPr>
        </p:nvSpPr>
        <p:spPr>
          <a:xfrm>
            <a:off x="304800" y="1554163"/>
            <a:ext cx="8686800" cy="1417638"/>
          </a:xfrm>
        </p:spPr>
        <p:txBody>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r>
              <a:rPr lang="en-US" sz="4000" i="1" dirty="0" err="1" smtClean="0">
                <a:latin typeface="Times New Roman" pitchFamily="18" charset="0"/>
                <a:cs typeface="Times New Roman" pitchFamily="18" charset="0"/>
              </a:rPr>
              <a:t>lwh</a:t>
            </a:r>
            <a:endParaRPr lang="en-US" sz="4000" i="1" dirty="0">
              <a:latin typeface="Times New Roman" pitchFamily="18" charset="0"/>
              <a:cs typeface="Times New Roman" pitchFamily="18" charset="0"/>
            </a:endParaRPr>
          </a:p>
        </p:txBody>
      </p:sp>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28083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cube</a:t>
            </a:r>
            <a:endParaRPr lang="en-US" dirty="0"/>
          </a:p>
        </p:txBody>
      </p:sp>
      <p:sp>
        <p:nvSpPr>
          <p:cNvPr id="3" name="Content Placeholder 2"/>
          <p:cNvSpPr>
            <a:spLocks noGrp="1"/>
          </p:cNvSpPr>
          <p:nvPr>
            <p:ph idx="1"/>
          </p:nvPr>
        </p:nvSpPr>
        <p:spPr>
          <a:xfrm>
            <a:off x="304800" y="1554163"/>
            <a:ext cx="8686800" cy="1417638"/>
          </a:xfrm>
        </p:spPr>
        <p:txBody>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r>
              <a:rPr lang="en-US" sz="4000" i="1" dirty="0" smtClean="0">
                <a:latin typeface="Times New Roman" pitchFamily="18" charset="0"/>
                <a:cs typeface="Times New Roman" pitchFamily="18" charset="0"/>
              </a:rPr>
              <a:t>s</a:t>
            </a:r>
            <a:r>
              <a:rPr lang="en-US" sz="4000" dirty="0" smtClean="0">
                <a:latin typeface="Times New Roman" pitchFamily="18" charset="0"/>
                <a:cs typeface="Times New Roman" pitchFamily="18" charset="0"/>
              </a:rPr>
              <a:t>³</a:t>
            </a:r>
            <a:endParaRPr lang="en-US" sz="4000" i="1" dirty="0">
              <a:latin typeface="Times New Roman" pitchFamily="18" charset="0"/>
              <a:cs typeface="Times New Roman" pitchFamily="18" charset="0"/>
            </a:endParaRPr>
          </a:p>
        </p:txBody>
      </p:sp>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48908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sphere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fontScale="92500"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f>
                      <m:fPr>
                        <m:ctrlPr>
                          <a:rPr lang="en-US" sz="4000" i="1" smtClean="0">
                            <a:latin typeface="Cambria Math"/>
                            <a:cs typeface="Times New Roman" pitchFamily="18" charset="0"/>
                          </a:rPr>
                        </m:ctrlPr>
                      </m:fPr>
                      <m:num>
                        <m:r>
                          <a:rPr lang="en-US" sz="4000" b="0" i="1" smtClean="0">
                            <a:latin typeface="Cambria Math"/>
                            <a:cs typeface="Times New Roman" pitchFamily="18" charset="0"/>
                          </a:rPr>
                          <m:t>4</m:t>
                        </m:r>
                      </m:num>
                      <m:den>
                        <m:r>
                          <a:rPr lang="en-US" sz="4000" b="0" i="1" smtClean="0">
                            <a:latin typeface="Cambria Math"/>
                            <a:cs typeface="Times New Roman" pitchFamily="18" charset="0"/>
                          </a:rPr>
                          <m:t>3</m:t>
                        </m:r>
                      </m:den>
                    </m:f>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3</m:t>
                        </m:r>
                      </m:sup>
                    </m:sSup>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8584" b="-6438"/>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8291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cylinder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2</m:t>
                        </m:r>
                      </m:sup>
                    </m:sSup>
                    <m:r>
                      <a:rPr lang="en-US" sz="4000" b="0" i="1" smtClean="0">
                        <a:latin typeface="Cambria Math"/>
                        <a:ea typeface="Cambria Math"/>
                        <a:cs typeface="Times New Roman" pitchFamily="18" charset="0"/>
                      </a:rPr>
                      <m:t>h</m:t>
                    </m:r>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5150" b="-11159"/>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32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addition or subtraction, to cancel out the number that is being added or subtracted. (Make it 0)</a:t>
            </a:r>
            <a:endParaRPr lang="en-US" b="1" dirty="0"/>
          </a:p>
        </p:txBody>
      </p:sp>
      <p:sp>
        <p:nvSpPr>
          <p:cNvPr id="6" name="TextBox 5"/>
          <p:cNvSpPr txBox="1"/>
          <p:nvPr/>
        </p:nvSpPr>
        <p:spPr>
          <a:xfrm>
            <a:off x="533400" y="3124200"/>
            <a:ext cx="2057400" cy="646331"/>
          </a:xfrm>
          <a:prstGeom prst="rect">
            <a:avLst/>
          </a:prstGeom>
          <a:noFill/>
        </p:spPr>
        <p:txBody>
          <a:bodyPr wrap="square" rtlCol="0">
            <a:spAutoFit/>
          </a:bodyPr>
          <a:lstStyle/>
          <a:p>
            <a:r>
              <a:rPr lang="en-US" b="1" dirty="0" smtClean="0"/>
              <a:t>Ex:  </a:t>
            </a:r>
            <a:r>
              <a:rPr lang="en-US" b="1" dirty="0" smtClean="0">
                <a:solidFill>
                  <a:srgbClr val="CC0000"/>
                </a:solidFill>
                <a:latin typeface="Times New Roman" pitchFamily="18" charset="0"/>
                <a:cs typeface="Times New Roman" pitchFamily="18" charset="0"/>
              </a:rPr>
              <a:t>2</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+ 3 = 11</a:t>
            </a:r>
          </a:p>
          <a:p>
            <a:r>
              <a:rPr lang="en-US" b="1" dirty="0">
                <a:solidFill>
                  <a:srgbClr val="CC0000"/>
                </a:solidFill>
                <a:latin typeface="Times New Roman" pitchFamily="18" charset="0"/>
                <a:cs typeface="Times New Roman" pitchFamily="18" charset="0"/>
              </a:rPr>
              <a:t> </a:t>
            </a:r>
            <a:r>
              <a:rPr lang="en-US" b="1" dirty="0" smtClean="0">
                <a:solidFill>
                  <a:srgbClr val="CC0000"/>
                </a:solidFill>
                <a:latin typeface="Times New Roman" pitchFamily="18" charset="0"/>
                <a:cs typeface="Times New Roman" pitchFamily="18" charset="0"/>
              </a:rPr>
              <a:t>                </a:t>
            </a:r>
            <a:r>
              <a:rPr lang="en-US" b="1" u="sng" dirty="0" smtClean="0">
                <a:solidFill>
                  <a:srgbClr val="CC0000"/>
                </a:solidFill>
                <a:latin typeface="Times New Roman" pitchFamily="18" charset="0"/>
                <a:cs typeface="Times New Roman" pitchFamily="18" charset="0"/>
              </a:rPr>
              <a:t>–3 – 3</a:t>
            </a:r>
            <a:r>
              <a:rPr lang="en-US" b="1" dirty="0" smtClean="0">
                <a:solidFill>
                  <a:srgbClr val="CC0000"/>
                </a:solidFill>
                <a:latin typeface="Times New Roman" pitchFamily="18" charset="0"/>
                <a:cs typeface="Times New Roman" pitchFamily="18" charset="0"/>
              </a:rPr>
              <a:t> </a:t>
            </a:r>
            <a:endParaRPr lang="en-US" b="1" dirty="0">
              <a:solidFill>
                <a:srgbClr val="CC0000"/>
              </a:solidFill>
            </a:endParaRPr>
          </a:p>
        </p:txBody>
      </p:sp>
      <p:sp>
        <p:nvSpPr>
          <p:cNvPr id="7" name="TextBox 6"/>
          <p:cNvSpPr txBox="1"/>
          <p:nvPr/>
        </p:nvSpPr>
        <p:spPr>
          <a:xfrm>
            <a:off x="5410200" y="2993721"/>
            <a:ext cx="2324622" cy="646331"/>
          </a:xfrm>
          <a:prstGeom prst="rect">
            <a:avLst/>
          </a:prstGeom>
          <a:noFill/>
        </p:spPr>
        <p:txBody>
          <a:bodyPr wrap="square" rtlCol="0">
            <a:spAutoFit/>
          </a:bodyPr>
          <a:lstStyle/>
          <a:p>
            <a:r>
              <a:rPr lang="en-US" b="1" dirty="0" smtClean="0"/>
              <a:t>Ex:  </a:t>
            </a:r>
            <a:r>
              <a:rPr lang="en-US" b="1" dirty="0" smtClean="0">
                <a:solidFill>
                  <a:srgbClr val="CC0000"/>
                </a:solidFill>
                <a:latin typeface="Times New Roman" pitchFamily="18" charset="0"/>
                <a:cs typeface="Times New Roman" pitchFamily="18" charset="0"/>
              </a:rPr>
              <a:t>–4 + 5</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16</a:t>
            </a:r>
          </a:p>
          <a:p>
            <a:r>
              <a:rPr lang="en-US" b="1" dirty="0">
                <a:solidFill>
                  <a:srgbClr val="CC0000"/>
                </a:solidFill>
                <a:latin typeface="Times New Roman" pitchFamily="18" charset="0"/>
                <a:cs typeface="Times New Roman" pitchFamily="18" charset="0"/>
              </a:rPr>
              <a:t> </a:t>
            </a:r>
            <a:r>
              <a:rPr lang="en-US" b="1" dirty="0" smtClean="0">
                <a:solidFill>
                  <a:srgbClr val="CC0000"/>
                </a:solidFill>
                <a:latin typeface="Times New Roman" pitchFamily="18" charset="0"/>
                <a:cs typeface="Times New Roman" pitchFamily="18" charset="0"/>
              </a:rPr>
              <a:t>         </a:t>
            </a:r>
            <a:r>
              <a:rPr lang="en-US" b="1" u="sng" dirty="0" smtClean="0">
                <a:solidFill>
                  <a:srgbClr val="CC0000"/>
                </a:solidFill>
                <a:latin typeface="Times New Roman" pitchFamily="18" charset="0"/>
                <a:cs typeface="Times New Roman" pitchFamily="18" charset="0"/>
              </a:rPr>
              <a:t>+4             +4</a:t>
            </a:r>
            <a:r>
              <a:rPr lang="en-US" b="1" dirty="0" smtClean="0">
                <a:solidFill>
                  <a:srgbClr val="CC0000"/>
                </a:solidFill>
                <a:latin typeface="Times New Roman" pitchFamily="18" charset="0"/>
                <a:cs typeface="Times New Roman" pitchFamily="18" charset="0"/>
              </a:rPr>
              <a:t> </a:t>
            </a:r>
            <a:endParaRPr lang="en-US" b="1" dirty="0">
              <a:solidFill>
                <a:srgbClr val="CC0000"/>
              </a:solidFill>
            </a:endParaRPr>
          </a:p>
        </p:txBody>
      </p:sp>
      <p:sp>
        <p:nvSpPr>
          <p:cNvPr id="8" name="TextBox 7"/>
          <p:cNvSpPr txBox="1"/>
          <p:nvPr/>
        </p:nvSpPr>
        <p:spPr>
          <a:xfrm>
            <a:off x="533400" y="4191000"/>
            <a:ext cx="2438400" cy="923330"/>
          </a:xfrm>
          <a:prstGeom prst="rect">
            <a:avLst/>
          </a:prstGeom>
          <a:noFill/>
        </p:spPr>
        <p:txBody>
          <a:bodyPr wrap="square" rtlCol="0">
            <a:spAutoFit/>
          </a:bodyPr>
          <a:lstStyle/>
          <a:p>
            <a:r>
              <a:rPr lang="en-US" dirty="0" smtClean="0"/>
              <a:t>Subtracting 3 cancels out the 3.</a:t>
            </a:r>
          </a:p>
          <a:p>
            <a:r>
              <a:rPr lang="en-US" dirty="0" smtClean="0"/>
              <a:t>(Makes it 0)</a:t>
            </a:r>
            <a:endParaRPr lang="en-US" dirty="0"/>
          </a:p>
        </p:txBody>
      </p:sp>
      <p:sp>
        <p:nvSpPr>
          <p:cNvPr id="9" name="TextBox 8"/>
          <p:cNvSpPr txBox="1"/>
          <p:nvPr/>
        </p:nvSpPr>
        <p:spPr>
          <a:xfrm>
            <a:off x="5638800" y="4191000"/>
            <a:ext cx="2438400" cy="923330"/>
          </a:xfrm>
          <a:prstGeom prst="rect">
            <a:avLst/>
          </a:prstGeom>
          <a:noFill/>
        </p:spPr>
        <p:txBody>
          <a:bodyPr wrap="square" rtlCol="0">
            <a:spAutoFit/>
          </a:bodyPr>
          <a:lstStyle/>
          <a:p>
            <a:r>
              <a:rPr lang="en-US" dirty="0" smtClean="0"/>
              <a:t>Adding 4 cancels out the –4 .</a:t>
            </a:r>
          </a:p>
          <a:p>
            <a:r>
              <a:rPr lang="en-US" dirty="0" smtClean="0"/>
              <a:t>(Makes it 0)</a:t>
            </a:r>
            <a:endParaRPr lang="en-US" dirty="0"/>
          </a:p>
        </p:txBody>
      </p:sp>
      <p:sp>
        <p:nvSpPr>
          <p:cNvPr id="10" name="TextBox 9"/>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1" name="Action Button: Custom 10">
            <a:hlinkClick r:id="" action="ppaction://hlinkshowjump?jump=nextslide" highlightClick="1"/>
          </p:cNvPr>
          <p:cNvSpPr/>
          <p:nvPr/>
        </p:nvSpPr>
        <p:spPr>
          <a:xfrm>
            <a:off x="3701441" y="5827388"/>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7645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Volume of a cone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554163"/>
                <a:ext cx="8686800" cy="1417638"/>
              </a:xfrm>
            </p:spPr>
            <p:txBody>
              <a:bodyPr>
                <a:normAutofit fontScale="92500"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V</a:t>
                </a:r>
                <a:r>
                  <a:rPr lang="en-US" sz="4000" dirty="0" smtClean="0">
                    <a:latin typeface="Times New Roman" pitchFamily="18" charset="0"/>
                    <a:cs typeface="Times New Roman" pitchFamily="18" charset="0"/>
                  </a:rPr>
                  <a:t> = </a:t>
                </a:r>
                <a14:m>
                  <m:oMath xmlns:m="http://schemas.openxmlformats.org/officeDocument/2006/math">
                    <m:f>
                      <m:fPr>
                        <m:ctrlPr>
                          <a:rPr lang="en-US" sz="4000" i="1" smtClean="0">
                            <a:latin typeface="Cambria Math"/>
                            <a:cs typeface="Times New Roman" pitchFamily="18" charset="0"/>
                          </a:rPr>
                        </m:ctrlPr>
                      </m:fPr>
                      <m:num>
                        <m:r>
                          <a:rPr lang="en-US" sz="4000" b="0" i="1" smtClean="0">
                            <a:latin typeface="Cambria Math"/>
                            <a:cs typeface="Times New Roman" pitchFamily="18" charset="0"/>
                          </a:rPr>
                          <m:t>1</m:t>
                        </m:r>
                      </m:num>
                      <m:den>
                        <m:r>
                          <a:rPr lang="en-US" sz="4000" b="0" i="1" smtClean="0">
                            <a:latin typeface="Cambria Math"/>
                            <a:cs typeface="Times New Roman" pitchFamily="18" charset="0"/>
                          </a:rPr>
                          <m:t>3</m:t>
                        </m:r>
                      </m:den>
                    </m:f>
                    <m:r>
                      <a:rPr lang="en-US" sz="4000" i="1" smtClean="0">
                        <a:latin typeface="Cambria Math"/>
                        <a:ea typeface="Cambria Math"/>
                        <a:cs typeface="Times New Roman" pitchFamily="18" charset="0"/>
                      </a:rPr>
                      <m:t>𝜋</m:t>
                    </m:r>
                    <m:sSup>
                      <m:sSupPr>
                        <m:ctrlPr>
                          <a:rPr lang="en-US" sz="4000" i="1" smtClean="0">
                            <a:latin typeface="Cambria Math"/>
                            <a:ea typeface="Cambria Math"/>
                            <a:cs typeface="Times New Roman" pitchFamily="18" charset="0"/>
                          </a:rPr>
                        </m:ctrlPr>
                      </m:sSupPr>
                      <m:e>
                        <m:r>
                          <a:rPr lang="en-US" sz="4000" b="0" i="1" smtClean="0">
                            <a:latin typeface="Cambria Math"/>
                            <a:ea typeface="Cambria Math"/>
                            <a:cs typeface="Times New Roman" pitchFamily="18" charset="0"/>
                          </a:rPr>
                          <m:t>𝑟</m:t>
                        </m:r>
                      </m:e>
                      <m:sup>
                        <m:r>
                          <a:rPr lang="en-US" sz="4000" b="0" i="1" smtClean="0">
                            <a:latin typeface="Cambria Math"/>
                            <a:ea typeface="Cambria Math"/>
                            <a:cs typeface="Times New Roman" pitchFamily="18" charset="0"/>
                          </a:rPr>
                          <m:t>2</m:t>
                        </m:r>
                      </m:sup>
                    </m:sSup>
                    <m:r>
                      <a:rPr lang="en-US" sz="4000" b="0" i="1" smtClean="0">
                        <a:latin typeface="Cambria Math"/>
                        <a:ea typeface="Cambria Math"/>
                        <a:cs typeface="Times New Roman" pitchFamily="18" charset="0"/>
                      </a:rPr>
                      <m:t>h</m:t>
                    </m:r>
                  </m:oMath>
                </a14:m>
                <a:endParaRPr lang="en-US" sz="4000" i="1"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554163"/>
                <a:ext cx="8686800" cy="1417638"/>
              </a:xfrm>
              <a:blipFill rotWithShape="1">
                <a:blip r:embed="rId2"/>
                <a:stretch>
                  <a:fillRect t="-8584" b="-6438"/>
                </a:stretch>
              </a:blipFill>
            </p:spPr>
            <p:txBody>
              <a:bodyPr/>
              <a:lstStyle/>
              <a:p>
                <a:r>
                  <a:rPr lang="en-US">
                    <a:noFill/>
                  </a:rPr>
                  <a:t> </a:t>
                </a:r>
              </a:p>
            </p:txBody>
          </p:sp>
        </mc:Fallback>
      </mc:AlternateContent>
      <p:sp>
        <p:nvSpPr>
          <p:cNvPr id="4" name="TextBox 3"/>
          <p:cNvSpPr txBox="1"/>
          <p:nvPr/>
        </p:nvSpPr>
        <p:spPr>
          <a:xfrm>
            <a:off x="3810000" y="3657600"/>
            <a:ext cx="2590800" cy="369332"/>
          </a:xfrm>
          <a:prstGeom prst="rect">
            <a:avLst/>
          </a:prstGeom>
          <a:noFill/>
        </p:spPr>
        <p:txBody>
          <a:bodyPr wrap="square" rtlCol="0">
            <a:spAutoFit/>
          </a:bodyPr>
          <a:lstStyle/>
          <a:p>
            <a:r>
              <a:rPr lang="en-US" dirty="0" smtClean="0"/>
              <a:t>**UNITS ARE CUBED**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03912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perimeter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lgn="ctr">
                  <a:buNone/>
                </a:pPr>
                <a:r>
                  <a:rPr lang="en-US" dirty="0" smtClean="0"/>
                  <a:t>To find perimeter of any figure, just add up the sides out on the </a:t>
                </a:r>
                <a:r>
                  <a:rPr lang="en-US" b="1" i="1" dirty="0" smtClean="0"/>
                  <a:t>outside!</a:t>
                </a:r>
              </a:p>
              <a:p>
                <a:pPr marL="0" indent="0" algn="ctr">
                  <a:buNone/>
                </a:pPr>
                <a:endParaRPr lang="en-US" b="1" i="1" dirty="0"/>
              </a:p>
              <a:p>
                <a:pPr marL="0" indent="0" algn="ctr">
                  <a:buNone/>
                </a:pPr>
                <a:r>
                  <a:rPr lang="en-US" b="1" i="1" dirty="0" smtClean="0"/>
                  <a:t>For circles</a:t>
                </a:r>
                <a:r>
                  <a:rPr lang="en-US" b="1" dirty="0" smtClean="0"/>
                  <a:t>:  </a:t>
                </a:r>
                <a:r>
                  <a:rPr lang="en-US" dirty="0" smtClean="0"/>
                  <a:t>Find the </a:t>
                </a:r>
                <a:r>
                  <a:rPr lang="en-US" b="1" i="1" u="sng" dirty="0" smtClean="0"/>
                  <a:t>circumference</a:t>
                </a:r>
                <a:r>
                  <a:rPr lang="en-US" dirty="0" smtClean="0"/>
                  <a:t> using the formula:</a:t>
                </a:r>
              </a:p>
              <a:p>
                <a:pPr marL="0" indent="0" algn="ctr">
                  <a:buNone/>
                </a:pPr>
                <a:r>
                  <a:rPr lang="en-US" i="1" dirty="0" smtClean="0"/>
                  <a:t>C</a:t>
                </a:r>
                <a:r>
                  <a:rPr lang="en-US" dirty="0" smtClean="0"/>
                  <a:t> = 2</a:t>
                </a:r>
                <a14:m>
                  <m:oMath xmlns:m="http://schemas.openxmlformats.org/officeDocument/2006/math">
                    <m:r>
                      <a:rPr lang="en-US" i="1" smtClean="0">
                        <a:latin typeface="Cambria Math"/>
                        <a:ea typeface="Cambria Math"/>
                      </a:rPr>
                      <m:t>𝜋</m:t>
                    </m:r>
                    <m:r>
                      <a:rPr lang="en-US" b="0" i="1" smtClean="0">
                        <a:latin typeface="Cambria Math"/>
                        <a:ea typeface="Cambria Math"/>
                      </a:rPr>
                      <m:t>𝑟</m:t>
                    </m:r>
                  </m:oMath>
                </a14:m>
                <a:r>
                  <a:rPr lang="en-US" i="1" dirty="0" smtClean="0"/>
                  <a:t> </a:t>
                </a:r>
                <a:r>
                  <a:rPr lang="en-US" dirty="0" smtClean="0"/>
                  <a:t>or </a:t>
                </a:r>
                <a:r>
                  <a:rPr lang="en-US" i="1" dirty="0" smtClean="0"/>
                  <a:t>C</a:t>
                </a:r>
                <a:r>
                  <a:rPr lang="en-US" dirty="0" smtClean="0"/>
                  <a:t> = </a:t>
                </a:r>
                <a14:m>
                  <m:oMath xmlns:m="http://schemas.openxmlformats.org/officeDocument/2006/math">
                    <m:r>
                      <a:rPr lang="en-US" i="1" smtClean="0">
                        <a:latin typeface="Cambria Math"/>
                        <a:ea typeface="Cambria Math"/>
                      </a:rPr>
                      <m:t>𝜋</m:t>
                    </m:r>
                    <m:r>
                      <a:rPr lang="en-US" b="0" i="1" smtClean="0">
                        <a:latin typeface="Cambria Math"/>
                        <a:ea typeface="Cambria Math"/>
                      </a:rPr>
                      <m:t>𝑑</m:t>
                    </m:r>
                  </m:oMath>
                </a14:m>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617"/>
                </a:stretch>
              </a:blipFill>
            </p:spPr>
            <p:txBody>
              <a:bodyPr/>
              <a:lstStyle/>
              <a:p>
                <a:r>
                  <a:rPr lang="en-US">
                    <a:noFill/>
                  </a:rPr>
                  <a:t> </a:t>
                </a:r>
              </a:p>
            </p:txBody>
          </p:sp>
        </mc:Fallback>
      </mc:AlternateContent>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55258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Surface area</a:t>
            </a:r>
            <a:endParaRPr lang="en-US" dirty="0"/>
          </a:p>
        </p:txBody>
      </p:sp>
      <p:sp>
        <p:nvSpPr>
          <p:cNvPr id="3" name="Content Placeholder 2"/>
          <p:cNvSpPr>
            <a:spLocks noGrp="1"/>
          </p:cNvSpPr>
          <p:nvPr>
            <p:ph idx="1"/>
          </p:nvPr>
        </p:nvSpPr>
        <p:spPr>
          <a:xfrm>
            <a:off x="1676400" y="1905001"/>
            <a:ext cx="2286000" cy="1112837"/>
          </a:xfrm>
          <a:solidFill>
            <a:srgbClr val="FFFF00"/>
          </a:solidFill>
          <a:ln w="38100">
            <a:solidFill>
              <a:schemeClr val="tx1"/>
            </a:solidFill>
          </a:ln>
        </p:spPr>
        <p:txBody>
          <a:bodyPr/>
          <a:lstStyle/>
          <a:p>
            <a:pPr marL="0" indent="0" algn="ctr">
              <a:buNone/>
            </a:pPr>
            <a:r>
              <a:rPr lang="en-US" b="1" dirty="0" smtClean="0">
                <a:solidFill>
                  <a:schemeClr val="tx1"/>
                </a:solidFill>
              </a:rPr>
              <a:t>Rectangular Prism</a:t>
            </a:r>
            <a:endParaRPr lang="en-US" b="1" dirty="0">
              <a:solidFill>
                <a:schemeClr val="tx1"/>
              </a:solidFill>
            </a:endParaRPr>
          </a:p>
        </p:txBody>
      </p:sp>
      <p:sp>
        <p:nvSpPr>
          <p:cNvPr id="4" name="Content Placeholder 2"/>
          <p:cNvSpPr txBox="1">
            <a:spLocks/>
          </p:cNvSpPr>
          <p:nvPr/>
        </p:nvSpPr>
        <p:spPr>
          <a:xfrm>
            <a:off x="1425615" y="838200"/>
            <a:ext cx="6705600" cy="808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mtClean="0"/>
              <a:t>Choose your three-dimensional figure:</a:t>
            </a:r>
            <a:endParaRPr lang="en-US" dirty="0"/>
          </a:p>
        </p:txBody>
      </p:sp>
      <p:sp>
        <p:nvSpPr>
          <p:cNvPr id="5" name="Content Placeholder 2"/>
          <p:cNvSpPr txBox="1">
            <a:spLocks/>
          </p:cNvSpPr>
          <p:nvPr/>
        </p:nvSpPr>
        <p:spPr>
          <a:xfrm>
            <a:off x="4953000" y="1905001"/>
            <a:ext cx="2286000" cy="685800"/>
          </a:xfrm>
          <a:prstGeom prst="rect">
            <a:avLst/>
          </a:prstGeom>
          <a:solidFill>
            <a:srgbClr val="F57D23"/>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Cylinder</a:t>
            </a:r>
            <a:endParaRPr lang="en-US" b="1" dirty="0">
              <a:solidFill>
                <a:schemeClr val="tx1"/>
              </a:solidFill>
            </a:endParaRPr>
          </a:p>
        </p:txBody>
      </p:sp>
      <p:sp>
        <p:nvSpPr>
          <p:cNvPr id="6" name="Content Placeholder 2"/>
          <p:cNvSpPr txBox="1">
            <a:spLocks/>
          </p:cNvSpPr>
          <p:nvPr/>
        </p:nvSpPr>
        <p:spPr>
          <a:xfrm>
            <a:off x="1600200" y="4953000"/>
            <a:ext cx="2286000" cy="685800"/>
          </a:xfrm>
          <a:prstGeom prst="rect">
            <a:avLst/>
          </a:prstGeom>
          <a:solidFill>
            <a:srgbClr val="00B0F0"/>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Cone</a:t>
            </a:r>
            <a:endParaRPr lang="en-US" b="1" dirty="0">
              <a:solidFill>
                <a:schemeClr val="tx1"/>
              </a:solidFill>
            </a:endParaRPr>
          </a:p>
        </p:txBody>
      </p:sp>
      <p:sp>
        <p:nvSpPr>
          <p:cNvPr id="7" name="Content Placeholder 2"/>
          <p:cNvSpPr txBox="1">
            <a:spLocks/>
          </p:cNvSpPr>
          <p:nvPr/>
        </p:nvSpPr>
        <p:spPr>
          <a:xfrm>
            <a:off x="4946737" y="4953000"/>
            <a:ext cx="2286000" cy="685800"/>
          </a:xfrm>
          <a:prstGeom prst="rect">
            <a:avLst/>
          </a:prstGeom>
          <a:solidFill>
            <a:schemeClr val="accent1">
              <a:lumMod val="50000"/>
            </a:schemeClr>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Pyramid</a:t>
            </a:r>
            <a:endParaRPr lang="en-US" b="1" dirty="0">
              <a:solidFill>
                <a:schemeClr val="tx1"/>
              </a:solidFill>
            </a:endParaRPr>
          </a:p>
        </p:txBody>
      </p:sp>
      <p:pic>
        <p:nvPicPr>
          <p:cNvPr id="8" name="Picture 2" descr="http://image.tutorvista.com/cms/images/38/rectangular-prism-volu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3200400"/>
            <a:ext cx="1295400" cy="12405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507" y="2667000"/>
            <a:ext cx="1098459" cy="2010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5094" y="5790450"/>
            <a:ext cx="996211" cy="1049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ction Button: Back or Previous 10">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2" descr="data:image/jpeg;base64,/9j/4AAQSkZJRgABAQAAAQABAAD/2wCEAAkGBwgHBhMIBwgUFhUXFiIaGRYVGCAfHRodJB0cIiMYHh8fIjQjHRoxHBohIjEtMSkrLi4yIis4ODYsNyouOisBCgoKBQUFDgUFDisZExkrKysrKysrKysrKysrKysrKysrKysrKysrKysrKysrKysrKysrKysrKysrKysrKysrK//AABEIAQAAxQMBIgACEQEDEQH/xAAbAAEBAAMBAQEAAAAAAAAAAAAABQIEBgMBB//EAD4QAAIBAwIEAgYHBgUFAAAAAAABAgMEEQUhBhIxQRNRIjJCYXGBFSMzUmKCkRRykpOisRYmocHhJDRDY3P/xAAUAQEAAAAAAAAAAAAAAAAAAAAA/8QAFBEBAAAAAAAAAAAAAAAAAAAAAP/aAAwDAQACEQMRAD8A/cQAAAAAAAAAAAAAAAAAAAAAAAAAAAAAAAAAAAAAAAAAAAAAAAAAAAAAAAAAAAAAAAAAAAAAAAAAAAAAAAAAAAAAAAAAAAAAAAAAAAAAAAAAAAAAAAAAAAAAAAAAAAAAAAAAAAAAAAAAAAAAAAAAAAAAAAADQ1rVrXRrL9qu23lqMIQWZ1JvpThH2pP/AJeEmwMdd1zTeH7D9u1i7jTp5Ucvu30SS3b7/BN9EUISjOKlCSae6a7+8/MuM9AutX0+nU126jTuLmtGnD26dpTipVpRW6UpYoenPKz0WIpHTaDP6B1JcPVp5ozTnZzz7PWVtnzgt4ecP3GB1AAAAAAAAAAAAAAAAAAAAAAAAAAAAGjrOrWujWP7VeSfVRjGKzKpN+rThH2pt7Jf2SYHzWdWtdGsv2q7b3ajCEVmdSb9WnCPtTb6L5vCTJ+jaTc1r36b19J3DTVOknmFtB9YRftVH7c+/RYit2jaVdVr36b19Lx2mqdJPMbaD6wi/aqP259+ixFb3wOX4io0tR4nttOuV9Wre4qy81lU6Sa9/LWmbdbT7LiDhelGwupKLhCpb18elBqKdOqk0t8dU0sptPZs87H/AKnja7qy3VOhRpL3Sbqzn+sZU/0N/hy4tLnRKU9Ot/DppOEYbeioNx5dttnHAHnw5q09Us5Ru6ShXpS8OvTXszSTyvOEotTi+8ZLvkrHN8SUK2l3keJdPpOThHkuKcetWhnPMl3qU8uce7XNHrJY6C2r0rq3jcW1RShKKlGUXlNNZTT7rAHoAAAAAAAAAAAAAAAAAAAAAAGjrOq2ujWLu7yTxlRjGKzKc36tOEespt7Jf7ZAazqtro1i7q8k8ZUYxisynN7Rpwj7U29kv7JMm6LpV1XvfpzX0vHw1SpJ5jbQfWCfSVV+3Pv6q9Fb/NF0q6ub1a7xBFePhqlRTzG2g+sU1tKs168/yx9Hr0IAAxqzjSpupN7JZfyAgcIJVal9f5+1vKi+VJQoY+GaLKej3Vxd20p3dq6bjVqQUWnvGNSUYzWe0oJS+ZO4CjJcHWtWpHEqlNVpfvVG6kv6pso6Yr9VK61Bprxn4WMfZ8scZx35uZb7gbxy+m/5Z1r6HntbV5OVs+1OpvKdt8HvUh+aPsxz1Bo63pdDWdMnY3EmlLdTi8ShJPMakX2nGSUl70BvAi8M6pXvaM7LU0lc0HyVorpLOeWtH8E4rmXk+aPWLLQAAAAAAAAAAAAAAAAAA0dZ1W00axd5ezeMpRjFZlOT2jThFbym3skgGs6taaLYu7vZvGVGMYrMpze0acIreU29kiZo2lXdzfLXeIIrxsNUqKeY20X1imtpVmvWn+WPo+s0XSru6vlrvEEV42GqVFPMbaD6pNbSrNetP8sds83QgAAAIfG9epQ4Qu5UJYm6MoQf45rkj/VJFw57jNKvRtLFv7W9pL4qnJ1mv0osC7bUYW1vGhTW0YqK+CWDTsLSvb6lc1qt45xqTjKEG39WlTjFxW+ycoOXbdsoEy3tbKhxHWuadZ+NVo0+aHZQhKryyW3dzknv2QFMAAQOJbO4oVoa9pVJyrUU1OnHrXoveVL3zXrw/EsbKUivYXlvqNlC9sqqnTnFSjJdGmspmwcvSf8AhnX/AAH/ANrdTbh5Ubh7uHuhUeZLynle3FAdQAAAAAAAAAAAAAAGlrGq2mjWDvL2bSTSSisynJ7RhCK3lNvZJdQPms6raaNYO8vZvCaSjFZlOT2jThFbym3skiXo2lXd3frXeIYJVsNUaCeY20X1SfSVZr1p/ljtly8tJsqlzqsdW4jnBXDT8C25k1bxa3x9+s4+vNdF6MdsuVi11ezvLqra2spSlS9b0JJZy1yqTSjKWV0TeAN8Eq3v9SvNLnXoaRKlVziFO5nGPN09Juk58q3fv26H24ttXu9NhTV/GhVz6cqUFNY32j4iwn0eXF9HtuBUMHWpKqqTqLmfSOd38jSu9Jo3lzSuLivWzTw0oVZwjJpp5nGDUZ7ro017j0hpenU9RlqMLCkq0tpVVCPO0lhJyxl7JLqB5Wmt2N9OtTsajqOl6yjF9cyXKpNKMpZi1hPbvjKOa1DUdR1LiCzja6Q4VKcK9aNK6nGGceFSU26ficq5a88bZ2xhZydsc/Y5uOOLqrnalb0aa90pSqzl/S6YG5d22r3djThSv4W9T/yOEPEXR7Qc8Jb4eXF9Oh9uNIVTXKerUbucJRh4corDjUhu+VprKak08pp7Y6MpgDQ0/UZ3d1Vtq1hVpSpyxmaXLOLbxOEotxaeOmVJd0ts7543dtQvbWdrd0lKE4uMovo01hp+7BOqU7zRrClR0m1lXjGWJKpWficjb9WVT12s9JSWy656hXNTVNPttW0+dhewzCaw10fuafaSeGn2aTPeFxRqVpUYVouUcc0U1mOemV1Wex6AQeGNQuZOej6tPNzQwpSxjxqbzyXCX4sNSXaSkumM3iFxPp1zVUNW0mGbm3y4RzhVYP17eT8pJLD7SUX0TzS0nUbbVtOhf2U8wmsrOzTzhxku0lJOLXZpoDbAAAAAAAAAAA5Xi7hmvqmpW+s2dVyqWz5oUJ1JwpzfnzQacKnbLUotbOLT26oAQdEvNI1XUJ3EbCNO8gkqsKsEq0F239qnu8Si3F74fUvEzWtCs9YUalbmhVhvTr03y1Kbf3ZeT7xeYy7pk2hrd5otVWnFaiotpQvILFKbbwo1Fl+DU6dXySfRpvlQdKAAAAAHPcJfXV76+znxLyaXwpxhRx/FSZfqTVODnJ7JZZB4BTfB9rXksOrDxn8ardR/6zYHQAAAAANWWn2ctQjqEraPixi4qpj0uV4zHPXG3Q0aV9daRplS54muKXLCX2tKMknB4SlOG/Jhvd8zikuZuKziwAMKNWnXoqtQqKUZLKlF5TT6NNdUc3cf5Z139qW1rdTSqeVGu9o1PdCo8Rl5T5X7UmV7qxupXNGrYXzpRp7SpckXCcNtsbOMkl6LTwu6Z51K9nq9Svot7Zzxy4lGpBqFSEtuaMvVku3XmXdLYCoDneGby4trifD2q1XKrRWadSXWvQ2Uar/Gn6E/elLZTR0QAAAAAAAAAAADCrSp1qTpVoKUWsOLWU0+qafVGYA5d6dqXDT8TQIutbd7OUlzU15285dv/XJ8v3XHo7Oj6xY6zau40+tzYfLKLTUoSXWE4veE15NJm+RdY4fp3l19I6fcOhdJYVaCypL7lWHSrD3Pdey4vcC0CDp2v1IXkdL4gt1Qry2g026Vb30pv2u/I8TX4ksl4CJxvXqW/CF3Og8TdCcYfvyTjH+qSK1rQhbWsLemtoxUV8EsEPjRePbWtin9reUV8VCfjNfw0WdCAAAAAwq1adGDnVmopdW3hfqBmCBW4z4ehUdKhqKrSXWFtGVaS69VSUmuncx+ntUuXjTeGa7XadxOFGHzWZVF/LA6EwrUoV6MqNRbSTTw2tnt1W6IPgcWXePFvbW3XdU6cq0vlObjFfwM+PhRXMcatrd5X93jeEv0t1Db45Aicbx/w3w/Su7S78StbVHOnK4rwjPkeealzTx4kHHEGm+bHpZlOMU+t0DVqGu6NR1S1i1GrBSSl1Xmn54e2Vs+qyjy07hrQ9Mq+NYaTRhPvNQXO35uWOZv5lUAAAAAAAAAAAAAAAADV1LT7PVLOVnqNvGpTl1jJZXufuae6a3T3RB5tW4XeKniXVp95elcUF+LvXprzX1i78/VdQAOWr31prHE+nSsa8alPw61xGcWmnhQpJpr/wC8kVNR4k0PS6vhahq1CEu0JVI8z9yjnmb+RqXfBXDt5qM7+401Oc1ieJSUZ+fPCMlCTe2W084XkU9O0nTdKp+Hpmn0qS8qcIx/sgJS4rjcxzpOi3lfy+pdJfxXDgsfDJ98fiy7z4Vja267OrUlVl84QUYr+YzoQBz30Dqty86lxNXa7wt4QpR/XEqi/mGVLgvh6NRVLjTlWkt1K5lKu09t06rljp2wXwBhSpU6NNU6NNRS6JLC/RGYAAAAAAAAAAAAAAAAAAAAAAAAAAAAAAAAAAAAAAAAAAAAAAAAAAAAAAAAAAAAAAAAAAAAAAAAAAAAAAAAAAAAAAAAAAAAAAAAAAAAAAAAAAAAAAAAAAAAAAAAAAAAAAAA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wgHBhMIBwgUFhUXFiIaGRYVGCAfHRodJB0cIiMYHh8fIjQjHRoxHBohIjEtMSkrLi4yIis4ODYsNyouOisBCgoKBQUFDgUFDisZExkrKysrKysrKysrKysrKysrKysrKysrKysrKysrKysrKysrKysrKysrKysrKysrKysrK//AABEIAQAAxQMBIgACEQEDEQH/xAAbAAEBAAMBAQEAAAAAAAAAAAAABQIEBgMBB//EAD4QAAIBAwIEAgYHBgUFAAAAAAABAgMEEQUhBhIxQRNRIjJCYXGBFSMzUmKCkRRykpOisRYmocHhJDRDY3P/xAAUAQEAAAAAAAAAAAAAAAAAAAAA/8QAFBEBAAAAAAAAAAAAAAAAAAAAAP/aAAwDAQACEQMRAD8A/cQAAAAAAAAAAAAAAAAAAAAAAAAAAAAAAAAAAAAAAAAAAAAAAAAAAAAAAAAAAAAAAAAAAAAAAAAAAAAAAAAAAAAAAAAAAAAAAAAAAAAAAAAAAAAAAAAAAAAAAAAAAAAAAAAAAAAAAAAAAAAAAAAAAAAAAAADQ1rVrXRrL9qu23lqMIQWZ1JvpThH2pP/AJeEmwMdd1zTeH7D9u1i7jTp5Ucvu30SS3b7/BN9EUISjOKlCSae6a7+8/MuM9AutX0+nU126jTuLmtGnD26dpTipVpRW6UpYoenPKz0WIpHTaDP6B1JcPVp5ozTnZzz7PWVtnzgt4ecP3GB1AAAAAAAAAAAAAAAAAAAAAAAAAAAAGjrOrWujWP7VeSfVRjGKzKpN+rThH2pt7Jf2SYHzWdWtdGsv2q7b3ajCEVmdSb9WnCPtTb6L5vCTJ+jaTc1r36b19J3DTVOknmFtB9YRftVH7c+/RYit2jaVdVr36b19Lx2mqdJPMbaD6wi/aqP259+ixFb3wOX4io0tR4nttOuV9Wre4qy81lU6Sa9/LWmbdbT7LiDhelGwupKLhCpb18elBqKdOqk0t8dU0sptPZs87H/AKnja7qy3VOhRpL3Sbqzn+sZU/0N/hy4tLnRKU9Ot/DppOEYbeioNx5dttnHAHnw5q09Us5Ru6ShXpS8OvTXszSTyvOEotTi+8ZLvkrHN8SUK2l3keJdPpOThHkuKcetWhnPMl3qU8uce7XNHrJY6C2r0rq3jcW1RShKKlGUXlNNZTT7rAHoAAAAAAAAAAAAAAAAAAAAAAGjrOq2ujWLu7yTxlRjGKzKc36tOEespt7Jf7ZAazqtro1i7q8k8ZUYxisynN7Rpwj7U29kv7JMm6LpV1XvfpzX0vHw1SpJ5jbQfWCfSVV+3Pv6q9Fb/NF0q6ub1a7xBFePhqlRTzG2g+sU1tKs168/yx9Hr0IAAxqzjSpupN7JZfyAgcIJVal9f5+1vKi+VJQoY+GaLKej3Vxd20p3dq6bjVqQUWnvGNSUYzWe0oJS+ZO4CjJcHWtWpHEqlNVpfvVG6kv6pso6Yr9VK61Bprxn4WMfZ8scZx35uZb7gbxy+m/5Z1r6HntbV5OVs+1OpvKdt8HvUh+aPsxz1Bo63pdDWdMnY3EmlLdTi8ShJPMakX2nGSUl70BvAi8M6pXvaM7LU0lc0HyVorpLOeWtH8E4rmXk+aPWLLQAAAAAAAAAAAAAAAAAA0dZ1W00axd5ezeMpRjFZlOT2jThFbym3skgGs6taaLYu7vZvGVGMYrMpze0acIreU29kiZo2lXdzfLXeIIrxsNUqKeY20X1imtpVmvWn+WPo+s0XSru6vlrvEEV42GqVFPMbaD6pNbSrNetP8sds83QgAAAIfG9epQ4Qu5UJYm6MoQf45rkj/VJFw57jNKvRtLFv7W9pL4qnJ1mv0osC7bUYW1vGhTW0YqK+CWDTsLSvb6lc1qt45xqTjKEG39WlTjFxW+ycoOXbdsoEy3tbKhxHWuadZ+NVo0+aHZQhKryyW3dzknv2QFMAAQOJbO4oVoa9pVJyrUU1OnHrXoveVL3zXrw/EsbKUivYXlvqNlC9sqqnTnFSjJdGmspmwcvSf8AhnX/AAH/ANrdTbh5Ubh7uHuhUeZLynle3FAdQAAAAAAAAAAAAAAGlrGq2mjWDvL2bSTSSisynJ7RhCK3lNvZJdQPms6raaNYO8vZvCaSjFZlOT2jThFbym3skiXo2lXd3frXeIYJVsNUaCeY20X1SfSVZr1p/ljtly8tJsqlzqsdW4jnBXDT8C25k1bxa3x9+s4+vNdF6MdsuVi11ezvLqra2spSlS9b0JJZy1yqTSjKWV0TeAN8Eq3v9SvNLnXoaRKlVziFO5nGPN09Juk58q3fv26H24ttXu9NhTV/GhVz6cqUFNY32j4iwn0eXF9HtuBUMHWpKqqTqLmfSOd38jSu9Jo3lzSuLivWzTw0oVZwjJpp5nGDUZ7ro017j0hpenU9RlqMLCkq0tpVVCPO0lhJyxl7JLqB5Wmt2N9OtTsajqOl6yjF9cyXKpNKMpZi1hPbvjKOa1DUdR1LiCzja6Q4VKcK9aNK6nGGceFSU26ficq5a88bZ2xhZydsc/Y5uOOLqrnalb0aa90pSqzl/S6YG5d22r3djThSv4W9T/yOEPEXR7Qc8Jb4eXF9Oh9uNIVTXKerUbucJRh4corDjUhu+VprKak08pp7Y6MpgDQ0/UZ3d1Vtq1hVpSpyxmaXLOLbxOEotxaeOmVJd0ts7543dtQvbWdrd0lKE4uMovo01hp+7BOqU7zRrClR0m1lXjGWJKpWficjb9WVT12s9JSWy656hXNTVNPttW0+dhewzCaw10fuafaSeGn2aTPeFxRqVpUYVouUcc0U1mOemV1Wex6AQeGNQuZOej6tPNzQwpSxjxqbzyXCX4sNSXaSkumM3iFxPp1zVUNW0mGbm3y4RzhVYP17eT8pJLD7SUX0TzS0nUbbVtOhf2U8wmsrOzTzhxku0lJOLXZpoDbAAAAAAAAAAA5Xi7hmvqmpW+s2dVyqWz5oUJ1JwpzfnzQacKnbLUotbOLT26oAQdEvNI1XUJ3EbCNO8gkqsKsEq0F239qnu8Si3F74fUvEzWtCs9YUalbmhVhvTr03y1Kbf3ZeT7xeYy7pk2hrd5otVWnFaiotpQvILFKbbwo1Fl+DU6dXySfRpvlQdKAAAAAHPcJfXV76+znxLyaXwpxhRx/FSZfqTVODnJ7JZZB4BTfB9rXksOrDxn8ardR/6zYHQAAAAANWWn2ctQjqEraPixi4qpj0uV4zHPXG3Q0aV9daRplS54muKXLCX2tKMknB4SlOG/Jhvd8zikuZuKziwAMKNWnXoqtQqKUZLKlF5TT6NNdUc3cf5Z139qW1rdTSqeVGu9o1PdCo8Rl5T5X7UmV7qxupXNGrYXzpRp7SpckXCcNtsbOMkl6LTwu6Z51K9nq9Svot7Zzxy4lGpBqFSEtuaMvVku3XmXdLYCoDneGby4trifD2q1XKrRWadSXWvQ2Uar/Gn6E/elLZTR0QAAAAAAAAAAADCrSp1qTpVoKUWsOLWU0+qafVGYA5d6dqXDT8TQIutbd7OUlzU15285dv/XJ8v3XHo7Oj6xY6zau40+tzYfLKLTUoSXWE4veE15NJm+RdY4fp3l19I6fcOhdJYVaCypL7lWHSrD3Pdey4vcC0CDp2v1IXkdL4gt1Qry2g026Vb30pv2u/I8TX4ksl4CJxvXqW/CF3Og8TdCcYfvyTjH+qSK1rQhbWsLemtoxUV8EsEPjRePbWtin9reUV8VCfjNfw0WdCAAAAAwq1adGDnVmopdW3hfqBmCBW4z4ehUdKhqKrSXWFtGVaS69VSUmuncx+ntUuXjTeGa7XadxOFGHzWZVF/LA6EwrUoV6MqNRbSTTw2tnt1W6IPgcWXePFvbW3XdU6cq0vlObjFfwM+PhRXMcatrd5X93jeEv0t1Db45Aicbx/w3w/Su7S78StbVHOnK4rwjPkeealzTx4kHHEGm+bHpZlOMU+t0DVqGu6NR1S1i1GrBSSl1Xmn54e2Vs+qyjy07hrQ9Mq+NYaTRhPvNQXO35uWOZv5lUAAAAAAAAAAAAAAAADV1LT7PVLOVnqNvGpTl1jJZXufuae6a3T3RB5tW4XeKniXVp95elcUF+LvXprzX1i78/VdQAOWr31prHE+nSsa8alPw61xGcWmnhQpJpr/wC8kVNR4k0PS6vhahq1CEu0JVI8z9yjnmb+RqXfBXDt5qM7+401Oc1ieJSUZ+fPCMlCTe2W084XkU9O0nTdKp+Hpmn0qS8qcIx/sgJS4rjcxzpOi3lfy+pdJfxXDgsfDJ98fiy7z4Vja267OrUlVl84QUYr+YzoQBz30Dqty86lxNXa7wt4QpR/XEqi/mGVLgvh6NRVLjTlWkt1K5lKu09t06rljp2wXwBhSpU6NNU6NNRS6JLC/RGYAAAAAAAAAAAAAAAAAAAAAAAAAAAAAAAAAAAAAAAAAAAAAAAAAAAAAAAAAAAAAAAAAAAAAAAAAAAAAAAAAAAAAAAAAAAAAAAAAAAAAAAAAAAAAAAAAAAAAAAAAAAAAAAA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2118" y="5731512"/>
            <a:ext cx="1287764" cy="10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ction Button: Custom 15">
            <a:hlinkClick r:id="rId7" action="ppaction://hlinksldjump" highlightClick="1"/>
          </p:cNvPr>
          <p:cNvSpPr/>
          <p:nvPr/>
        </p:nvSpPr>
        <p:spPr>
          <a:xfrm>
            <a:off x="1666485" y="1905001"/>
            <a:ext cx="2295916" cy="10667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8" action="ppaction://hlinksldjump" highlightClick="1"/>
          </p:cNvPr>
          <p:cNvSpPr/>
          <p:nvPr/>
        </p:nvSpPr>
        <p:spPr>
          <a:xfrm>
            <a:off x="4953000" y="1905001"/>
            <a:ext cx="2295916" cy="7619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9" action="ppaction://hlinksldjump" highlightClick="1"/>
          </p:cNvPr>
          <p:cNvSpPr/>
          <p:nvPr/>
        </p:nvSpPr>
        <p:spPr>
          <a:xfrm>
            <a:off x="4943084" y="4913146"/>
            <a:ext cx="2295916" cy="7619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10" action="ppaction://hlinksldjump" highlightClick="1"/>
          </p:cNvPr>
          <p:cNvSpPr/>
          <p:nvPr/>
        </p:nvSpPr>
        <p:spPr>
          <a:xfrm>
            <a:off x="1590284" y="4953000"/>
            <a:ext cx="2295916" cy="7238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83421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Surface area of a cone</a:t>
            </a:r>
            <a:endParaRPr lang="en-US" dirty="0"/>
          </a:p>
        </p:txBody>
      </p:sp>
      <p:sp>
        <p:nvSpPr>
          <p:cNvPr id="3" name="Content Placeholder 2"/>
          <p:cNvSpPr>
            <a:spLocks noGrp="1"/>
          </p:cNvSpPr>
          <p:nvPr>
            <p:ph idx="1"/>
          </p:nvPr>
        </p:nvSpPr>
        <p:spPr>
          <a:xfrm>
            <a:off x="304800" y="1554162"/>
            <a:ext cx="8686800" cy="1798637"/>
          </a:xfrm>
        </p:spPr>
        <p:txBody>
          <a:bodyPr>
            <a:normAutofit fontScale="92500" lnSpcReduction="10000"/>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π</a:t>
            </a:r>
            <a:r>
              <a:rPr lang="en-US" sz="4000" i="1" dirty="0" err="1">
                <a:latin typeface="Times New Roman" pitchFamily="18" charset="0"/>
                <a:cs typeface="Times New Roman" pitchFamily="18" charset="0"/>
              </a:rPr>
              <a:t>rl</a:t>
            </a:r>
            <a:r>
              <a:rPr lang="en-US" sz="4000" dirty="0">
                <a:latin typeface="Times New Roman" pitchFamily="18" charset="0"/>
                <a:cs typeface="Times New Roman" pitchFamily="18" charset="0"/>
              </a:rPr>
              <a:t> + π</a:t>
            </a:r>
            <a:r>
              <a:rPr lang="en-US" sz="4000" i="1" dirty="0">
                <a:latin typeface="Times New Roman" pitchFamily="18" charset="0"/>
                <a:cs typeface="Times New Roman" pitchFamily="18" charset="0"/>
              </a:rPr>
              <a:t>r</a:t>
            </a:r>
            <a:r>
              <a:rPr lang="en-US" sz="4000" dirty="0">
                <a:latin typeface="Times New Roman" pitchFamily="18" charset="0"/>
                <a:cs typeface="Times New Roman" pitchFamily="18" charset="0"/>
              </a:rPr>
              <a:t>²	</a:t>
            </a:r>
            <a:endParaRPr lang="en-US" sz="4000" dirty="0" smtClean="0">
              <a:latin typeface="Times New Roman" pitchFamily="18" charset="0"/>
              <a:cs typeface="Times New Roman" pitchFamily="18" charset="0"/>
            </a:endParaRPr>
          </a:p>
          <a:p>
            <a:pPr marL="0" indent="0" algn="ctr">
              <a:buNone/>
            </a:pPr>
            <a:r>
              <a:rPr lang="en-US" sz="4000" i="1" dirty="0" smtClean="0">
                <a:latin typeface="Times New Roman" pitchFamily="18" charset="0"/>
                <a:cs typeface="Times New Roman" pitchFamily="18" charset="0"/>
              </a:rPr>
              <a:t>l</a:t>
            </a:r>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 slant height</a:t>
            </a:r>
            <a:endParaRPr lang="en-US" sz="4000" i="1"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12962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Surface area of a rectangular prism</a:t>
            </a:r>
            <a:endParaRPr lang="en-US" dirty="0"/>
          </a:p>
        </p:txBody>
      </p:sp>
      <p:sp>
        <p:nvSpPr>
          <p:cNvPr id="3" name="Content Placeholder 2"/>
          <p:cNvSpPr>
            <a:spLocks noGrp="1"/>
          </p:cNvSpPr>
          <p:nvPr>
            <p:ph idx="1"/>
          </p:nvPr>
        </p:nvSpPr>
        <p:spPr>
          <a:xfrm>
            <a:off x="304800" y="1554162"/>
            <a:ext cx="8686800" cy="1798637"/>
          </a:xfrm>
        </p:spPr>
        <p:txBody>
          <a:bodyPr>
            <a:normAutofit/>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lw</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lh</a:t>
            </a:r>
            <a:r>
              <a:rPr lang="en-US" sz="4000" dirty="0">
                <a:latin typeface="Times New Roman" pitchFamily="18" charset="0"/>
                <a:cs typeface="Times New Roman" pitchFamily="18" charset="0"/>
              </a:rPr>
              <a:t> + 2</a:t>
            </a:r>
            <a:r>
              <a:rPr lang="en-US" sz="4000" i="1" dirty="0">
                <a:latin typeface="Times New Roman" pitchFamily="18" charset="0"/>
                <a:cs typeface="Times New Roman" pitchFamily="18" charset="0"/>
              </a:rPr>
              <a:t>wh</a:t>
            </a: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43874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Surface area of a pyramid</a:t>
            </a:r>
            <a:endParaRPr lang="en-US" dirty="0"/>
          </a:p>
        </p:txBody>
      </p:sp>
      <p:sp>
        <p:nvSpPr>
          <p:cNvPr id="3" name="Content Placeholder 2"/>
          <p:cNvSpPr>
            <a:spLocks noGrp="1"/>
          </p:cNvSpPr>
          <p:nvPr>
            <p:ph idx="1"/>
          </p:nvPr>
        </p:nvSpPr>
        <p:spPr>
          <a:xfrm>
            <a:off x="304800" y="1554162"/>
            <a:ext cx="8686800" cy="1798637"/>
          </a:xfrm>
        </p:spPr>
        <p:txBody>
          <a:bodyPr>
            <a:normAutofit lnSpcReduction="10000"/>
          </a:bodyPr>
          <a:lstStyle/>
          <a:p>
            <a:pPr marL="0" indent="0" algn="ctr">
              <a:buNone/>
            </a:pPr>
            <a:r>
              <a:rPr lang="en-US" dirty="0" smtClean="0"/>
              <a:t>Use the formula:</a:t>
            </a:r>
          </a:p>
          <a:p>
            <a:pPr marL="0" indent="0" algn="ctr">
              <a:buNone/>
            </a:pPr>
            <a:r>
              <a:rPr lang="en-US" sz="4000" i="1" dirty="0" smtClean="0">
                <a:latin typeface="Times New Roman" pitchFamily="18" charset="0"/>
                <a:cs typeface="Times New Roman" pitchFamily="18" charset="0"/>
              </a:rPr>
              <a:t>area of the base + area of the lateral faces</a:t>
            </a:r>
            <a:endParaRPr lang="en-US" sz="4000" i="1"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937272"/>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Surface area of a cylinder</a:t>
            </a:r>
            <a:endParaRPr lang="en-US" dirty="0"/>
          </a:p>
        </p:txBody>
      </p:sp>
      <p:sp>
        <p:nvSpPr>
          <p:cNvPr id="3" name="Content Placeholder 2"/>
          <p:cNvSpPr>
            <a:spLocks noGrp="1"/>
          </p:cNvSpPr>
          <p:nvPr>
            <p:ph idx="1"/>
          </p:nvPr>
        </p:nvSpPr>
        <p:spPr>
          <a:xfrm>
            <a:off x="304800" y="1554162"/>
            <a:ext cx="8686800" cy="1798637"/>
          </a:xfrm>
        </p:spPr>
        <p:txBody>
          <a:bodyPr>
            <a:normAutofit/>
          </a:bodyPr>
          <a:lstStyle/>
          <a:p>
            <a:pPr marL="0" indent="0" algn="ctr">
              <a:buNone/>
            </a:pPr>
            <a:r>
              <a:rPr lang="en-US" dirty="0" smtClean="0"/>
              <a:t>Use the formula:</a:t>
            </a:r>
          </a:p>
          <a:p>
            <a:pPr marL="0" indent="0" algn="ctr">
              <a:buNone/>
            </a:pPr>
            <a:r>
              <a:rPr lang="en-US" sz="4000" i="1" dirty="0">
                <a:latin typeface="Times New Roman" pitchFamily="18" charset="0"/>
                <a:cs typeface="Times New Roman" pitchFamily="18" charset="0"/>
              </a:rPr>
              <a:t>S</a:t>
            </a:r>
            <a:r>
              <a:rPr lang="en-US" sz="4000" dirty="0">
                <a:latin typeface="Times New Roman" pitchFamily="18" charset="0"/>
                <a:cs typeface="Times New Roman" pitchFamily="18" charset="0"/>
              </a:rPr>
              <a:t> = 2π</a:t>
            </a:r>
            <a:r>
              <a:rPr lang="en-US" sz="4000" i="1" dirty="0">
                <a:latin typeface="Times New Roman" pitchFamily="18" charset="0"/>
                <a:cs typeface="Times New Roman" pitchFamily="18" charset="0"/>
              </a:rPr>
              <a:t>r</a:t>
            </a:r>
            <a:r>
              <a:rPr lang="en-US" sz="4000" dirty="0">
                <a:latin typeface="Times New Roman" pitchFamily="18" charset="0"/>
                <a:cs typeface="Times New Roman" pitchFamily="18" charset="0"/>
              </a:rPr>
              <a:t>² + 2π</a:t>
            </a:r>
            <a:r>
              <a:rPr lang="en-US" sz="4000" i="1" dirty="0" err="1">
                <a:latin typeface="Times New Roman" pitchFamily="18" charset="0"/>
                <a:cs typeface="Times New Roman" pitchFamily="18" charset="0"/>
              </a:rPr>
              <a:t>rh</a:t>
            </a:r>
            <a:endParaRPr lang="en-US" sz="4000" dirty="0">
              <a:latin typeface="Times New Roman" pitchFamily="18" charset="0"/>
              <a:cs typeface="Times New Roman" pitchFamily="18" charset="0"/>
            </a:endParaRPr>
          </a:p>
        </p:txBody>
      </p:sp>
      <p:sp>
        <p:nvSpPr>
          <p:cNvPr id="4" name="TextBox 3"/>
          <p:cNvSpPr txBox="1"/>
          <p:nvPr/>
        </p:nvSpPr>
        <p:spPr>
          <a:xfrm>
            <a:off x="3276600" y="3657600"/>
            <a:ext cx="2895600" cy="369332"/>
          </a:xfrm>
          <a:prstGeom prst="rect">
            <a:avLst/>
          </a:prstGeom>
          <a:noFill/>
        </p:spPr>
        <p:txBody>
          <a:bodyPr wrap="square" rtlCol="0">
            <a:spAutoFit/>
          </a:bodyPr>
          <a:lstStyle/>
          <a:p>
            <a:r>
              <a:rPr lang="en-US" dirty="0" smtClean="0"/>
              <a:t>**UNITS ARE SQUARED**</a:t>
            </a:r>
            <a:endParaRPr lang="en-US" dirty="0"/>
          </a:p>
        </p:txBody>
      </p:sp>
      <p:sp>
        <p:nvSpPr>
          <p:cNvPr id="5" name="Action Button: Back or Previous 4">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65250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it direct variation?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An equation is considered to be </a:t>
            </a:r>
            <a:r>
              <a:rPr lang="en-US" b="1" i="1" u="sng" dirty="0" smtClean="0"/>
              <a:t>direct variation</a:t>
            </a:r>
            <a:r>
              <a:rPr lang="en-US" dirty="0" smtClean="0"/>
              <a:t> if it can be written in the form:</a:t>
            </a:r>
          </a:p>
          <a:p>
            <a:pPr marL="0" indent="0" algn="ctr">
              <a:buNone/>
            </a:pPr>
            <a:r>
              <a:rPr lang="en-US" b="1" i="1" dirty="0">
                <a:latin typeface="Times New Roman" pitchFamily="18" charset="0"/>
                <a:cs typeface="Times New Roman" pitchFamily="18" charset="0"/>
              </a:rPr>
              <a:t>y</a:t>
            </a:r>
            <a:r>
              <a:rPr lang="en-US" b="1" dirty="0" smtClean="0">
                <a:latin typeface="Times New Roman" pitchFamily="18" charset="0"/>
                <a:cs typeface="Times New Roman" pitchFamily="18" charset="0"/>
              </a:rPr>
              <a:t> = </a:t>
            </a:r>
            <a:r>
              <a:rPr lang="en-US" b="1" i="1" dirty="0" smtClean="0">
                <a:latin typeface="Times New Roman" pitchFamily="18" charset="0"/>
                <a:cs typeface="Times New Roman" pitchFamily="18" charset="0"/>
              </a:rPr>
              <a:t>ax</a:t>
            </a:r>
          </a:p>
          <a:p>
            <a:pPr marL="0" indent="0">
              <a:buNone/>
            </a:pPr>
            <a:r>
              <a:rPr lang="en-US" b="1" i="1" dirty="0" smtClean="0">
                <a:latin typeface="Times New Roman" pitchFamily="18" charset="0"/>
                <a:cs typeface="Times New Roman" pitchFamily="18" charset="0"/>
              </a:rPr>
              <a:t>This means that:</a:t>
            </a:r>
          </a:p>
          <a:p>
            <a:pPr marL="0" indent="0">
              <a:buNone/>
            </a:pPr>
            <a:r>
              <a:rPr lang="en-US" dirty="0" smtClean="0">
                <a:latin typeface="Times New Roman" pitchFamily="18" charset="0"/>
                <a:cs typeface="Times New Roman" pitchFamily="18" charset="0"/>
              </a:rPr>
              <a:t>The </a:t>
            </a:r>
            <a:r>
              <a:rPr lang="en-US" i="1" dirty="0" smtClean="0">
                <a:latin typeface="Times New Roman" pitchFamily="18" charset="0"/>
                <a:cs typeface="Times New Roman" pitchFamily="18" charset="0"/>
              </a:rPr>
              <a:t>y</a:t>
            </a:r>
            <a:r>
              <a:rPr lang="en-US" dirty="0" smtClean="0">
                <a:latin typeface="Times New Roman" pitchFamily="18" charset="0"/>
                <a:cs typeface="Times New Roman" pitchFamily="18" charset="0"/>
              </a:rPr>
              <a:t>-intercept must be 0 (therefore the graph will always pass through the origin)</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If yes,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is referred to as the constant of variation, but is essentially the slope.</a:t>
            </a:r>
          </a:p>
        </p:txBody>
      </p:sp>
      <p:sp>
        <p:nvSpPr>
          <p:cNvPr id="4" name="Action Button: Back or Previous 3">
            <a:hlinkClick r:id="" action="ppaction://hlinkshowjump?jump=lastslideviewed" highlightClick="1"/>
          </p:cNvPr>
          <p:cNvSpPr/>
          <p:nvPr/>
        </p:nvSpPr>
        <p:spPr>
          <a:xfrm>
            <a:off x="8131215" y="5638800"/>
            <a:ext cx="990601"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4560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Domain and range</a:t>
            </a:r>
            <a:endParaRPr lang="en-US" dirty="0"/>
          </a:p>
        </p:txBody>
      </p:sp>
      <p:sp>
        <p:nvSpPr>
          <p:cNvPr id="3" name="Content Placeholder 2"/>
          <p:cNvSpPr>
            <a:spLocks noGrp="1"/>
          </p:cNvSpPr>
          <p:nvPr>
            <p:ph idx="1"/>
          </p:nvPr>
        </p:nvSpPr>
        <p:spPr>
          <a:xfrm>
            <a:off x="304800" y="1554162"/>
            <a:ext cx="8686800" cy="4999038"/>
          </a:xfrm>
        </p:spPr>
        <p:txBody>
          <a:bodyPr>
            <a:normAutofit/>
          </a:bodyPr>
          <a:lstStyle/>
          <a:p>
            <a:pPr marL="0" indent="0">
              <a:buNone/>
            </a:pPr>
            <a:r>
              <a:rPr lang="en-US" b="1" i="1" u="sng" dirty="0" smtClean="0"/>
              <a:t>DOMAIN</a:t>
            </a:r>
            <a:r>
              <a:rPr lang="en-US" dirty="0" smtClean="0"/>
              <a:t> is all of the possible inputs (</a:t>
            </a:r>
            <a:r>
              <a:rPr lang="en-US" i="1" dirty="0" smtClean="0"/>
              <a:t>x</a:t>
            </a:r>
            <a:r>
              <a:rPr lang="en-US" dirty="0" smtClean="0"/>
              <a:t>) a function can have!</a:t>
            </a:r>
          </a:p>
          <a:p>
            <a:pPr marL="0" indent="0">
              <a:buNone/>
            </a:pPr>
            <a:r>
              <a:rPr lang="en-US" b="1" i="1" u="sng" dirty="0" smtClean="0"/>
              <a:t>RANGE</a:t>
            </a:r>
            <a:r>
              <a:rPr lang="en-US" dirty="0"/>
              <a:t> </a:t>
            </a:r>
            <a:r>
              <a:rPr lang="en-US" dirty="0" smtClean="0"/>
              <a:t>is all of the possible outputs (</a:t>
            </a:r>
            <a:r>
              <a:rPr lang="en-US" i="1" dirty="0" smtClean="0"/>
              <a:t>y</a:t>
            </a:r>
            <a:r>
              <a:rPr lang="en-US" dirty="0" smtClean="0"/>
              <a:t>) a function can have!</a:t>
            </a:r>
          </a:p>
          <a:p>
            <a:pPr marL="0" indent="0">
              <a:buNone/>
            </a:pPr>
            <a:r>
              <a:rPr lang="en-US" sz="2500" dirty="0" smtClean="0"/>
              <a:t>If a function is not using </a:t>
            </a:r>
            <a:r>
              <a:rPr lang="en-US" sz="2500" i="1" dirty="0" smtClean="0"/>
              <a:t>x</a:t>
            </a:r>
            <a:r>
              <a:rPr lang="en-US" sz="2500" dirty="0" smtClean="0"/>
              <a:t> and </a:t>
            </a:r>
            <a:r>
              <a:rPr lang="en-US" sz="2500" i="1" dirty="0" smtClean="0"/>
              <a:t>y</a:t>
            </a:r>
            <a:r>
              <a:rPr lang="en-US" sz="2500" dirty="0" smtClean="0"/>
              <a:t> as its variables, determine which matches up by using the relationship “</a:t>
            </a:r>
            <a:r>
              <a:rPr lang="en-US" sz="2500" i="1" dirty="0" smtClean="0"/>
              <a:t>y</a:t>
            </a:r>
            <a:r>
              <a:rPr lang="en-US" sz="2500" dirty="0" smtClean="0"/>
              <a:t> depends on </a:t>
            </a:r>
            <a:r>
              <a:rPr lang="en-US" sz="2500" i="1" dirty="0" smtClean="0"/>
              <a:t>x</a:t>
            </a:r>
            <a:r>
              <a:rPr lang="en-US" sz="2500" dirty="0" smtClean="0"/>
              <a:t>”</a:t>
            </a:r>
          </a:p>
          <a:p>
            <a:pPr marL="0" indent="0">
              <a:buNone/>
            </a:pPr>
            <a:endParaRPr lang="en-US" sz="2500" dirty="0" smtClean="0"/>
          </a:p>
          <a:p>
            <a:pPr marL="0" indent="0">
              <a:buNone/>
            </a:pPr>
            <a:r>
              <a:rPr lang="en-US" sz="2500" dirty="0" smtClean="0"/>
              <a:t>When giving domain and range, you want to include all possibilities, showing the minimum and maximum for both the input and output.</a:t>
            </a:r>
            <a:endParaRPr lang="en-US" sz="2500" dirty="0"/>
          </a:p>
        </p:txBody>
      </p:sp>
      <p:sp>
        <p:nvSpPr>
          <p:cNvPr id="4" name="Action Button: Back or Previous 3">
            <a:hlinkClick r:id="" action="ppaction://hlinkshowjump?jump=lastslideviewed" highlightClick="1"/>
          </p:cNvPr>
          <p:cNvSpPr/>
          <p:nvPr/>
        </p:nvSpPr>
        <p:spPr>
          <a:xfrm>
            <a:off x="8305800" y="6071507"/>
            <a:ext cx="707572" cy="73478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 y="6096000"/>
            <a:ext cx="7620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696971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63"/>
            <a:ext cx="8686800" cy="838200"/>
          </a:xfrm>
        </p:spPr>
        <p:txBody>
          <a:bodyPr/>
          <a:lstStyle/>
          <a:p>
            <a:pPr algn="ctr"/>
            <a:r>
              <a:rPr lang="en-US" dirty="0" smtClean="0"/>
              <a:t>Graph systems linear inequalities</a:t>
            </a:r>
            <a:endParaRPr lang="en-US" dirty="0"/>
          </a:p>
        </p:txBody>
      </p:sp>
      <p:sp>
        <p:nvSpPr>
          <p:cNvPr id="3" name="Content Placeholder 2"/>
          <p:cNvSpPr>
            <a:spLocks noGrp="1"/>
          </p:cNvSpPr>
          <p:nvPr>
            <p:ph idx="1"/>
          </p:nvPr>
        </p:nvSpPr>
        <p:spPr>
          <a:xfrm>
            <a:off x="188942" y="992972"/>
            <a:ext cx="6705600" cy="1493838"/>
          </a:xfrm>
        </p:spPr>
        <p:txBody>
          <a:bodyPr>
            <a:normAutofit/>
          </a:bodyPr>
          <a:lstStyle/>
          <a:p>
            <a:pPr marL="0" indent="0">
              <a:buNone/>
            </a:pPr>
            <a:r>
              <a:rPr lang="en-US" sz="2000" dirty="0" smtClean="0"/>
              <a:t>1) Graph the each inequality as if the other did not exist.  Be sure to follow the rules for solid/dotted line and where to shade.  </a:t>
            </a:r>
            <a:endParaRPr lang="en-US" sz="2000" i="1" dirty="0"/>
          </a:p>
        </p:txBody>
      </p:sp>
      <mc:AlternateContent xmlns:mc="http://schemas.openxmlformats.org/markup-compatibility/2006" xmlns:a14="http://schemas.microsoft.com/office/drawing/2010/main">
        <mc:Choice Requires="a14">
          <p:sp>
            <p:nvSpPr>
              <p:cNvPr id="4" name="TextBox 3"/>
              <p:cNvSpPr txBox="1"/>
              <p:nvPr/>
            </p:nvSpPr>
            <p:spPr>
              <a:xfrm>
                <a:off x="1144574" y="2202215"/>
                <a:ext cx="3427426" cy="369332"/>
              </a:xfrm>
              <a:prstGeom prst="rect">
                <a:avLst/>
              </a:prstGeom>
              <a:noFill/>
            </p:spPr>
            <p:txBody>
              <a:bodyPr wrap="square" rtlCol="0">
                <a:spAutoFit/>
              </a:bodyPr>
              <a:lstStyle/>
              <a:p>
                <a:r>
                  <a:rPr lang="en-US" b="1" dirty="0" smtClean="0"/>
                  <a:t>Inequality 1:        </a:t>
                </a:r>
                <a14:m>
                  <m:oMath xmlns:m="http://schemas.openxmlformats.org/officeDocument/2006/math">
                    <m:r>
                      <a:rPr lang="en-US" b="1" i="1" smtClean="0">
                        <a:solidFill>
                          <a:srgbClr val="00B0F0"/>
                        </a:solidFill>
                        <a:latin typeface="Cambria Math"/>
                      </a:rPr>
                      <m:t>𝒚</m:t>
                    </m:r>
                    <m:r>
                      <a:rPr lang="en-US" b="1" i="1" smtClean="0">
                        <a:solidFill>
                          <a:srgbClr val="00B0F0"/>
                        </a:solidFill>
                        <a:latin typeface="Cambria Math"/>
                      </a:rPr>
                      <m:t>&lt;</m:t>
                    </m:r>
                    <m:r>
                      <a:rPr lang="en-US" b="1" i="1" smtClean="0">
                        <a:solidFill>
                          <a:srgbClr val="00B0F0"/>
                        </a:solidFill>
                        <a:latin typeface="Cambria Math"/>
                      </a:rPr>
                      <m:t>𝟑</m:t>
                    </m:r>
                    <m:r>
                      <a:rPr lang="en-US" b="1" i="1" smtClean="0">
                        <a:solidFill>
                          <a:srgbClr val="00B0F0"/>
                        </a:solidFill>
                        <a:latin typeface="Cambria Math"/>
                      </a:rPr>
                      <m:t>𝒙</m:t>
                    </m:r>
                    <m:r>
                      <a:rPr lang="en-US" b="1" i="1" smtClean="0">
                        <a:solidFill>
                          <a:srgbClr val="00B0F0"/>
                        </a:solidFill>
                        <a:latin typeface="Cambria Math"/>
                      </a:rPr>
                      <m:t>+</m:t>
                    </m:r>
                    <m:r>
                      <a:rPr lang="en-US" b="1" i="1" smtClean="0">
                        <a:solidFill>
                          <a:srgbClr val="00B0F0"/>
                        </a:solidFill>
                        <a:latin typeface="Cambria Math"/>
                      </a:rPr>
                      <m:t>𝟐</m:t>
                    </m:r>
                  </m:oMath>
                </a14:m>
                <a:endParaRPr lang="en-US" b="1" dirty="0">
                  <a:solidFill>
                    <a:srgbClr val="00B0F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44574" y="2202215"/>
                <a:ext cx="3427426" cy="369332"/>
              </a:xfrm>
              <a:prstGeom prst="rect">
                <a:avLst/>
              </a:prstGeom>
              <a:blipFill rotWithShape="1">
                <a:blip r:embed="rId2"/>
                <a:stretch>
                  <a:fillRect l="-1601" t="-8197" b="-24590"/>
                </a:stretch>
              </a:blipFill>
            </p:spPr>
            <p:txBody>
              <a:bodyPr/>
              <a:lstStyle/>
              <a:p>
                <a:r>
                  <a:rPr lang="en-US">
                    <a:noFill/>
                  </a:rPr>
                  <a:t> </a:t>
                </a:r>
              </a:p>
            </p:txBody>
          </p:sp>
        </mc:Fallback>
      </mc:AlternateContent>
      <p:sp>
        <p:nvSpPr>
          <p:cNvPr id="7" name="TextBox 6"/>
          <p:cNvSpPr txBox="1"/>
          <p:nvPr/>
        </p:nvSpPr>
        <p:spPr>
          <a:xfrm>
            <a:off x="190500" y="4182920"/>
            <a:ext cx="4533900" cy="646331"/>
          </a:xfrm>
          <a:prstGeom prst="rect">
            <a:avLst/>
          </a:prstGeom>
          <a:noFill/>
        </p:spPr>
        <p:txBody>
          <a:bodyPr wrap="square" rtlCol="0">
            <a:spAutoFit/>
          </a:bodyPr>
          <a:lstStyle/>
          <a:p>
            <a:r>
              <a:rPr lang="en-US" dirty="0" smtClean="0"/>
              <a:t>2)  Solutions are located in the </a:t>
            </a:r>
            <a:r>
              <a:rPr lang="en-US" b="1" i="1" u="sng" dirty="0" smtClean="0"/>
              <a:t>OVERLAPPING SHADED REGION!</a:t>
            </a:r>
            <a:endParaRPr lang="en-US" dirty="0"/>
          </a:p>
        </p:txBody>
      </p:sp>
      <p:sp>
        <p:nvSpPr>
          <p:cNvPr id="19" name="Action Button: Back or Previous 18">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Home 19">
            <a:hlinkClick r:id="rId3"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30374" y="1676400"/>
            <a:ext cx="4646626" cy="369332"/>
          </a:xfrm>
          <a:prstGeom prst="rect">
            <a:avLst/>
          </a:prstGeom>
          <a:solidFill>
            <a:srgbClr val="00B0F0"/>
          </a:solidFill>
          <a:ln w="12700">
            <a:solidFill>
              <a:schemeClr val="tx1"/>
            </a:solidFill>
          </a:ln>
        </p:spPr>
        <p:txBody>
          <a:bodyPr wrap="square" rtlCol="0">
            <a:spAutoFit/>
          </a:bodyPr>
          <a:lstStyle/>
          <a:p>
            <a:r>
              <a:rPr lang="en-US" dirty="0" smtClean="0"/>
              <a:t>Click here to review how to graph an inequality</a:t>
            </a:r>
            <a:endParaRPr lang="en-US" dirty="0"/>
          </a:p>
        </p:txBody>
      </p:sp>
      <p:sp>
        <p:nvSpPr>
          <p:cNvPr id="17" name="Action Button: Custom 16">
            <a:hlinkClick r:id="rId4" action="ppaction://hlinksldjump" highlightClick="1"/>
          </p:cNvPr>
          <p:cNvSpPr/>
          <p:nvPr/>
        </p:nvSpPr>
        <p:spPr>
          <a:xfrm>
            <a:off x="1830374" y="1676400"/>
            <a:ext cx="4646626"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8419" y="2259945"/>
            <a:ext cx="2401472" cy="238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5" name="TextBox 24"/>
              <p:cNvSpPr txBox="1"/>
              <p:nvPr/>
            </p:nvSpPr>
            <p:spPr>
              <a:xfrm>
                <a:off x="1144574" y="3082933"/>
                <a:ext cx="3427426" cy="369332"/>
              </a:xfrm>
              <a:prstGeom prst="rect">
                <a:avLst/>
              </a:prstGeom>
              <a:noFill/>
            </p:spPr>
            <p:txBody>
              <a:bodyPr wrap="square" rtlCol="0">
                <a:spAutoFit/>
              </a:bodyPr>
              <a:lstStyle/>
              <a:p>
                <a:r>
                  <a:rPr lang="en-US" b="1" dirty="0" smtClean="0"/>
                  <a:t>Inequality 2        </a:t>
                </a:r>
                <a14:m>
                  <m:oMath xmlns:m="http://schemas.openxmlformats.org/officeDocument/2006/math">
                    <m:r>
                      <a:rPr lang="en-US" b="1" i="1" smtClean="0">
                        <a:solidFill>
                          <a:srgbClr val="FF0000"/>
                        </a:solidFill>
                        <a:latin typeface="Cambria Math"/>
                      </a:rPr>
                      <m:t>𝒚</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𝟐</m:t>
                    </m:r>
                    <m:r>
                      <a:rPr lang="en-US" b="1" i="1" smtClean="0">
                        <a:solidFill>
                          <a:srgbClr val="FF0000"/>
                        </a:solidFill>
                        <a:latin typeface="Cambria Math"/>
                        <a:ea typeface="Cambria Math"/>
                      </a:rPr>
                      <m:t>𝒙</m:t>
                    </m:r>
                    <m:r>
                      <a:rPr lang="en-US" b="1" i="1" smtClean="0">
                        <a:solidFill>
                          <a:srgbClr val="FF0000"/>
                        </a:solidFill>
                        <a:latin typeface="Cambria Math"/>
                        <a:ea typeface="Cambria Math"/>
                      </a:rPr>
                      <m:t>−</m:t>
                    </m:r>
                    <m:r>
                      <a:rPr lang="en-US" b="1" i="1" smtClean="0">
                        <a:solidFill>
                          <a:srgbClr val="FF0000"/>
                        </a:solidFill>
                        <a:latin typeface="Cambria Math"/>
                        <a:ea typeface="Cambria Math"/>
                      </a:rPr>
                      <m:t>𝟑</m:t>
                    </m:r>
                  </m:oMath>
                </a14:m>
                <a:endParaRPr lang="en-US" b="1" u="sng"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144574" y="3082933"/>
                <a:ext cx="3427426" cy="369332"/>
              </a:xfrm>
              <a:prstGeom prst="rect">
                <a:avLst/>
              </a:prstGeom>
              <a:blipFill rotWithShape="1">
                <a:blip r:embed="rId6"/>
                <a:stretch>
                  <a:fillRect l="-1601" t="-8333" b="-26667"/>
                </a:stretch>
              </a:blipFill>
            </p:spPr>
            <p:txBody>
              <a:bodyPr/>
              <a:lstStyle/>
              <a:p>
                <a:r>
                  <a:rPr lang="en-US">
                    <a:noFill/>
                  </a:rPr>
                  <a:t> </a:t>
                </a:r>
              </a:p>
            </p:txBody>
          </p:sp>
        </mc:Fallback>
      </mc:AlternateContent>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8420" y="2260291"/>
            <a:ext cx="2401472" cy="24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4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17"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multiplying or dividing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002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95061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what?</a:t>
            </a:r>
            <a:endParaRPr lang="en-US" dirty="0"/>
          </a:p>
        </p:txBody>
      </p:sp>
      <p:sp>
        <p:nvSpPr>
          <p:cNvPr id="3" name="Content Placeholder 2"/>
          <p:cNvSpPr>
            <a:spLocks noGrp="1"/>
          </p:cNvSpPr>
          <p:nvPr>
            <p:ph idx="1"/>
          </p:nvPr>
        </p:nvSpPr>
        <p:spPr>
          <a:xfrm>
            <a:off x="533400" y="1600200"/>
            <a:ext cx="3200400" cy="1112838"/>
          </a:xfrm>
          <a:solidFill>
            <a:srgbClr val="00B0F0"/>
          </a:solidFill>
          <a:ln w="38100">
            <a:solidFill>
              <a:schemeClr val="tx1"/>
            </a:solidFill>
          </a:ln>
        </p:spPr>
        <p:txBody>
          <a:bodyPr>
            <a:normAutofit fontScale="85000" lnSpcReduction="10000"/>
          </a:bodyPr>
          <a:lstStyle/>
          <a:p>
            <a:pPr marL="0" indent="0" algn="ctr">
              <a:buNone/>
            </a:pPr>
            <a:r>
              <a:rPr lang="en-US" dirty="0" smtClean="0">
                <a:solidFill>
                  <a:schemeClr val="tx1"/>
                </a:solidFill>
              </a:rPr>
              <a:t>Max/Min of a</a:t>
            </a:r>
          </a:p>
          <a:p>
            <a:pPr marL="0" indent="0" algn="ctr">
              <a:buNone/>
            </a:pPr>
            <a:r>
              <a:rPr lang="en-US" dirty="0" smtClean="0">
                <a:solidFill>
                  <a:schemeClr val="tx1"/>
                </a:solidFill>
              </a:rPr>
              <a:t>Quadratic Function</a:t>
            </a:r>
            <a:endParaRPr lang="en-US" dirty="0">
              <a:solidFill>
                <a:schemeClr val="tx1"/>
              </a:solidFill>
            </a:endParaRPr>
          </a:p>
        </p:txBody>
      </p:sp>
      <p:sp>
        <p:nvSpPr>
          <p:cNvPr id="4" name="Content Placeholder 2"/>
          <p:cNvSpPr txBox="1">
            <a:spLocks/>
          </p:cNvSpPr>
          <p:nvPr/>
        </p:nvSpPr>
        <p:spPr>
          <a:xfrm>
            <a:off x="4419600" y="1600200"/>
            <a:ext cx="3200400" cy="1112838"/>
          </a:xfrm>
          <a:prstGeom prst="rect">
            <a:avLst/>
          </a:prstGeom>
          <a:solidFill>
            <a:srgbClr val="92D050"/>
          </a:solidFill>
          <a:ln w="3810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“Roots”/Solutions to Quadratic Functions</a:t>
            </a:r>
            <a:endParaRPr lang="en-US" dirty="0">
              <a:solidFill>
                <a:schemeClr val="tx1"/>
              </a:solidFill>
            </a:endParaRPr>
          </a:p>
        </p:txBody>
      </p:sp>
      <p:sp>
        <p:nvSpPr>
          <p:cNvPr id="5" name="Content Placeholder 2"/>
          <p:cNvSpPr txBox="1">
            <a:spLocks/>
          </p:cNvSpPr>
          <p:nvPr/>
        </p:nvSpPr>
        <p:spPr>
          <a:xfrm>
            <a:off x="533400" y="3124200"/>
            <a:ext cx="3200400" cy="1112838"/>
          </a:xfrm>
          <a:prstGeom prst="rect">
            <a:avLst/>
          </a:prstGeom>
          <a:solidFill>
            <a:srgbClr val="BC34A9"/>
          </a:solidFill>
          <a:ln w="3810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Degree of a Polynomial</a:t>
            </a:r>
            <a:endParaRPr lang="en-US" dirty="0">
              <a:solidFill>
                <a:schemeClr val="tx1"/>
              </a:solidFill>
            </a:endParaRPr>
          </a:p>
        </p:txBody>
      </p:sp>
      <p:sp>
        <p:nvSpPr>
          <p:cNvPr id="6" name="Content Placeholder 2"/>
          <p:cNvSpPr txBox="1">
            <a:spLocks/>
          </p:cNvSpPr>
          <p:nvPr/>
        </p:nvSpPr>
        <p:spPr>
          <a:xfrm>
            <a:off x="4412848" y="3124200"/>
            <a:ext cx="3200400" cy="556419"/>
          </a:xfrm>
          <a:prstGeom prst="rect">
            <a:avLst/>
          </a:prstGeom>
          <a:solidFill>
            <a:srgbClr val="F57D23"/>
          </a:solidFill>
          <a:ln w="38100">
            <a:solidFill>
              <a:schemeClr val="tx1"/>
            </a:solidFill>
          </a:ln>
        </p:spPr>
        <p:txBody>
          <a:bodyPr vert="horz">
            <a:normAutofit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Slope</a:t>
            </a:r>
            <a:endParaRPr lang="en-US" dirty="0">
              <a:solidFill>
                <a:schemeClr val="tx1"/>
              </a:solidFill>
            </a:endParaRPr>
          </a:p>
        </p:txBody>
      </p:sp>
      <p:sp>
        <p:nvSpPr>
          <p:cNvPr id="7" name="Content Placeholder 2"/>
          <p:cNvSpPr txBox="1">
            <a:spLocks/>
          </p:cNvSpPr>
          <p:nvPr/>
        </p:nvSpPr>
        <p:spPr>
          <a:xfrm>
            <a:off x="4412848" y="3833019"/>
            <a:ext cx="3200400" cy="556419"/>
          </a:xfrm>
          <a:prstGeom prst="rect">
            <a:avLst/>
          </a:prstGeom>
          <a:solidFill>
            <a:srgbClr val="7C7674"/>
          </a:solidFill>
          <a:ln w="3810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dirty="0" smtClean="0">
                <a:solidFill>
                  <a:schemeClr val="tx1"/>
                </a:solidFill>
              </a:rPr>
              <a:t>Domain and Range</a:t>
            </a:r>
            <a:endParaRPr lang="en-US" dirty="0">
              <a:solidFill>
                <a:schemeClr val="tx1"/>
              </a:solidFill>
            </a:endParaRPr>
          </a:p>
        </p:txBody>
      </p:sp>
      <p:sp>
        <p:nvSpPr>
          <p:cNvPr id="8" name="Action Button: Back or Previous 7">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2"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533400" y="1600200"/>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533400" y="3132881"/>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4419600" y="1600200"/>
            <a:ext cx="3200400" cy="11128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4394522" y="3124200"/>
            <a:ext cx="3200400" cy="565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7" action="ppaction://hlinksldjump" highlightClick="1"/>
          </p:cNvPr>
          <p:cNvSpPr/>
          <p:nvPr/>
        </p:nvSpPr>
        <p:spPr>
          <a:xfrm>
            <a:off x="4394522" y="3833019"/>
            <a:ext cx="3200400" cy="565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8931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Maximum or minimum</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*Since the maximum or minimum value occurs at the vertex of the parabola, you need to find the coordinates of the vertex first.  </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57200" y="3429000"/>
                <a:ext cx="6248400" cy="491288"/>
              </a:xfrm>
              <a:prstGeom prst="rect">
                <a:avLst/>
              </a:prstGeom>
              <a:noFill/>
            </p:spPr>
            <p:txBody>
              <a:bodyPr wrap="square" rtlCol="0">
                <a:spAutoFit/>
              </a:bodyPr>
              <a:lstStyle/>
              <a:p>
                <a:r>
                  <a:rPr lang="en-US" dirty="0" smtClean="0"/>
                  <a:t>1)  Find the axis of symmetry by using the formula:  </a:t>
                </a:r>
                <a14:m>
                  <m:oMath xmlns:m="http://schemas.openxmlformats.org/officeDocument/2006/math">
                    <m:r>
                      <a:rPr lang="en-US" b="0" i="1" smtClean="0">
                        <a:latin typeface="Cambria Math"/>
                      </a:rPr>
                      <m:t>𝑥</m:t>
                    </m:r>
                    <m:r>
                      <a:rPr lang="en-US" b="0" i="1" smtClean="0">
                        <a:latin typeface="Cambria Math"/>
                      </a:rPr>
                      <m:t>=</m:t>
                    </m:r>
                    <m:f>
                      <m:fPr>
                        <m:ctrlPr>
                          <a:rPr lang="en-US" b="0" i="1" smtClean="0">
                            <a:latin typeface="Cambria Math"/>
                          </a:rPr>
                        </m:ctrlPr>
                      </m:fPr>
                      <m:num>
                        <m:r>
                          <a:rPr lang="en-US" b="0" i="1" smtClean="0">
                            <a:latin typeface="Cambria Math"/>
                          </a:rPr>
                          <m:t>−</m:t>
                        </m:r>
                        <m:r>
                          <a:rPr lang="en-US" b="0" i="1" smtClean="0">
                            <a:latin typeface="Cambria Math"/>
                          </a:rPr>
                          <m:t>𝑏</m:t>
                        </m:r>
                      </m:num>
                      <m:den>
                        <m:r>
                          <a:rPr lang="en-US" b="0" i="1" smtClean="0">
                            <a:latin typeface="Cambria Math"/>
                          </a:rPr>
                          <m:t>2</m:t>
                        </m:r>
                        <m:r>
                          <a:rPr lang="en-US" b="0" i="1" smtClean="0">
                            <a:latin typeface="Cambria Math"/>
                          </a:rPr>
                          <m:t>𝑎</m:t>
                        </m:r>
                      </m:den>
                    </m:f>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457200" y="3429000"/>
                <a:ext cx="6248400" cy="491288"/>
              </a:xfrm>
              <a:prstGeom prst="rect">
                <a:avLst/>
              </a:prstGeom>
              <a:blipFill rotWithShape="1">
                <a:blip r:embed="rId2"/>
                <a:stretch>
                  <a:fillRect l="-780" b="-6250"/>
                </a:stretch>
              </a:blipFill>
            </p:spPr>
            <p:txBody>
              <a:bodyPr/>
              <a:lstStyle/>
              <a:p>
                <a:r>
                  <a:rPr lang="en-US">
                    <a:noFill/>
                  </a:rPr>
                  <a:t> </a:t>
                </a:r>
              </a:p>
            </p:txBody>
          </p:sp>
        </mc:Fallback>
      </mc:AlternateContent>
      <p:sp>
        <p:nvSpPr>
          <p:cNvPr id="5" name="TextBox 4"/>
          <p:cNvSpPr txBox="1"/>
          <p:nvPr/>
        </p:nvSpPr>
        <p:spPr>
          <a:xfrm>
            <a:off x="463952" y="4157241"/>
            <a:ext cx="6629400" cy="646331"/>
          </a:xfrm>
          <a:prstGeom prst="rect">
            <a:avLst/>
          </a:prstGeom>
          <a:noFill/>
        </p:spPr>
        <p:txBody>
          <a:bodyPr wrap="square" rtlCol="0">
            <a:spAutoFit/>
          </a:bodyPr>
          <a:lstStyle/>
          <a:p>
            <a:r>
              <a:rPr lang="en-US" dirty="0" smtClean="0"/>
              <a:t>2) Plug it back in to the quadratic equation to find the </a:t>
            </a:r>
            <a:r>
              <a:rPr lang="en-US" i="1" dirty="0" smtClean="0"/>
              <a:t>y</a:t>
            </a:r>
            <a:r>
              <a:rPr lang="en-US" dirty="0" smtClean="0"/>
              <a:t>-value of the vertex.</a:t>
            </a:r>
            <a:endParaRPr lang="en-US" dirty="0"/>
          </a:p>
        </p:txBody>
      </p:sp>
      <p:sp>
        <p:nvSpPr>
          <p:cNvPr id="6" name="TextBox 5"/>
          <p:cNvSpPr txBox="1"/>
          <p:nvPr/>
        </p:nvSpPr>
        <p:spPr>
          <a:xfrm>
            <a:off x="463952" y="5181600"/>
            <a:ext cx="6927448" cy="646331"/>
          </a:xfrm>
          <a:prstGeom prst="rect">
            <a:avLst/>
          </a:prstGeom>
          <a:noFill/>
        </p:spPr>
        <p:txBody>
          <a:bodyPr wrap="square" rtlCol="0">
            <a:spAutoFit/>
          </a:bodyPr>
          <a:lstStyle/>
          <a:p>
            <a:r>
              <a:rPr lang="en-US" dirty="0" smtClean="0"/>
              <a:t>3)  The maximum or minimum value is </a:t>
            </a:r>
            <a:r>
              <a:rPr lang="en-US" b="1" i="1" u="sng" dirty="0" smtClean="0"/>
              <a:t>not</a:t>
            </a:r>
            <a:r>
              <a:rPr lang="en-US" dirty="0" smtClean="0"/>
              <a:t> the entire vertex.  It is </a:t>
            </a:r>
            <a:r>
              <a:rPr lang="en-US" b="1" i="1" u="sng" dirty="0" smtClean="0"/>
              <a:t>only</a:t>
            </a:r>
            <a:r>
              <a:rPr lang="en-US" dirty="0" smtClean="0"/>
              <a:t>  the </a:t>
            </a:r>
            <a:r>
              <a:rPr lang="en-US" i="1" dirty="0" smtClean="0"/>
              <a:t>y</a:t>
            </a:r>
            <a:r>
              <a:rPr lang="en-US" dirty="0" smtClean="0"/>
              <a:t>-coordinate.</a:t>
            </a:r>
            <a:endParaRPr lang="en-US" dirty="0"/>
          </a:p>
        </p:txBody>
      </p:sp>
      <p:sp>
        <p:nvSpPr>
          <p:cNvPr id="7" name="Action Button: Back or Previous 6">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3"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29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 degree of polynomials</a:t>
            </a:r>
            <a:endParaRPr lang="en-US" dirty="0"/>
          </a:p>
        </p:txBody>
      </p:sp>
      <p:sp>
        <p:nvSpPr>
          <p:cNvPr id="3" name="Content Placeholder 2"/>
          <p:cNvSpPr>
            <a:spLocks noGrp="1"/>
          </p:cNvSpPr>
          <p:nvPr>
            <p:ph idx="1"/>
          </p:nvPr>
        </p:nvSpPr>
        <p:spPr>
          <a:xfrm>
            <a:off x="304800" y="1554163"/>
            <a:ext cx="8686800" cy="655638"/>
          </a:xfrm>
        </p:spPr>
        <p:txBody>
          <a:bodyPr/>
          <a:lstStyle/>
          <a:p>
            <a:pPr marL="0" indent="0">
              <a:buNone/>
            </a:pPr>
            <a:r>
              <a:rPr lang="en-US" dirty="0" smtClean="0"/>
              <a:t>1) Find the degree of each monomial</a:t>
            </a:r>
            <a:endParaRPr lang="en-US" dirty="0"/>
          </a:p>
        </p:txBody>
      </p:sp>
      <p:sp>
        <p:nvSpPr>
          <p:cNvPr id="4" name="TextBox 3"/>
          <p:cNvSpPr txBox="1"/>
          <p:nvPr/>
        </p:nvSpPr>
        <p:spPr>
          <a:xfrm>
            <a:off x="685800" y="2267634"/>
            <a:ext cx="6629400" cy="369332"/>
          </a:xfrm>
          <a:prstGeom prst="rect">
            <a:avLst/>
          </a:prstGeom>
          <a:noFill/>
        </p:spPr>
        <p:txBody>
          <a:bodyPr wrap="square" rtlCol="0">
            <a:spAutoFit/>
          </a:bodyPr>
          <a:lstStyle/>
          <a:p>
            <a:r>
              <a:rPr lang="en-US" dirty="0" smtClean="0"/>
              <a:t>To do this add the exponents of the variables: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611423" y="2790027"/>
                <a:ext cx="14189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a:rPr>
                        <m:t>𝐄𝐱</m:t>
                      </m:r>
                      <m:r>
                        <a:rPr lang="en-US" b="1" i="0" smtClean="0">
                          <a:latin typeface="Cambria Math"/>
                        </a:rPr>
                        <m:t>:  </m:t>
                      </m:r>
                      <m:r>
                        <a:rPr lang="en-US" b="1" i="1" smtClean="0">
                          <a:latin typeface="Cambria Math"/>
                        </a:rPr>
                        <m:t>𝟒</m:t>
                      </m:r>
                      <m:r>
                        <a:rPr lang="en-US" b="1" i="1" smtClean="0">
                          <a:latin typeface="Cambria Math"/>
                        </a:rPr>
                        <m:t>𝒙</m:t>
                      </m:r>
                      <m:r>
                        <a:rPr lang="en-US" b="1" i="1" smtClean="0">
                          <a:latin typeface="Cambria Math"/>
                        </a:rPr>
                        <m:t>²</m:t>
                      </m:r>
                      <m:r>
                        <a:rPr lang="en-US" b="1" i="1" smtClean="0">
                          <a:latin typeface="Cambria Math"/>
                        </a:rPr>
                        <m:t>𝒚𝒛</m:t>
                      </m:r>
                      <m:r>
                        <a:rPr lang="en-US" b="1" i="1" smtClean="0">
                          <a:latin typeface="Cambria Math"/>
                        </a:rPr>
                        <m:t>³</m:t>
                      </m:r>
                    </m:oMath>
                  </m:oMathPara>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2611423" y="2790027"/>
                <a:ext cx="1418978" cy="369332"/>
              </a:xfrm>
              <a:prstGeom prst="rect">
                <a:avLst/>
              </a:prstGeom>
              <a:blipFill rotWithShape="1">
                <a:blip r:embed="rId2"/>
                <a:stretch>
                  <a:fillRect r="-429" b="-18333"/>
                </a:stretch>
              </a:blipFill>
            </p:spPr>
            <p:txBody>
              <a:bodyPr/>
              <a:lstStyle/>
              <a:p>
                <a:r>
                  <a:rPr lang="en-US">
                    <a:noFill/>
                  </a:rPr>
                  <a:t> </a:t>
                </a:r>
              </a:p>
            </p:txBody>
          </p:sp>
        </mc:Fallback>
      </mc:AlternateContent>
      <p:sp>
        <p:nvSpPr>
          <p:cNvPr id="6" name="TextBox 5"/>
          <p:cNvSpPr txBox="1"/>
          <p:nvPr/>
        </p:nvSpPr>
        <p:spPr>
          <a:xfrm>
            <a:off x="4495800" y="2790027"/>
            <a:ext cx="2514600" cy="369332"/>
          </a:xfrm>
          <a:prstGeom prst="rect">
            <a:avLst/>
          </a:prstGeom>
          <a:noFill/>
        </p:spPr>
        <p:txBody>
          <a:bodyPr wrap="square" rtlCol="0">
            <a:spAutoFit/>
          </a:bodyPr>
          <a:lstStyle/>
          <a:p>
            <a:r>
              <a:rPr lang="en-US" b="1" dirty="0" smtClean="0"/>
              <a:t>Degree = </a:t>
            </a:r>
            <a:r>
              <a:rPr lang="en-US" dirty="0" smtClean="0"/>
              <a:t>2 + 1 + 3 </a:t>
            </a:r>
            <a:r>
              <a:rPr lang="en-US" b="1" dirty="0" smtClean="0"/>
              <a:t>= 6</a:t>
            </a:r>
            <a:endParaRPr lang="en-US" b="1" dirty="0"/>
          </a:p>
        </p:txBody>
      </p:sp>
      <p:sp>
        <p:nvSpPr>
          <p:cNvPr id="7" name="TextBox 6"/>
          <p:cNvSpPr txBox="1"/>
          <p:nvPr/>
        </p:nvSpPr>
        <p:spPr>
          <a:xfrm>
            <a:off x="304800" y="3581400"/>
            <a:ext cx="7391400" cy="584775"/>
          </a:xfrm>
          <a:prstGeom prst="rect">
            <a:avLst/>
          </a:prstGeom>
          <a:noFill/>
        </p:spPr>
        <p:txBody>
          <a:bodyPr wrap="square" rtlCol="0">
            <a:spAutoFit/>
          </a:bodyPr>
          <a:lstStyle/>
          <a:p>
            <a:r>
              <a:rPr lang="en-US" sz="3200" dirty="0" smtClean="0">
                <a:solidFill>
                  <a:schemeClr val="tx2"/>
                </a:solidFill>
              </a:rPr>
              <a:t>2) Choose the degree that is the largest.  </a:t>
            </a:r>
            <a:endParaRPr lang="en-US" sz="3200" dirty="0">
              <a:solidFill>
                <a:schemeClr val="tx2"/>
              </a:solidFill>
            </a:endParaRPr>
          </a:p>
        </p:txBody>
      </p:sp>
      <mc:AlternateContent xmlns:mc="http://schemas.openxmlformats.org/markup-compatibility/2006" xmlns:a14="http://schemas.microsoft.com/office/drawing/2010/main">
        <mc:Choice Requires="a14">
          <p:sp>
            <p:nvSpPr>
              <p:cNvPr id="8" name="TextBox 7"/>
              <p:cNvSpPr txBox="1"/>
              <p:nvPr/>
            </p:nvSpPr>
            <p:spPr>
              <a:xfrm>
                <a:off x="2591167" y="4274916"/>
                <a:ext cx="2209800" cy="369332"/>
              </a:xfrm>
              <a:prstGeom prst="rect">
                <a:avLst/>
              </a:prstGeom>
              <a:noFill/>
            </p:spPr>
            <p:txBody>
              <a:bodyPr wrap="square" rtlCol="0">
                <a:spAutoFit/>
              </a:bodyPr>
              <a:lstStyle/>
              <a:p>
                <a:r>
                  <a:rPr lang="en-US" b="1" dirty="0" smtClean="0"/>
                  <a:t>Ex:  </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m:t>
                    </m:r>
                    <m:r>
                      <a:rPr lang="en-US" b="0" i="1" smtClean="0">
                        <a:latin typeface="Cambria Math"/>
                      </a:rPr>
                      <m:t>𝑦</m:t>
                    </m:r>
                    <m:r>
                      <a:rPr lang="en-US" b="0" i="1" smtClean="0">
                        <a:latin typeface="Cambria Math"/>
                      </a:rPr>
                      <m:t>²</m:t>
                    </m:r>
                    <m:r>
                      <a:rPr lang="en-US" b="0" i="1" smtClean="0">
                        <a:latin typeface="Cambria Math"/>
                      </a:rPr>
                      <m:t>𝑧</m:t>
                    </m:r>
                    <m:r>
                      <a:rPr lang="en-US" b="0" i="1" smtClean="0">
                        <a:latin typeface="Cambria Math"/>
                      </a:rPr>
                      <m:t>³ −3</m:t>
                    </m:r>
                    <m:r>
                      <a:rPr lang="en-US" b="0" i="1" smtClean="0">
                        <a:latin typeface="Cambria Math"/>
                      </a:rPr>
                      <m:t>𝑥𝑦𝑧</m:t>
                    </m:r>
                  </m:oMath>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591167" y="4274916"/>
                <a:ext cx="2209800" cy="369332"/>
              </a:xfrm>
              <a:prstGeom prst="rect">
                <a:avLst/>
              </a:prstGeom>
              <a:blipFill rotWithShape="1">
                <a:blip r:embed="rId3"/>
                <a:stretch>
                  <a:fillRect l="-2204" t="-8197" b="-24590"/>
                </a:stretch>
              </a:blipFill>
            </p:spPr>
            <p:txBody>
              <a:bodyPr/>
              <a:lstStyle/>
              <a:p>
                <a:r>
                  <a:rPr lang="en-US">
                    <a:noFill/>
                  </a:rPr>
                  <a:t> </a:t>
                </a:r>
              </a:p>
            </p:txBody>
          </p:sp>
        </mc:Fallback>
      </mc:AlternateContent>
      <p:sp>
        <p:nvSpPr>
          <p:cNvPr id="9" name="TextBox 8"/>
          <p:cNvSpPr txBox="1"/>
          <p:nvPr/>
        </p:nvSpPr>
        <p:spPr>
          <a:xfrm>
            <a:off x="2882578" y="4724400"/>
            <a:ext cx="876667" cy="369332"/>
          </a:xfrm>
          <a:prstGeom prst="rect">
            <a:avLst/>
          </a:prstGeom>
          <a:noFill/>
        </p:spPr>
        <p:txBody>
          <a:bodyPr wrap="square" rtlCol="0">
            <a:spAutoFit/>
          </a:bodyPr>
          <a:lstStyle/>
          <a:p>
            <a:r>
              <a:rPr lang="en-US" dirty="0" err="1" smtClean="0"/>
              <a:t>Deg</a:t>
            </a:r>
            <a:r>
              <a:rPr lang="en-US" dirty="0" smtClean="0"/>
              <a:t>: 7            </a:t>
            </a:r>
            <a:endParaRPr lang="en-US" dirty="0"/>
          </a:p>
        </p:txBody>
      </p:sp>
      <p:sp>
        <p:nvSpPr>
          <p:cNvPr id="10" name="TextBox 9"/>
          <p:cNvSpPr txBox="1"/>
          <p:nvPr/>
        </p:nvSpPr>
        <p:spPr>
          <a:xfrm>
            <a:off x="4000500" y="4692134"/>
            <a:ext cx="876667" cy="369332"/>
          </a:xfrm>
          <a:prstGeom prst="rect">
            <a:avLst/>
          </a:prstGeom>
          <a:noFill/>
        </p:spPr>
        <p:txBody>
          <a:bodyPr wrap="square" rtlCol="0">
            <a:spAutoFit/>
          </a:bodyPr>
          <a:lstStyle/>
          <a:p>
            <a:r>
              <a:rPr lang="en-US" dirty="0" err="1" smtClean="0"/>
              <a:t>Deg</a:t>
            </a:r>
            <a:r>
              <a:rPr lang="en-US" dirty="0" smtClean="0"/>
              <a:t>: 3            </a:t>
            </a:r>
            <a:endParaRPr lang="en-US" dirty="0"/>
          </a:p>
        </p:txBody>
      </p:sp>
      <p:sp>
        <p:nvSpPr>
          <p:cNvPr id="11" name="Action Button: Back or Previous 10">
            <a:hlinkClick r:id="" action="ppaction://hlinkshowjump?jump=lastslideviewed" highlightClick="1"/>
          </p:cNvPr>
          <p:cNvSpPr/>
          <p:nvPr/>
        </p:nvSpPr>
        <p:spPr>
          <a:xfrm>
            <a:off x="8131215" y="5836580"/>
            <a:ext cx="778329" cy="94522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899594"/>
            <a:ext cx="838200" cy="882205"/>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3124200" y="5181600"/>
            <a:ext cx="381000"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TextBox 13"/>
          <p:cNvSpPr txBox="1"/>
          <p:nvPr/>
        </p:nvSpPr>
        <p:spPr>
          <a:xfrm>
            <a:off x="2743199" y="5836580"/>
            <a:ext cx="1695633" cy="369332"/>
          </a:xfrm>
          <a:prstGeom prst="rect">
            <a:avLst/>
          </a:prstGeom>
          <a:noFill/>
        </p:spPr>
        <p:txBody>
          <a:bodyPr wrap="square" rtlCol="0">
            <a:spAutoFit/>
          </a:bodyPr>
          <a:lstStyle/>
          <a:p>
            <a:r>
              <a:rPr lang="en-US" dirty="0" smtClean="0"/>
              <a:t>Final Answer!</a:t>
            </a:r>
            <a:endParaRPr lang="en-US" dirty="0"/>
          </a:p>
        </p:txBody>
      </p:sp>
    </p:spTree>
    <p:extLst>
      <p:ext uri="{BB962C8B-B14F-4D97-AF65-F5344CB8AC3E}">
        <p14:creationId xmlns:p14="http://schemas.microsoft.com/office/powerpoint/2010/main" val="412656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3" grpId="0" animBg="1"/>
      <p:bldP spid="14"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polynomials</a:t>
            </a:r>
            <a:endParaRPr lang="en-US" dirty="0"/>
          </a:p>
        </p:txBody>
      </p:sp>
      <p:sp>
        <p:nvSpPr>
          <p:cNvPr id="3" name="Content Placeholder 2"/>
          <p:cNvSpPr>
            <a:spLocks noGrp="1"/>
          </p:cNvSpPr>
          <p:nvPr>
            <p:ph idx="1"/>
          </p:nvPr>
        </p:nvSpPr>
        <p:spPr>
          <a:xfrm>
            <a:off x="304800" y="1371601"/>
            <a:ext cx="8686800" cy="2514600"/>
          </a:xfrm>
        </p:spPr>
        <p:txBody>
          <a:bodyPr/>
          <a:lstStyle/>
          <a:p>
            <a:pPr marL="0" indent="0">
              <a:buNone/>
            </a:pPr>
            <a:r>
              <a:rPr lang="en-US" dirty="0" smtClean="0"/>
              <a:t>To add polynomials, all you have you to do is combine like terms. </a:t>
            </a:r>
          </a:p>
          <a:p>
            <a:pPr marL="0" indent="0">
              <a:buNone/>
            </a:pPr>
            <a:r>
              <a:rPr lang="en-US" sz="2500" dirty="0" smtClean="0"/>
              <a:t>(*Recall that like terms have the exact same variable piece and to add/subtract you simply add/subtract the coefficients.  The variable does not change.)</a:t>
            </a:r>
            <a:endParaRPr lang="en-US" sz="2500" dirty="0"/>
          </a:p>
        </p:txBody>
      </p:sp>
      <mc:AlternateContent xmlns:mc="http://schemas.openxmlformats.org/markup-compatibility/2006" xmlns:a14="http://schemas.microsoft.com/office/drawing/2010/main">
        <mc:Choice Requires="a14">
          <p:sp>
            <p:nvSpPr>
              <p:cNvPr id="4" name="TextBox 3"/>
              <p:cNvSpPr txBox="1"/>
              <p:nvPr/>
            </p:nvSpPr>
            <p:spPr>
              <a:xfrm>
                <a:off x="2057400" y="3872816"/>
                <a:ext cx="3962400" cy="369332"/>
              </a:xfrm>
              <a:prstGeom prst="rect">
                <a:avLst/>
              </a:prstGeom>
              <a:noFill/>
            </p:spPr>
            <p:txBody>
              <a:bodyPr wrap="square" rtlCol="0">
                <a:spAutoFit/>
              </a:bodyPr>
              <a:lstStyle/>
              <a:p>
                <a:r>
                  <a:rPr lang="en-US" b="0" dirty="0" smtClean="0"/>
                  <a:t>(</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²−3</m:t>
                    </m:r>
                    <m:r>
                      <a:rPr lang="en-US" b="0" i="1" smtClean="0">
                        <a:latin typeface="Cambria Math"/>
                      </a:rPr>
                      <m:t>𝑦</m:t>
                    </m:r>
                    <m:r>
                      <a:rPr lang="en-US" b="0" i="1" smtClean="0">
                        <a:latin typeface="Cambria Math"/>
                      </a:rPr>
                      <m:t>+2</m:t>
                    </m:r>
                    <m:r>
                      <a:rPr lang="en-US" b="0" i="1" smtClean="0">
                        <a:latin typeface="Cambria Math"/>
                      </a:rPr>
                      <m:t>𝑥𝑦</m:t>
                    </m:r>
                    <m:r>
                      <a:rPr lang="en-US" b="0" i="1" smtClean="0">
                        <a:latin typeface="Cambria Math"/>
                      </a:rPr>
                      <m:t>)+(3</m:t>
                    </m:r>
                    <m:r>
                      <a:rPr lang="en-US" b="0" i="1" smtClean="0">
                        <a:latin typeface="Cambria Math"/>
                      </a:rPr>
                      <m:t>𝑥𝑦</m:t>
                    </m:r>
                    <m:r>
                      <a:rPr lang="en-US" b="0" i="1" smtClean="0">
                        <a:latin typeface="Cambria Math"/>
                      </a:rPr>
                      <m:t>−4</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𝑦</m:t>
                    </m:r>
                    <m:r>
                      <a:rPr lang="en-US" b="0" i="1" smtClean="0">
                        <a:latin typeface="Cambria Math"/>
                      </a:rPr>
                      <m:t>)</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57400" y="3872816"/>
                <a:ext cx="3962400" cy="369332"/>
              </a:xfrm>
              <a:prstGeom prst="rect">
                <a:avLst/>
              </a:prstGeom>
              <a:blipFill rotWithShape="1">
                <a:blip r:embed="rId2"/>
                <a:stretch>
                  <a:fillRect l="-1385" t="-8197" b="-24590"/>
                </a:stretch>
              </a:blipFill>
            </p:spPr>
            <p:txBody>
              <a:bodyPr/>
              <a:lstStyle/>
              <a:p>
                <a:r>
                  <a:rPr lang="en-US">
                    <a:noFill/>
                  </a:rPr>
                  <a:t> </a:t>
                </a:r>
              </a:p>
            </p:txBody>
          </p:sp>
        </mc:Fallback>
      </mc:AlternateContent>
      <p:grpSp>
        <p:nvGrpSpPr>
          <p:cNvPr id="7" name="Group 6"/>
          <p:cNvGrpSpPr/>
          <p:nvPr/>
        </p:nvGrpSpPr>
        <p:grpSpPr>
          <a:xfrm>
            <a:off x="2133600" y="3713631"/>
            <a:ext cx="3124200" cy="687702"/>
            <a:chOff x="2133600" y="3713631"/>
            <a:chExt cx="3124200" cy="687702"/>
          </a:xfrm>
        </p:grpSpPr>
        <p:sp>
          <p:nvSpPr>
            <p:cNvPr id="5" name="Oval 4"/>
            <p:cNvSpPr/>
            <p:nvPr/>
          </p:nvSpPr>
          <p:spPr>
            <a:xfrm>
              <a:off x="2133600" y="3790782"/>
              <a:ext cx="457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713631"/>
              <a:ext cx="609600" cy="687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590800" y="4401333"/>
            <a:ext cx="914400" cy="369332"/>
          </a:xfrm>
          <a:prstGeom prst="rect">
            <a:avLst/>
          </a:prstGeom>
          <a:noFill/>
        </p:spPr>
        <p:txBody>
          <a:bodyPr wrap="square" rtlCol="0">
            <a:spAutoFit/>
          </a:bodyPr>
          <a:lstStyle/>
          <a:p>
            <a:r>
              <a:rPr lang="en-US" dirty="0" smtClean="0">
                <a:latin typeface="Times New Roman" pitchFamily="18" charset="0"/>
                <a:ea typeface="Cambria Math" pitchFamily="18" charset="0"/>
                <a:cs typeface="Times New Roman" pitchFamily="18" charset="0"/>
              </a:rPr>
              <a:t>–2</a:t>
            </a:r>
            <a:r>
              <a:rPr lang="en-US" i="1" dirty="0" smtClean="0">
                <a:latin typeface="Times New Roman" pitchFamily="18" charset="0"/>
                <a:ea typeface="Cambria Math" pitchFamily="18" charset="0"/>
                <a:cs typeface="Times New Roman" pitchFamily="18" charset="0"/>
              </a:rPr>
              <a:t>x</a:t>
            </a:r>
            <a:r>
              <a:rPr lang="en-US" dirty="0" smtClean="0">
                <a:latin typeface="Times New Roman" pitchFamily="18" charset="0"/>
                <a:ea typeface="Cambria Math" pitchFamily="18" charset="0"/>
                <a:cs typeface="Times New Roman" pitchFamily="18" charset="0"/>
              </a:rPr>
              <a:t>² +</a:t>
            </a:r>
            <a:endParaRPr lang="en-US" dirty="0">
              <a:latin typeface="Times New Roman" pitchFamily="18" charset="0"/>
              <a:ea typeface="Cambria Math" pitchFamily="18" charset="0"/>
              <a:cs typeface="Times New Roman" pitchFamily="18" charset="0"/>
            </a:endParaRPr>
          </a:p>
        </p:txBody>
      </p:sp>
      <p:grpSp>
        <p:nvGrpSpPr>
          <p:cNvPr id="11" name="Group 10"/>
          <p:cNvGrpSpPr/>
          <p:nvPr/>
        </p:nvGrpSpPr>
        <p:grpSpPr>
          <a:xfrm>
            <a:off x="2590800" y="3828882"/>
            <a:ext cx="3397685" cy="457200"/>
            <a:chOff x="2590800" y="3828882"/>
            <a:chExt cx="3397685" cy="457200"/>
          </a:xfrm>
        </p:grpSpPr>
        <p:sp>
          <p:nvSpPr>
            <p:cNvPr id="9" name="Rectangle 8"/>
            <p:cNvSpPr/>
            <p:nvPr/>
          </p:nvSpPr>
          <p:spPr>
            <a:xfrm>
              <a:off x="2590800" y="3828882"/>
              <a:ext cx="6096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02685" y="3828882"/>
              <a:ext cx="685800" cy="4572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276600" y="4406030"/>
            <a:ext cx="838200" cy="369332"/>
          </a:xfrm>
          <a:prstGeom prst="rect">
            <a:avLst/>
          </a:prstGeom>
          <a:noFill/>
        </p:spPr>
        <p:txBody>
          <a:bodyPr wrap="square" rtlCol="0">
            <a:spAutoFit/>
          </a:bodyPr>
          <a:lstStyle/>
          <a:p>
            <a:r>
              <a:rPr lang="en-US" i="1" dirty="0">
                <a:latin typeface="Times New Roman" pitchFamily="18" charset="0"/>
                <a:cs typeface="Times New Roman" pitchFamily="18" charset="0"/>
              </a:rPr>
              <a:t>y</a:t>
            </a:r>
            <a:r>
              <a:rPr lang="en-US" i="1" dirty="0" smtClean="0">
                <a:latin typeface="Times New Roman" pitchFamily="18" charset="0"/>
                <a:cs typeface="Times New Roman" pitchFamily="18" charset="0"/>
              </a:rPr>
              <a:t> + </a:t>
            </a:r>
            <a:endParaRPr lang="en-US" i="1" dirty="0">
              <a:latin typeface="Times New Roman" pitchFamily="18" charset="0"/>
              <a:cs typeface="Times New Roman" pitchFamily="18" charset="0"/>
            </a:endParaRPr>
          </a:p>
        </p:txBody>
      </p:sp>
      <p:grpSp>
        <p:nvGrpSpPr>
          <p:cNvPr id="15" name="Group 14"/>
          <p:cNvGrpSpPr/>
          <p:nvPr/>
        </p:nvGrpSpPr>
        <p:grpSpPr>
          <a:xfrm>
            <a:off x="3223364" y="3624197"/>
            <a:ext cx="1501036" cy="646227"/>
            <a:chOff x="3223364" y="3624197"/>
            <a:chExt cx="1501036" cy="646227"/>
          </a:xfrm>
        </p:grpSpPr>
        <p:sp>
          <p:nvSpPr>
            <p:cNvPr id="13" name="Isosceles Triangle 12"/>
            <p:cNvSpPr/>
            <p:nvPr/>
          </p:nvSpPr>
          <p:spPr>
            <a:xfrm>
              <a:off x="3223364" y="3624197"/>
              <a:ext cx="685800" cy="617951"/>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038600" y="3652473"/>
              <a:ext cx="685800" cy="617951"/>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3695700" y="4427336"/>
            <a:ext cx="173642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5</a:t>
            </a:r>
            <a:r>
              <a:rPr lang="en-US" i="1" dirty="0" smtClean="0">
                <a:latin typeface="Times New Roman" pitchFamily="18" charset="0"/>
                <a:cs typeface="Times New Roman" pitchFamily="18" charset="0"/>
              </a:rPr>
              <a:t>xy</a:t>
            </a:r>
            <a:endParaRPr lang="en-US" i="1" dirty="0">
              <a:latin typeface="Times New Roman" pitchFamily="18" charset="0"/>
              <a:cs typeface="Times New Roman" pitchFamily="18" charset="0"/>
            </a:endParaRPr>
          </a:p>
        </p:txBody>
      </p:sp>
      <p:sp>
        <p:nvSpPr>
          <p:cNvPr id="17" name="Action Button: Back or Previous 16">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83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Subtracting polynomials</a:t>
            </a:r>
            <a:endParaRPr lang="en-US" dirty="0"/>
          </a:p>
        </p:txBody>
      </p:sp>
      <p:sp>
        <p:nvSpPr>
          <p:cNvPr id="3" name="Content Placeholder 2"/>
          <p:cNvSpPr>
            <a:spLocks noGrp="1"/>
          </p:cNvSpPr>
          <p:nvPr>
            <p:ph idx="1"/>
          </p:nvPr>
        </p:nvSpPr>
        <p:spPr>
          <a:xfrm>
            <a:off x="304800" y="1371601"/>
            <a:ext cx="8686800" cy="2514600"/>
          </a:xfrm>
        </p:spPr>
        <p:txBody>
          <a:bodyPr/>
          <a:lstStyle/>
          <a:p>
            <a:pPr marL="0" indent="0">
              <a:buNone/>
            </a:pPr>
            <a:r>
              <a:rPr lang="en-US" dirty="0" smtClean="0"/>
              <a:t>To subtract polynomials, change the subtraction between the polynomials to addition.</a:t>
            </a:r>
          </a:p>
          <a:p>
            <a:pPr marL="0" indent="0">
              <a:buNone/>
            </a:pPr>
            <a:r>
              <a:rPr lang="en-US" sz="2500" dirty="0" smtClean="0"/>
              <a:t>This changes the sign of </a:t>
            </a:r>
            <a:r>
              <a:rPr lang="en-US" sz="2500" b="1" i="1" u="sng" dirty="0" smtClean="0"/>
              <a:t>every</a:t>
            </a:r>
            <a:r>
              <a:rPr lang="en-US" sz="2500" dirty="0" smtClean="0"/>
              <a:t> term in the second set of parenthesis!</a:t>
            </a:r>
            <a:endParaRPr lang="en-US" sz="2500" dirty="0"/>
          </a:p>
        </p:txBody>
      </p:sp>
      <mc:AlternateContent xmlns:mc="http://schemas.openxmlformats.org/markup-compatibility/2006" xmlns:a14="http://schemas.microsoft.com/office/drawing/2010/main">
        <mc:Choice Requires="a14">
          <p:sp>
            <p:nvSpPr>
              <p:cNvPr id="4" name="TextBox 3"/>
              <p:cNvSpPr txBox="1"/>
              <p:nvPr/>
            </p:nvSpPr>
            <p:spPr>
              <a:xfrm>
                <a:off x="2057400" y="3872816"/>
                <a:ext cx="3962400" cy="369332"/>
              </a:xfrm>
              <a:prstGeom prst="rect">
                <a:avLst/>
              </a:prstGeom>
              <a:noFill/>
            </p:spPr>
            <p:txBody>
              <a:bodyPr wrap="square" rtlCol="0">
                <a:spAutoFit/>
              </a:bodyPr>
              <a:lstStyle/>
              <a:p>
                <a:r>
                  <a:rPr lang="en-US" b="0" dirty="0" smtClean="0"/>
                  <a:t>(</a:t>
                </a:r>
                <a14:m>
                  <m:oMath xmlns:m="http://schemas.openxmlformats.org/officeDocument/2006/math">
                    <m:r>
                      <a:rPr lang="en-US" b="0" i="1" smtClean="0">
                        <a:latin typeface="Cambria Math"/>
                      </a:rPr>
                      <m:t>2</m:t>
                    </m:r>
                    <m:r>
                      <a:rPr lang="en-US" b="0" i="1" smtClean="0">
                        <a:latin typeface="Cambria Math"/>
                      </a:rPr>
                      <m:t>𝑥</m:t>
                    </m:r>
                    <m:r>
                      <a:rPr lang="en-US" b="0" i="1" smtClean="0">
                        <a:latin typeface="Cambria Math"/>
                      </a:rPr>
                      <m:t>²−3</m:t>
                    </m:r>
                    <m:r>
                      <a:rPr lang="en-US" b="0" i="1" smtClean="0">
                        <a:latin typeface="Cambria Math"/>
                      </a:rPr>
                      <m:t>𝑦</m:t>
                    </m:r>
                    <m:r>
                      <a:rPr lang="en-US" b="0" i="1" smtClean="0">
                        <a:latin typeface="Cambria Math"/>
                      </a:rPr>
                      <m:t>+2</m:t>
                    </m:r>
                    <m:r>
                      <a:rPr lang="en-US" b="0" i="1" smtClean="0">
                        <a:latin typeface="Cambria Math"/>
                      </a:rPr>
                      <m:t>𝑥𝑦</m:t>
                    </m:r>
                    <m:r>
                      <a:rPr lang="en-US" b="0" i="1" smtClean="0">
                        <a:latin typeface="Cambria Math"/>
                      </a:rPr>
                      <m:t>)−(3</m:t>
                    </m:r>
                    <m:r>
                      <a:rPr lang="en-US" b="0" i="1" smtClean="0">
                        <a:latin typeface="Cambria Math"/>
                      </a:rPr>
                      <m:t>𝑥𝑦</m:t>
                    </m:r>
                    <m:r>
                      <a:rPr lang="en-US" b="0" i="1" smtClean="0">
                        <a:latin typeface="Cambria Math"/>
                      </a:rPr>
                      <m:t>−4</m:t>
                    </m:r>
                    <m:sSup>
                      <m:sSupPr>
                        <m:ctrlPr>
                          <a:rPr lang="en-US" b="0" i="1" smtClean="0">
                            <a:latin typeface="Cambria Math"/>
                          </a:rPr>
                        </m:ctrlPr>
                      </m:sSupPr>
                      <m:e>
                        <m:r>
                          <a:rPr lang="en-US" b="0" i="1" smtClean="0">
                            <a:latin typeface="Cambria Math"/>
                          </a:rPr>
                          <m:t>𝑥</m:t>
                        </m:r>
                      </m:e>
                      <m:sup>
                        <m:r>
                          <a:rPr lang="en-US" b="0" i="1" smtClean="0">
                            <a:latin typeface="Cambria Math"/>
                          </a:rPr>
                          <m:t>2</m:t>
                        </m:r>
                      </m:sup>
                    </m:sSup>
                    <m:r>
                      <a:rPr lang="en-US" b="0" i="1" smtClean="0">
                        <a:latin typeface="Cambria Math"/>
                      </a:rPr>
                      <m:t>+2</m:t>
                    </m:r>
                    <m:r>
                      <a:rPr lang="en-US" b="0" i="1" smtClean="0">
                        <a:latin typeface="Cambria Math"/>
                      </a:rPr>
                      <m:t>𝑦</m:t>
                    </m:r>
                    <m:r>
                      <a:rPr lang="en-US" b="0" i="1" smtClean="0">
                        <a:latin typeface="Cambria Math"/>
                      </a:rPr>
                      <m:t>)</m:t>
                    </m:r>
                  </m:oMath>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57400" y="3872816"/>
                <a:ext cx="3962400" cy="369332"/>
              </a:xfrm>
              <a:prstGeom prst="rect">
                <a:avLst/>
              </a:prstGeom>
              <a:blipFill rotWithShape="1">
                <a:blip r:embed="rId2"/>
                <a:stretch>
                  <a:fillRect l="-1385" t="-8197" b="-24590"/>
                </a:stretch>
              </a:blipFill>
            </p:spPr>
            <p:txBody>
              <a:bodyPr/>
              <a:lstStyle/>
              <a:p>
                <a:r>
                  <a:rPr lang="en-US">
                    <a:noFill/>
                  </a:rPr>
                  <a:t> </a:t>
                </a:r>
              </a:p>
            </p:txBody>
          </p:sp>
        </mc:Fallback>
      </mc:AlternateContent>
      <p:sp>
        <p:nvSpPr>
          <p:cNvPr id="17" name="Action Button: Back or Previous 16">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3962400" y="3930655"/>
            <a:ext cx="1588168" cy="311493"/>
            <a:chOff x="3962400" y="3930655"/>
            <a:chExt cx="1588168" cy="311493"/>
          </a:xfrm>
        </p:grpSpPr>
        <p:cxnSp>
          <p:nvCxnSpPr>
            <p:cNvPr id="21" name="Straight Connector 20"/>
            <p:cNvCxnSpPr/>
            <p:nvPr/>
          </p:nvCxnSpPr>
          <p:spPr>
            <a:xfrm>
              <a:off x="3962400" y="3961421"/>
              <a:ext cx="0" cy="2807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56484" y="3950524"/>
              <a:ext cx="0" cy="2807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50632" y="3930655"/>
              <a:ext cx="1764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74105" y="3978772"/>
              <a:ext cx="1764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2819400" y="4953000"/>
            <a:ext cx="3429000" cy="369332"/>
          </a:xfrm>
          <a:prstGeom prst="rect">
            <a:avLst/>
          </a:prstGeom>
          <a:solidFill>
            <a:srgbClr val="00B0F0"/>
          </a:solidFill>
          <a:ln w="28575">
            <a:solidFill>
              <a:schemeClr val="tx1"/>
            </a:solidFill>
          </a:ln>
        </p:spPr>
        <p:txBody>
          <a:bodyPr wrap="square" rtlCol="0">
            <a:spAutoFit/>
          </a:bodyPr>
          <a:lstStyle/>
          <a:p>
            <a:r>
              <a:rPr lang="en-US" dirty="0" smtClean="0"/>
              <a:t>NOW FOLLOW ADDITION RULES</a:t>
            </a:r>
            <a:endParaRPr lang="en-US" dirty="0"/>
          </a:p>
        </p:txBody>
      </p:sp>
      <p:sp>
        <p:nvSpPr>
          <p:cNvPr id="29" name="Action Button: Custom 28">
            <a:hlinkClick r:id="rId4" action="ppaction://hlinksldjump" highlightClick="1"/>
          </p:cNvPr>
          <p:cNvSpPr/>
          <p:nvPr/>
        </p:nvSpPr>
        <p:spPr>
          <a:xfrm>
            <a:off x="2819400" y="4953000"/>
            <a:ext cx="3429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Multiplying polynomials</a:t>
            </a:r>
            <a:endParaRPr lang="en-US" dirty="0"/>
          </a:p>
        </p:txBody>
      </p:sp>
      <p:sp>
        <p:nvSpPr>
          <p:cNvPr id="3" name="Content Placeholder 2"/>
          <p:cNvSpPr>
            <a:spLocks noGrp="1"/>
          </p:cNvSpPr>
          <p:nvPr>
            <p:ph idx="1"/>
          </p:nvPr>
        </p:nvSpPr>
        <p:spPr>
          <a:xfrm>
            <a:off x="304800" y="1554163"/>
            <a:ext cx="8686800" cy="1341438"/>
          </a:xfrm>
        </p:spPr>
        <p:txBody>
          <a:bodyPr>
            <a:normAutofit fontScale="85000" lnSpcReduction="10000"/>
          </a:bodyPr>
          <a:lstStyle/>
          <a:p>
            <a:pPr marL="0" indent="0" algn="ctr">
              <a:buNone/>
            </a:pPr>
            <a:r>
              <a:rPr lang="en-US" dirty="0" smtClean="0"/>
              <a:t>*Be sure to follow exponent and sign rules when multiplying or distributing.  (It can be helpful to rewrite subtraction as adding a negative before beginning.)</a:t>
            </a:r>
          </a:p>
          <a:p>
            <a:pPr marL="0" indent="0">
              <a:buNone/>
            </a:pPr>
            <a:endParaRPr lang="en-US" dirty="0"/>
          </a:p>
          <a:p>
            <a:pPr marL="0" indent="0">
              <a:buNone/>
            </a:pPr>
            <a:endParaRPr lang="en-US" dirty="0"/>
          </a:p>
        </p:txBody>
      </p:sp>
      <p:sp>
        <p:nvSpPr>
          <p:cNvPr id="4" name="TextBox 3"/>
          <p:cNvSpPr txBox="1"/>
          <p:nvPr/>
        </p:nvSpPr>
        <p:spPr>
          <a:xfrm>
            <a:off x="439455" y="3048000"/>
            <a:ext cx="609600" cy="553998"/>
          </a:xfrm>
          <a:prstGeom prst="rect">
            <a:avLst/>
          </a:prstGeom>
          <a:noFill/>
        </p:spPr>
        <p:txBody>
          <a:bodyPr wrap="square" rtlCol="0">
            <a:spAutoFit/>
          </a:bodyPr>
          <a:lstStyle/>
          <a:p>
            <a:r>
              <a:rPr lang="en-US" sz="3000" dirty="0" smtClean="0"/>
              <a:t>F</a:t>
            </a:r>
            <a:endParaRPr lang="en-US" sz="3000" dirty="0"/>
          </a:p>
        </p:txBody>
      </p:sp>
      <p:sp>
        <p:nvSpPr>
          <p:cNvPr id="5" name="TextBox 4"/>
          <p:cNvSpPr txBox="1"/>
          <p:nvPr/>
        </p:nvSpPr>
        <p:spPr>
          <a:xfrm>
            <a:off x="381000" y="3733800"/>
            <a:ext cx="609600" cy="553998"/>
          </a:xfrm>
          <a:prstGeom prst="rect">
            <a:avLst/>
          </a:prstGeom>
          <a:noFill/>
        </p:spPr>
        <p:txBody>
          <a:bodyPr wrap="square" rtlCol="0">
            <a:spAutoFit/>
          </a:bodyPr>
          <a:lstStyle/>
          <a:p>
            <a:r>
              <a:rPr lang="en-US" sz="3000" dirty="0"/>
              <a:t>O</a:t>
            </a:r>
          </a:p>
        </p:txBody>
      </p:sp>
      <p:sp>
        <p:nvSpPr>
          <p:cNvPr id="6" name="TextBox 5"/>
          <p:cNvSpPr txBox="1"/>
          <p:nvPr/>
        </p:nvSpPr>
        <p:spPr>
          <a:xfrm>
            <a:off x="457200" y="4523601"/>
            <a:ext cx="457200" cy="553998"/>
          </a:xfrm>
          <a:prstGeom prst="rect">
            <a:avLst/>
          </a:prstGeom>
          <a:noFill/>
        </p:spPr>
        <p:txBody>
          <a:bodyPr wrap="square" rtlCol="0">
            <a:spAutoFit/>
          </a:bodyPr>
          <a:lstStyle/>
          <a:p>
            <a:r>
              <a:rPr lang="en-US" sz="3000" dirty="0"/>
              <a:t>I</a:t>
            </a:r>
          </a:p>
        </p:txBody>
      </p:sp>
      <p:sp>
        <p:nvSpPr>
          <p:cNvPr id="7" name="TextBox 6"/>
          <p:cNvSpPr txBox="1"/>
          <p:nvPr/>
        </p:nvSpPr>
        <p:spPr>
          <a:xfrm>
            <a:off x="457200" y="5181600"/>
            <a:ext cx="457200" cy="553998"/>
          </a:xfrm>
          <a:prstGeom prst="rect">
            <a:avLst/>
          </a:prstGeom>
          <a:noFill/>
        </p:spPr>
        <p:txBody>
          <a:bodyPr wrap="square" rtlCol="0">
            <a:spAutoFit/>
          </a:bodyPr>
          <a:lstStyle/>
          <a:p>
            <a:r>
              <a:rPr lang="en-US" sz="3000" dirty="0" smtClean="0"/>
              <a:t>L</a:t>
            </a:r>
            <a:endParaRPr lang="en-US" sz="3000" dirty="0"/>
          </a:p>
        </p:txBody>
      </p:sp>
      <p:sp>
        <p:nvSpPr>
          <p:cNvPr id="8" name="TextBox 7"/>
          <p:cNvSpPr txBox="1"/>
          <p:nvPr/>
        </p:nvSpPr>
        <p:spPr>
          <a:xfrm>
            <a:off x="3886200" y="3462403"/>
            <a:ext cx="2667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+ 3)(</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+ 6)</a:t>
            </a:r>
            <a:endParaRPr lang="en-US" sz="3000" dirty="0">
              <a:latin typeface="Times New Roman" pitchFamily="18" charset="0"/>
              <a:cs typeface="Times New Roman" pitchFamily="18" charset="0"/>
            </a:endParaRPr>
          </a:p>
        </p:txBody>
      </p:sp>
      <p:sp>
        <p:nvSpPr>
          <p:cNvPr id="9" name="TextBox 8"/>
          <p:cNvSpPr txBox="1"/>
          <p:nvPr/>
        </p:nvSpPr>
        <p:spPr>
          <a:xfrm>
            <a:off x="632565" y="3216440"/>
            <a:ext cx="1617945" cy="369332"/>
          </a:xfrm>
          <a:prstGeom prst="rect">
            <a:avLst/>
          </a:prstGeom>
          <a:noFill/>
        </p:spPr>
        <p:txBody>
          <a:bodyPr wrap="square" rtlCol="0">
            <a:spAutoFit/>
          </a:bodyPr>
          <a:lstStyle/>
          <a:p>
            <a:r>
              <a:rPr lang="en-US" dirty="0" err="1" smtClean="0"/>
              <a:t>irst</a:t>
            </a:r>
            <a:endParaRPr lang="en-US" dirty="0"/>
          </a:p>
        </p:txBody>
      </p:sp>
      <p:sp>
        <p:nvSpPr>
          <p:cNvPr id="10" name="Curved Down Arrow 9"/>
          <p:cNvSpPr/>
          <p:nvPr/>
        </p:nvSpPr>
        <p:spPr>
          <a:xfrm>
            <a:off x="4191000" y="3048000"/>
            <a:ext cx="1143000" cy="5377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038600" y="4287798"/>
            <a:ext cx="2362200" cy="553998"/>
          </a:xfrm>
          <a:prstGeom prst="rect">
            <a:avLst/>
          </a:prstGeom>
          <a:noFill/>
        </p:spPr>
        <p:txBody>
          <a:bodyPr wrap="square" rtlCol="0">
            <a:spAutoFit/>
          </a:bodyPr>
          <a:lstStyle/>
          <a:p>
            <a:r>
              <a:rPr lang="en-US" sz="3000" i="1" dirty="0">
                <a:latin typeface="Times New Roman" pitchFamily="18" charset="0"/>
                <a:cs typeface="Times New Roman" pitchFamily="18" charset="0"/>
              </a:rPr>
              <a:t>x</a:t>
            </a:r>
            <a:r>
              <a:rPr lang="en-US" sz="3000" dirty="0" smtClean="0">
                <a:latin typeface="Times New Roman" pitchFamily="18" charset="0"/>
                <a:cs typeface="Times New Roman" pitchFamily="18" charset="0"/>
              </a:rPr>
              <a:t>² +</a:t>
            </a:r>
            <a:r>
              <a:rPr lang="en-US" dirty="0" smtClean="0"/>
              <a:t> </a:t>
            </a:r>
            <a:endParaRPr lang="en-US" i="1" dirty="0"/>
          </a:p>
        </p:txBody>
      </p:sp>
      <p:sp>
        <p:nvSpPr>
          <p:cNvPr id="13" name="TextBox 12"/>
          <p:cNvSpPr txBox="1"/>
          <p:nvPr/>
        </p:nvSpPr>
        <p:spPr>
          <a:xfrm>
            <a:off x="649266" y="3826133"/>
            <a:ext cx="1617945" cy="369332"/>
          </a:xfrm>
          <a:prstGeom prst="rect">
            <a:avLst/>
          </a:prstGeom>
          <a:noFill/>
        </p:spPr>
        <p:txBody>
          <a:bodyPr wrap="square" rtlCol="0">
            <a:spAutoFit/>
          </a:bodyPr>
          <a:lstStyle/>
          <a:p>
            <a:r>
              <a:rPr lang="en-US" dirty="0" err="1" smtClean="0"/>
              <a:t>uter</a:t>
            </a:r>
            <a:endParaRPr lang="en-US" dirty="0"/>
          </a:p>
        </p:txBody>
      </p:sp>
      <p:sp>
        <p:nvSpPr>
          <p:cNvPr id="14" name="Curved Down Arrow 13"/>
          <p:cNvSpPr/>
          <p:nvPr/>
        </p:nvSpPr>
        <p:spPr>
          <a:xfrm>
            <a:off x="4191000" y="2895600"/>
            <a:ext cx="1676400" cy="5668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4762500" y="4302029"/>
            <a:ext cx="9525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6</a:t>
            </a:r>
            <a:r>
              <a:rPr lang="en-US" sz="3000" i="1" dirty="0" smtClean="0">
                <a:latin typeface="Times New Roman" pitchFamily="18" charset="0"/>
                <a:cs typeface="Times New Roman" pitchFamily="18" charset="0"/>
              </a:rPr>
              <a:t>x +</a:t>
            </a:r>
            <a:endParaRPr lang="en-US" sz="3000" i="1" dirty="0">
              <a:latin typeface="Times New Roman" pitchFamily="18" charset="0"/>
              <a:cs typeface="Times New Roman" pitchFamily="18" charset="0"/>
            </a:endParaRPr>
          </a:p>
        </p:txBody>
      </p:sp>
      <p:sp>
        <p:nvSpPr>
          <p:cNvPr id="16" name="TextBox 15"/>
          <p:cNvSpPr txBox="1"/>
          <p:nvPr/>
        </p:nvSpPr>
        <p:spPr>
          <a:xfrm>
            <a:off x="632564" y="4657130"/>
            <a:ext cx="1617945" cy="369332"/>
          </a:xfrm>
          <a:prstGeom prst="rect">
            <a:avLst/>
          </a:prstGeom>
          <a:noFill/>
        </p:spPr>
        <p:txBody>
          <a:bodyPr wrap="square" rtlCol="0">
            <a:spAutoFit/>
          </a:bodyPr>
          <a:lstStyle/>
          <a:p>
            <a:r>
              <a:rPr lang="en-US" dirty="0" err="1" smtClean="0"/>
              <a:t>nner</a:t>
            </a:r>
            <a:endParaRPr lang="en-US" dirty="0"/>
          </a:p>
        </p:txBody>
      </p:sp>
      <p:sp>
        <p:nvSpPr>
          <p:cNvPr id="18" name="Curved Up Arrow 17"/>
          <p:cNvSpPr/>
          <p:nvPr/>
        </p:nvSpPr>
        <p:spPr>
          <a:xfrm>
            <a:off x="4762500" y="4010799"/>
            <a:ext cx="476250" cy="184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5562600" y="4302029"/>
            <a:ext cx="12954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3</a:t>
            </a:r>
            <a:r>
              <a:rPr lang="en-US" sz="3000" i="1" dirty="0" smtClean="0">
                <a:latin typeface="Times New Roman" pitchFamily="18" charset="0"/>
                <a:cs typeface="Times New Roman" pitchFamily="18" charset="0"/>
              </a:rPr>
              <a:t>x +</a:t>
            </a:r>
            <a:endParaRPr lang="en-US" sz="3000" i="1" dirty="0">
              <a:latin typeface="Times New Roman" pitchFamily="18" charset="0"/>
              <a:cs typeface="Times New Roman" pitchFamily="18" charset="0"/>
            </a:endParaRPr>
          </a:p>
        </p:txBody>
      </p:sp>
      <p:sp>
        <p:nvSpPr>
          <p:cNvPr id="20" name="Curved Up Arrow 19"/>
          <p:cNvSpPr/>
          <p:nvPr/>
        </p:nvSpPr>
        <p:spPr>
          <a:xfrm>
            <a:off x="4762500" y="4010799"/>
            <a:ext cx="1104900" cy="27699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744255" y="5199739"/>
            <a:ext cx="1617945" cy="369332"/>
          </a:xfrm>
          <a:prstGeom prst="rect">
            <a:avLst/>
          </a:prstGeom>
          <a:noFill/>
        </p:spPr>
        <p:txBody>
          <a:bodyPr wrap="square" rtlCol="0">
            <a:spAutoFit/>
          </a:bodyPr>
          <a:lstStyle/>
          <a:p>
            <a:r>
              <a:rPr lang="en-US" dirty="0" err="1" smtClean="0"/>
              <a:t>ast</a:t>
            </a:r>
            <a:endParaRPr lang="en-US" dirty="0"/>
          </a:p>
        </p:txBody>
      </p:sp>
      <p:sp>
        <p:nvSpPr>
          <p:cNvPr id="22" name="TextBox 21"/>
          <p:cNvSpPr txBox="1"/>
          <p:nvPr/>
        </p:nvSpPr>
        <p:spPr>
          <a:xfrm>
            <a:off x="6400800" y="4302029"/>
            <a:ext cx="14478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18</a:t>
            </a:r>
            <a:endParaRPr lang="en-US" sz="3000" dirty="0">
              <a:latin typeface="Times New Roman" pitchFamily="18" charset="0"/>
              <a:cs typeface="Times New Roman" pitchFamily="18" charset="0"/>
            </a:endParaRPr>
          </a:p>
        </p:txBody>
      </p:sp>
      <p:sp>
        <p:nvSpPr>
          <p:cNvPr id="23" name="TextBox 22"/>
          <p:cNvSpPr txBox="1"/>
          <p:nvPr/>
        </p:nvSpPr>
        <p:spPr>
          <a:xfrm>
            <a:off x="4495800" y="5077599"/>
            <a:ext cx="2895600" cy="553998"/>
          </a:xfrm>
          <a:prstGeom prst="rect">
            <a:avLst/>
          </a:prstGeom>
          <a:noFill/>
        </p:spPr>
        <p:txBody>
          <a:bodyPr wrap="square" rtlCol="0">
            <a:spAutoFit/>
          </a:bodyPr>
          <a:lstStyle/>
          <a:p>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+ 9</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+ 18 </a:t>
            </a:r>
            <a:endParaRPr lang="en-US" sz="3000" i="1" dirty="0">
              <a:latin typeface="Times New Roman" pitchFamily="18" charset="0"/>
              <a:cs typeface="Times New Roman" pitchFamily="18" charset="0"/>
            </a:endParaRPr>
          </a:p>
        </p:txBody>
      </p:sp>
      <p:sp>
        <p:nvSpPr>
          <p:cNvPr id="24" name="Action Button: Back or Previous 23">
            <a:hlinkClick r:id="" action="ppaction://hlinkshowjump?jump=lastslideviewed" highlightClick="1"/>
          </p:cNvPr>
          <p:cNvSpPr/>
          <p:nvPr/>
        </p:nvSpPr>
        <p:spPr>
          <a:xfrm>
            <a:off x="8131215" y="5696727"/>
            <a:ext cx="849087" cy="108507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Home 24">
            <a:hlinkClick r:id="rId2" action="ppaction://hlinksldjump" highlightClick="1"/>
          </p:cNvPr>
          <p:cNvSpPr/>
          <p:nvPr/>
        </p:nvSpPr>
        <p:spPr>
          <a:xfrm>
            <a:off x="76200" y="5769066"/>
            <a:ext cx="914400" cy="101273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51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6" presetClass="entr" presetSubtype="2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16" presetClass="entr" presetSubtype="2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par>
                          <p:cTn id="52" fill="hold">
                            <p:stCondLst>
                              <p:cond delay="75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9500"/>
                            </p:stCondLst>
                            <p:childTnLst>
                              <p:par>
                                <p:cTn id="65" presetID="16" presetClass="entr" presetSubtype="2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par>
                          <p:cTn id="68" fill="hold">
                            <p:stCondLst>
                              <p:cond delay="10000"/>
                            </p:stCondLst>
                            <p:childTnLst>
                              <p:par>
                                <p:cTn id="69" presetID="42"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childTnLst>
                          </p:cTn>
                        </p:par>
                        <p:par>
                          <p:cTn id="74" fill="hold">
                            <p:stCondLst>
                              <p:cond delay="11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P spid="11" grpId="0"/>
      <p:bldP spid="13" grpId="0"/>
      <p:bldP spid="14" grpId="0" animBg="1"/>
      <p:bldP spid="15" grpId="0"/>
      <p:bldP spid="16" grpId="0"/>
      <p:bldP spid="18" grpId="0" animBg="1"/>
      <p:bldP spid="19" grpId="0"/>
      <p:bldP spid="20"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multiplication or division, to cancel out the number that is multiplying or dividing the variable.  (Make it 1)</a:t>
            </a:r>
            <a:endParaRPr lang="en-US" b="1" dirty="0"/>
          </a:p>
        </p:txBody>
      </p:sp>
      <mc:AlternateContent xmlns:mc="http://schemas.openxmlformats.org/markup-compatibility/2006" xmlns:a14="http://schemas.microsoft.com/office/drawing/2010/main">
        <mc:Choice Requires="a14">
          <p:sp>
            <p:nvSpPr>
              <p:cNvPr id="7" name="Rectangle 6"/>
              <p:cNvSpPr/>
              <p:nvPr/>
            </p:nvSpPr>
            <p:spPr>
              <a:xfrm>
                <a:off x="1143000" y="3244334"/>
                <a:ext cx="9733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r>
                        <a:rPr lang="en-US" b="1" i="1" smtClean="0">
                          <a:solidFill>
                            <a:srgbClr val="CC0000"/>
                          </a:solidFill>
                          <a:latin typeface="Cambria Math"/>
                        </a:rPr>
                        <m:t>𝒙</m:t>
                      </m:r>
                      <m:r>
                        <a:rPr lang="en-US" b="1" i="1" smtClean="0">
                          <a:solidFill>
                            <a:srgbClr val="CC0000"/>
                          </a:solidFill>
                          <a:latin typeface="Cambria Math"/>
                        </a:rPr>
                        <m:t>=</m:t>
                      </m:r>
                      <m:r>
                        <a:rPr lang="en-US" b="1" i="1" smtClean="0">
                          <a:solidFill>
                            <a:srgbClr val="CC0000"/>
                          </a:solidFill>
                          <a:latin typeface="Cambria Math"/>
                        </a:rPr>
                        <m:t>𝟒</m:t>
                      </m:r>
                    </m:oMath>
                  </m:oMathPara>
                </a14:m>
                <a:endParaRPr lang="en-US"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43000" y="3244334"/>
                <a:ext cx="973343" cy="369332"/>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437367" y="3244334"/>
            <a:ext cx="685800" cy="369332"/>
          </a:xfrm>
          <a:prstGeom prst="rect">
            <a:avLst/>
          </a:prstGeom>
          <a:noFill/>
        </p:spPr>
        <p:txBody>
          <a:bodyPr wrap="square" rtlCol="0">
            <a:spAutoFit/>
          </a:bodyPr>
          <a:lstStyle/>
          <a:p>
            <a:r>
              <a:rPr lang="en-US" b="1" dirty="0" smtClean="0"/>
              <a:t>Ex:</a:t>
            </a:r>
            <a:endParaRPr lang="en-US" b="1" dirty="0"/>
          </a:p>
        </p:txBody>
      </p:sp>
      <p:grpSp>
        <p:nvGrpSpPr>
          <p:cNvPr id="12" name="Group 11"/>
          <p:cNvGrpSpPr/>
          <p:nvPr/>
        </p:nvGrpSpPr>
        <p:grpSpPr>
          <a:xfrm>
            <a:off x="1292391" y="3613666"/>
            <a:ext cx="823952" cy="0"/>
            <a:chOff x="1292391" y="3613666"/>
            <a:chExt cx="823952" cy="0"/>
          </a:xfrm>
        </p:grpSpPr>
        <p:cxnSp>
          <p:nvCxnSpPr>
            <p:cNvPr id="10" name="Straight Connector 9"/>
            <p:cNvCxnSpPr/>
            <p:nvPr/>
          </p:nvCxnSpPr>
          <p:spPr>
            <a:xfrm>
              <a:off x="1292391" y="3613666"/>
              <a:ext cx="33427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2071" y="3613666"/>
              <a:ext cx="334272"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185852" y="3613759"/>
            <a:ext cx="907733" cy="384804"/>
            <a:chOff x="1185852" y="3613759"/>
            <a:chExt cx="907733" cy="384804"/>
          </a:xfrm>
        </p:grpSpPr>
        <mc:AlternateContent xmlns:mc="http://schemas.openxmlformats.org/markup-compatibility/2006" xmlns:a14="http://schemas.microsoft.com/office/drawing/2010/main">
          <mc:Choice Requires="a14">
            <p:sp>
              <p:nvSpPr>
                <p:cNvPr id="13" name="Rectangle 12"/>
                <p:cNvSpPr/>
                <p:nvPr/>
              </p:nvSpPr>
              <p:spPr>
                <a:xfrm>
                  <a:off x="1185852" y="361375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185852" y="3613759"/>
                  <a:ext cx="38023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13353" y="362923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C0000"/>
                            </a:solidFill>
                            <a:latin typeface="Cambria Math"/>
                          </a:rPr>
                          <m:t>𝟐</m:t>
                        </m:r>
                      </m:oMath>
                    </m:oMathPara>
                  </a14:m>
                  <a:endParaRPr lang="en-US" dirty="0">
                    <a:solidFill>
                      <a:srgbClr val="CC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713353" y="3629231"/>
                  <a:ext cx="380232" cy="369332"/>
                </a:xfrm>
                <a:prstGeom prst="rect">
                  <a:avLst/>
                </a:prstGeom>
                <a:blipFill rotWithShape="1">
                  <a:blip r:embed="rId4"/>
                  <a:stretch>
                    <a:fillRect/>
                  </a:stretch>
                </a:blipFill>
              </p:spPr>
              <p:txBody>
                <a:bodyPr/>
                <a:lstStyle/>
                <a:p>
                  <a:r>
                    <a:rPr lang="en-US">
                      <a:noFill/>
                    </a:rPr>
                    <a:t> </a:t>
                  </a:r>
                </a:p>
              </p:txBody>
            </p:sp>
          </mc:Fallback>
        </mc:AlternateContent>
      </p:grpSp>
      <p:cxnSp>
        <p:nvCxnSpPr>
          <p:cNvPr id="17" name="Straight Connector 16"/>
          <p:cNvCxnSpPr>
            <a:endCxn id="13" idx="2"/>
          </p:cNvCxnSpPr>
          <p:nvPr/>
        </p:nvCxnSpPr>
        <p:spPr>
          <a:xfrm>
            <a:off x="1292391" y="3244334"/>
            <a:ext cx="83577" cy="738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266" y="4267200"/>
            <a:ext cx="2343934" cy="923330"/>
          </a:xfrm>
          <a:prstGeom prst="rect">
            <a:avLst/>
          </a:prstGeom>
          <a:noFill/>
        </p:spPr>
        <p:txBody>
          <a:bodyPr wrap="square" rtlCol="0">
            <a:spAutoFit/>
          </a:bodyPr>
          <a:lstStyle/>
          <a:p>
            <a:r>
              <a:rPr lang="en-US" dirty="0" smtClean="0"/>
              <a:t>Dividing by 2 cancels out 2. (makes it 1</a:t>
            </a:r>
            <a:r>
              <a:rPr lang="en-US" dirty="0"/>
              <a:t>)</a:t>
            </a:r>
          </a:p>
        </p:txBody>
      </p:sp>
      <p:sp>
        <p:nvSpPr>
          <p:cNvPr id="19" name="TextBox 18"/>
          <p:cNvSpPr txBox="1"/>
          <p:nvPr/>
        </p:nvSpPr>
        <p:spPr>
          <a:xfrm>
            <a:off x="5105400" y="3270338"/>
            <a:ext cx="685800" cy="369332"/>
          </a:xfrm>
          <a:prstGeom prst="rect">
            <a:avLst/>
          </a:prstGeom>
          <a:noFill/>
        </p:spPr>
        <p:txBody>
          <a:bodyPr wrap="square" rtlCol="0">
            <a:spAutoFit/>
          </a:bodyPr>
          <a:lstStyle/>
          <a:p>
            <a:r>
              <a:rPr lang="en-US" b="1" dirty="0" smtClean="0"/>
              <a:t>Ex:</a:t>
            </a:r>
            <a:endParaRPr lang="en-US" b="1" dirty="0"/>
          </a:p>
        </p:txBody>
      </p:sp>
      <mc:AlternateContent xmlns:mc="http://schemas.openxmlformats.org/markup-compatibility/2006" xmlns:a14="http://schemas.microsoft.com/office/drawing/2010/main">
        <mc:Choice Requires="a14">
          <p:sp>
            <p:nvSpPr>
              <p:cNvPr id="20" name="Rectangle 19"/>
              <p:cNvSpPr/>
              <p:nvPr/>
            </p:nvSpPr>
            <p:spPr>
              <a:xfrm>
                <a:off x="6019800" y="3227756"/>
                <a:ext cx="840295" cy="570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CC0000"/>
                              </a:solidFill>
                              <a:latin typeface="Cambria Math"/>
                            </a:rPr>
                          </m:ctrlPr>
                        </m:fPr>
                        <m:num>
                          <m:r>
                            <a:rPr lang="en-US" b="1" i="1">
                              <a:solidFill>
                                <a:srgbClr val="CC0000"/>
                              </a:solidFill>
                              <a:latin typeface="Cambria Math"/>
                            </a:rPr>
                            <m:t>𝒙</m:t>
                          </m:r>
                        </m:num>
                        <m:den>
                          <m:r>
                            <a:rPr lang="en-US" b="1" i="1">
                              <a:solidFill>
                                <a:srgbClr val="CC0000"/>
                              </a:solidFill>
                              <a:latin typeface="Cambria Math"/>
                            </a:rPr>
                            <m:t>𝟑</m:t>
                          </m:r>
                        </m:den>
                      </m:f>
                      <m:r>
                        <a:rPr lang="en-US" b="1" i="1">
                          <a:solidFill>
                            <a:srgbClr val="CC0000"/>
                          </a:solidFill>
                          <a:latin typeface="Cambria Math"/>
                        </a:rPr>
                        <m:t>=</m:t>
                      </m:r>
                      <m:r>
                        <a:rPr lang="en-US" b="1" i="1">
                          <a:solidFill>
                            <a:srgbClr val="CC0000"/>
                          </a:solidFill>
                          <a:latin typeface="Cambria Math"/>
                        </a:rPr>
                        <m:t>𝟒</m:t>
                      </m:r>
                    </m:oMath>
                  </m:oMathPara>
                </a14:m>
                <a:endParaRPr lang="en-US" b="1" dirty="0">
                  <a:solidFill>
                    <a:srgbClr val="CC0000"/>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019800" y="3227756"/>
                <a:ext cx="840295" cy="570669"/>
              </a:xfrm>
              <a:prstGeom prst="rect">
                <a:avLst/>
              </a:prstGeom>
              <a:blipFill rotWithShape="1">
                <a:blip r:embed="rId5"/>
                <a:stretch>
                  <a:fillRect/>
                </a:stretch>
              </a:blipFill>
            </p:spPr>
            <p:txBody>
              <a:bodyPr/>
              <a:lstStyle/>
              <a:p>
                <a:r>
                  <a:rPr lang="en-US">
                    <a:noFill/>
                  </a:rPr>
                  <a:t> </a:t>
                </a:r>
              </a:p>
            </p:txBody>
          </p:sp>
        </mc:Fallback>
      </mc:AlternateContent>
      <p:grpSp>
        <p:nvGrpSpPr>
          <p:cNvPr id="23" name="Group 22"/>
          <p:cNvGrpSpPr/>
          <p:nvPr/>
        </p:nvGrpSpPr>
        <p:grpSpPr>
          <a:xfrm>
            <a:off x="5791200" y="3291891"/>
            <a:ext cx="1334312" cy="405865"/>
            <a:chOff x="5791200" y="3291891"/>
            <a:chExt cx="1334312" cy="405865"/>
          </a:xfrm>
        </p:grpSpPr>
        <p:sp>
          <p:nvSpPr>
            <p:cNvPr id="21" name="TextBox 20"/>
            <p:cNvSpPr txBox="1"/>
            <p:nvPr/>
          </p:nvSpPr>
          <p:spPr>
            <a:xfrm>
              <a:off x="5791200" y="3291891"/>
              <a:ext cx="59055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6706412" y="3328424"/>
              <a:ext cx="419100" cy="369332"/>
            </a:xfrm>
            <a:prstGeom prst="rect">
              <a:avLst/>
            </a:prstGeom>
            <a:noFill/>
          </p:spPr>
          <p:txBody>
            <a:bodyPr wrap="square" rtlCol="0">
              <a:spAutoFit/>
            </a:bodyPr>
            <a:lstStyle/>
            <a:p>
              <a:r>
                <a:rPr lang="en-US" dirty="0" smtClean="0"/>
                <a:t>·3</a:t>
              </a:r>
              <a:endParaRPr lang="en-US" dirty="0"/>
            </a:p>
          </p:txBody>
        </p:sp>
      </p:grpSp>
      <p:cxnSp>
        <p:nvCxnSpPr>
          <p:cNvPr id="25" name="Straight Connector 24"/>
          <p:cNvCxnSpPr>
            <a:endCxn id="20" idx="2"/>
          </p:cNvCxnSpPr>
          <p:nvPr/>
        </p:nvCxnSpPr>
        <p:spPr>
          <a:xfrm>
            <a:off x="5791200" y="3328424"/>
            <a:ext cx="648748" cy="470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4267200"/>
            <a:ext cx="2514600" cy="923330"/>
          </a:xfrm>
          <a:prstGeom prst="rect">
            <a:avLst/>
          </a:prstGeom>
          <a:noFill/>
        </p:spPr>
        <p:txBody>
          <a:bodyPr wrap="square" rtlCol="0">
            <a:spAutoFit/>
          </a:bodyPr>
          <a:lstStyle/>
          <a:p>
            <a:r>
              <a:rPr lang="en-US" dirty="0" smtClean="0"/>
              <a:t>Multiplying by 3 cancels out the 3.</a:t>
            </a:r>
          </a:p>
          <a:p>
            <a:r>
              <a:rPr lang="en-US" dirty="0" smtClean="0"/>
              <a:t>(Makes it 1)</a:t>
            </a:r>
            <a:endParaRPr lang="en-US" dirty="0"/>
          </a:p>
        </p:txBody>
      </p:sp>
      <p:sp>
        <p:nvSpPr>
          <p:cNvPr id="28" name="TextBox 27"/>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27" name="Action Button: Custom 26">
            <a:hlinkClick r:id="" action="ppaction://hlinkshowjump?jump=nextslide" highlightClick="1"/>
          </p:cNvPr>
          <p:cNvSpPr/>
          <p:nvPr/>
        </p:nvSpPr>
        <p:spPr>
          <a:xfrm>
            <a:off x="3702485" y="5835134"/>
            <a:ext cx="2057400"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Home 31">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ction Button: Back or Previous 3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1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am I being asked to do?</a:t>
            </a:r>
            <a:endParaRPr lang="en-US" dirty="0"/>
          </a:p>
        </p:txBody>
      </p:sp>
      <p:sp>
        <p:nvSpPr>
          <p:cNvPr id="3" name="Content Placeholder 2"/>
          <p:cNvSpPr>
            <a:spLocks noGrp="1"/>
          </p:cNvSpPr>
          <p:nvPr>
            <p:ph idx="1"/>
          </p:nvPr>
        </p:nvSpPr>
        <p:spPr>
          <a:xfrm>
            <a:off x="2286000" y="1219200"/>
            <a:ext cx="5181600" cy="579438"/>
          </a:xfrm>
        </p:spPr>
        <p:txBody>
          <a:bodyPr/>
          <a:lstStyle/>
          <a:p>
            <a:pPr marL="0" indent="0" algn="ctr">
              <a:buNone/>
            </a:pPr>
            <a:r>
              <a:rPr lang="en-US" dirty="0" smtClean="0"/>
              <a:t>Click the appropriate box.</a:t>
            </a:r>
            <a:endParaRPr lang="en-US" dirty="0"/>
          </a:p>
        </p:txBody>
      </p:sp>
      <p:sp>
        <p:nvSpPr>
          <p:cNvPr id="4" name="TextBox 3"/>
          <p:cNvSpPr txBox="1"/>
          <p:nvPr/>
        </p:nvSpPr>
        <p:spPr>
          <a:xfrm>
            <a:off x="133611" y="2150961"/>
            <a:ext cx="1981200" cy="954107"/>
          </a:xfrm>
          <a:prstGeom prst="rect">
            <a:avLst/>
          </a:prstGeom>
          <a:solidFill>
            <a:srgbClr val="92D050"/>
          </a:solidFill>
          <a:ln w="38100">
            <a:solidFill>
              <a:schemeClr val="tx1"/>
            </a:solidFill>
          </a:ln>
        </p:spPr>
        <p:txBody>
          <a:bodyPr wrap="square" rtlCol="0">
            <a:spAutoFit/>
          </a:bodyPr>
          <a:lstStyle/>
          <a:p>
            <a:pPr algn="ctr"/>
            <a:r>
              <a:rPr lang="en-US" sz="2800" b="1" dirty="0" smtClean="0"/>
              <a:t>Solve something</a:t>
            </a:r>
            <a:endParaRPr lang="en-US" sz="2800" b="1" dirty="0"/>
          </a:p>
        </p:txBody>
      </p:sp>
      <p:sp>
        <p:nvSpPr>
          <p:cNvPr id="5" name="TextBox 4"/>
          <p:cNvSpPr txBox="1"/>
          <p:nvPr/>
        </p:nvSpPr>
        <p:spPr>
          <a:xfrm>
            <a:off x="457200" y="3581400"/>
            <a:ext cx="1981200" cy="954107"/>
          </a:xfrm>
          <a:prstGeom prst="rect">
            <a:avLst/>
          </a:prstGeom>
          <a:solidFill>
            <a:srgbClr val="FFC000"/>
          </a:solidFill>
          <a:ln w="38100">
            <a:solidFill>
              <a:schemeClr val="tx1"/>
            </a:solidFill>
          </a:ln>
        </p:spPr>
        <p:txBody>
          <a:bodyPr wrap="square" rtlCol="0">
            <a:spAutoFit/>
          </a:bodyPr>
          <a:lstStyle/>
          <a:p>
            <a:pPr algn="ctr"/>
            <a:r>
              <a:rPr lang="en-US" sz="2800" b="1" dirty="0" smtClean="0"/>
              <a:t>Graph something</a:t>
            </a:r>
            <a:endParaRPr lang="en-US" sz="2800" b="1" dirty="0"/>
          </a:p>
        </p:txBody>
      </p:sp>
      <p:sp>
        <p:nvSpPr>
          <p:cNvPr id="6" name="TextBox 5"/>
          <p:cNvSpPr txBox="1"/>
          <p:nvPr/>
        </p:nvSpPr>
        <p:spPr>
          <a:xfrm>
            <a:off x="2370029" y="2150301"/>
            <a:ext cx="1981200" cy="954107"/>
          </a:xfrm>
          <a:prstGeom prst="rect">
            <a:avLst/>
          </a:prstGeom>
          <a:solidFill>
            <a:srgbClr val="FF0000"/>
          </a:solidFill>
          <a:ln w="38100">
            <a:solidFill>
              <a:schemeClr val="tx1"/>
            </a:solidFill>
          </a:ln>
        </p:spPr>
        <p:txBody>
          <a:bodyPr wrap="square" rtlCol="0">
            <a:spAutoFit/>
          </a:bodyPr>
          <a:lstStyle/>
          <a:p>
            <a:pPr algn="ctr"/>
            <a:r>
              <a:rPr lang="en-US" sz="2800" b="1" dirty="0" smtClean="0"/>
              <a:t>Simplify something</a:t>
            </a:r>
            <a:endParaRPr lang="en-US" sz="2800" b="1" dirty="0"/>
          </a:p>
        </p:txBody>
      </p:sp>
      <p:sp>
        <p:nvSpPr>
          <p:cNvPr id="7" name="TextBox 6"/>
          <p:cNvSpPr txBox="1"/>
          <p:nvPr/>
        </p:nvSpPr>
        <p:spPr>
          <a:xfrm>
            <a:off x="2592888" y="3581399"/>
            <a:ext cx="1981200" cy="954107"/>
          </a:xfrm>
          <a:prstGeom prst="rect">
            <a:avLst/>
          </a:prstGeom>
          <a:solidFill>
            <a:srgbClr val="00B0F0"/>
          </a:solidFill>
          <a:ln w="38100">
            <a:solidFill>
              <a:schemeClr val="tx1"/>
            </a:solidFill>
          </a:ln>
        </p:spPr>
        <p:txBody>
          <a:bodyPr wrap="square" rtlCol="0">
            <a:spAutoFit/>
          </a:bodyPr>
          <a:lstStyle/>
          <a:p>
            <a:pPr algn="ctr"/>
            <a:r>
              <a:rPr lang="en-US" sz="2800" b="1" dirty="0" smtClean="0"/>
              <a:t>Find something</a:t>
            </a:r>
            <a:endParaRPr lang="en-US" sz="2800" b="1" dirty="0"/>
          </a:p>
        </p:txBody>
      </p:sp>
      <p:sp>
        <p:nvSpPr>
          <p:cNvPr id="8" name="TextBox 7"/>
          <p:cNvSpPr txBox="1"/>
          <p:nvPr/>
        </p:nvSpPr>
        <p:spPr>
          <a:xfrm>
            <a:off x="126516" y="4872625"/>
            <a:ext cx="2466372" cy="1384995"/>
          </a:xfrm>
          <a:prstGeom prst="rect">
            <a:avLst/>
          </a:prstGeom>
          <a:solidFill>
            <a:srgbClr val="7030A0"/>
          </a:solidFill>
          <a:ln w="38100">
            <a:solidFill>
              <a:schemeClr val="tx1"/>
            </a:solidFill>
          </a:ln>
        </p:spPr>
        <p:txBody>
          <a:bodyPr wrap="square" rtlCol="0">
            <a:spAutoFit/>
          </a:bodyPr>
          <a:lstStyle/>
          <a:p>
            <a:pPr algn="ctr"/>
            <a:r>
              <a:rPr lang="en-US" sz="2800" b="1" dirty="0" smtClean="0"/>
              <a:t>Add/Subtract/Multiply/Divide something</a:t>
            </a:r>
            <a:endParaRPr lang="en-US" sz="2800" b="1" dirty="0"/>
          </a:p>
        </p:txBody>
      </p:sp>
      <p:sp>
        <p:nvSpPr>
          <p:cNvPr id="9" name="TextBox 8"/>
          <p:cNvSpPr txBox="1"/>
          <p:nvPr/>
        </p:nvSpPr>
        <p:spPr>
          <a:xfrm>
            <a:off x="4572000" y="2155136"/>
            <a:ext cx="1981200" cy="954107"/>
          </a:xfrm>
          <a:prstGeom prst="rect">
            <a:avLst/>
          </a:prstGeom>
          <a:solidFill>
            <a:schemeClr val="accent3">
              <a:lumMod val="75000"/>
            </a:schemeClr>
          </a:solidFill>
          <a:ln w="38100">
            <a:solidFill>
              <a:schemeClr val="tx1"/>
            </a:solidFill>
          </a:ln>
        </p:spPr>
        <p:txBody>
          <a:bodyPr wrap="square" rtlCol="0">
            <a:spAutoFit/>
          </a:bodyPr>
          <a:lstStyle/>
          <a:p>
            <a:pPr algn="ctr"/>
            <a:r>
              <a:rPr lang="en-US" sz="2800" b="1" dirty="0" smtClean="0"/>
              <a:t>Factor something</a:t>
            </a:r>
            <a:endParaRPr lang="en-US" sz="2800" b="1" dirty="0"/>
          </a:p>
        </p:txBody>
      </p:sp>
      <p:sp>
        <p:nvSpPr>
          <p:cNvPr id="10" name="TextBox 9"/>
          <p:cNvSpPr txBox="1"/>
          <p:nvPr/>
        </p:nvSpPr>
        <p:spPr>
          <a:xfrm>
            <a:off x="2667000" y="4878536"/>
            <a:ext cx="2209800" cy="1384995"/>
          </a:xfrm>
          <a:prstGeom prst="rect">
            <a:avLst/>
          </a:prstGeom>
          <a:solidFill>
            <a:srgbClr val="B5339C"/>
          </a:solidFill>
          <a:ln w="38100">
            <a:solidFill>
              <a:schemeClr val="tx1"/>
            </a:solidFill>
          </a:ln>
        </p:spPr>
        <p:txBody>
          <a:bodyPr wrap="square" rtlCol="0">
            <a:spAutoFit/>
          </a:bodyPr>
          <a:lstStyle/>
          <a:p>
            <a:pPr algn="ctr"/>
            <a:r>
              <a:rPr lang="en-US" sz="2800" b="1" dirty="0" smtClean="0"/>
              <a:t>Something with Triangles</a:t>
            </a:r>
            <a:endParaRPr lang="en-US" sz="2800" b="1" dirty="0"/>
          </a:p>
        </p:txBody>
      </p:sp>
      <p:sp>
        <p:nvSpPr>
          <p:cNvPr id="11" name="Action Button: Custom 10">
            <a:hlinkClick r:id="rId3" action="ppaction://hlinksldjump" highlightClick="1"/>
          </p:cNvPr>
          <p:cNvSpPr/>
          <p:nvPr/>
        </p:nvSpPr>
        <p:spPr>
          <a:xfrm>
            <a:off x="133611" y="2150962"/>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07699" y="3581400"/>
            <a:ext cx="1981200" cy="954107"/>
          </a:xfrm>
          <a:prstGeom prst="rect">
            <a:avLst/>
          </a:prstGeom>
          <a:solidFill>
            <a:srgbClr val="7C7674"/>
          </a:solidFill>
          <a:ln w="38100">
            <a:solidFill>
              <a:schemeClr val="tx1"/>
            </a:solidFill>
          </a:ln>
        </p:spPr>
        <p:txBody>
          <a:bodyPr wrap="square" rtlCol="0">
            <a:spAutoFit/>
          </a:bodyPr>
          <a:lstStyle/>
          <a:p>
            <a:pPr algn="ctr"/>
            <a:r>
              <a:rPr lang="en-US" sz="2200" b="1" dirty="0" smtClean="0"/>
              <a:t>Write/translate</a:t>
            </a:r>
            <a:r>
              <a:rPr lang="en-US" sz="2800" b="1" dirty="0" smtClean="0"/>
              <a:t> something</a:t>
            </a:r>
            <a:endParaRPr lang="en-US" sz="2800" b="1" dirty="0"/>
          </a:p>
        </p:txBody>
      </p:sp>
      <p:sp>
        <p:nvSpPr>
          <p:cNvPr id="13" name="Action Button: Custom 12">
            <a:hlinkClick r:id="rId4" action="ppaction://hlinksldjump" highlightClick="1"/>
          </p:cNvPr>
          <p:cNvSpPr/>
          <p:nvPr/>
        </p:nvSpPr>
        <p:spPr>
          <a:xfrm>
            <a:off x="2564916" y="3580353"/>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5" action="ppaction://hlinksldjump" highlightClick="1"/>
          </p:cNvPr>
          <p:cNvSpPr/>
          <p:nvPr/>
        </p:nvSpPr>
        <p:spPr>
          <a:xfrm>
            <a:off x="4572000" y="213359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6" action="ppaction://hlinksldjump" highlightClick="1"/>
          </p:cNvPr>
          <p:cNvSpPr/>
          <p:nvPr/>
        </p:nvSpPr>
        <p:spPr>
          <a:xfrm>
            <a:off x="457200" y="3581400"/>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4" action="ppaction://hlinksldjump" highlightClick="1"/>
          </p:cNvPr>
          <p:cNvSpPr/>
          <p:nvPr/>
        </p:nvSpPr>
        <p:spPr>
          <a:xfrm>
            <a:off x="2370029" y="2155135"/>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Custom 16">
            <a:hlinkClick r:id="rId7" action="ppaction://hlinksldjump" highlightClick="1"/>
          </p:cNvPr>
          <p:cNvSpPr/>
          <p:nvPr/>
        </p:nvSpPr>
        <p:spPr>
          <a:xfrm>
            <a:off x="4707699"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Custom 17">
            <a:hlinkClick r:id="rId8" action="ppaction://hlinksldjump" highlightClick="1"/>
          </p:cNvPr>
          <p:cNvSpPr/>
          <p:nvPr/>
        </p:nvSpPr>
        <p:spPr>
          <a:xfrm>
            <a:off x="126516" y="4872625"/>
            <a:ext cx="2438400" cy="138499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9" action="ppaction://hlinksldjump" highlightClick="1"/>
          </p:cNvPr>
          <p:cNvSpPr/>
          <p:nvPr/>
        </p:nvSpPr>
        <p:spPr>
          <a:xfrm>
            <a:off x="2679942" y="4878536"/>
            <a:ext cx="2209800" cy="1384995"/>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953000" y="4878536"/>
            <a:ext cx="1981200" cy="1384995"/>
          </a:xfrm>
          <a:prstGeom prst="rect">
            <a:avLst/>
          </a:prstGeom>
          <a:solidFill>
            <a:srgbClr val="FFFF00"/>
          </a:solidFill>
          <a:ln w="38100">
            <a:solidFill>
              <a:schemeClr val="tx1"/>
            </a:solidFill>
          </a:ln>
        </p:spPr>
        <p:txBody>
          <a:bodyPr wrap="square" rtlCol="0">
            <a:spAutoFit/>
          </a:bodyPr>
          <a:lstStyle/>
          <a:p>
            <a:pPr algn="ctr"/>
            <a:r>
              <a:rPr lang="en-US" sz="2800" b="1" dirty="0" smtClean="0"/>
              <a:t>Something with functions</a:t>
            </a:r>
            <a:endParaRPr lang="en-US" sz="2800" b="1" dirty="0"/>
          </a:p>
        </p:txBody>
      </p:sp>
      <p:sp>
        <p:nvSpPr>
          <p:cNvPr id="20" name="Action Button: Custom 19">
            <a:hlinkClick r:id="rId10" action="ppaction://hlinksldjump" highlightClick="1"/>
          </p:cNvPr>
          <p:cNvSpPr/>
          <p:nvPr/>
        </p:nvSpPr>
        <p:spPr>
          <a:xfrm>
            <a:off x="4925232" y="4882711"/>
            <a:ext cx="1981200" cy="13808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705600" y="2155136"/>
            <a:ext cx="1981200" cy="954107"/>
          </a:xfrm>
          <a:prstGeom prst="rect">
            <a:avLst/>
          </a:prstGeom>
          <a:solidFill>
            <a:srgbClr val="0070C0"/>
          </a:solidFill>
          <a:ln w="38100">
            <a:solidFill>
              <a:schemeClr val="tx1"/>
            </a:solidFill>
          </a:ln>
        </p:spPr>
        <p:txBody>
          <a:bodyPr wrap="square" rtlCol="0">
            <a:spAutoFit/>
          </a:bodyPr>
          <a:lstStyle/>
          <a:p>
            <a:pPr algn="ctr"/>
            <a:r>
              <a:rPr lang="en-US" sz="2800" b="1" dirty="0" smtClean="0"/>
              <a:t>Find </a:t>
            </a:r>
          </a:p>
          <a:p>
            <a:pPr algn="ctr"/>
            <a:r>
              <a:rPr lang="en-US" sz="2800" b="1" dirty="0" smtClean="0"/>
              <a:t>slope</a:t>
            </a:r>
            <a:endParaRPr lang="en-US" sz="2800" b="1" dirty="0"/>
          </a:p>
        </p:txBody>
      </p:sp>
      <p:sp>
        <p:nvSpPr>
          <p:cNvPr id="25" name="Action Button: Custom 24">
            <a:hlinkClick r:id="rId11" action="ppaction://hlinksldjump" highlightClick="1"/>
          </p:cNvPr>
          <p:cNvSpPr/>
          <p:nvPr/>
        </p:nvSpPr>
        <p:spPr>
          <a:xfrm>
            <a:off x="6705600" y="2155136"/>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58000" y="3580354"/>
            <a:ext cx="1981200" cy="954107"/>
          </a:xfrm>
          <a:prstGeom prst="rect">
            <a:avLst/>
          </a:prstGeom>
          <a:solidFill>
            <a:srgbClr val="BC34A9"/>
          </a:solidFill>
          <a:ln w="38100">
            <a:solidFill>
              <a:schemeClr val="tx1"/>
            </a:solidFill>
          </a:ln>
        </p:spPr>
        <p:txBody>
          <a:bodyPr wrap="square" rtlCol="0">
            <a:spAutoFit/>
          </a:bodyPr>
          <a:lstStyle/>
          <a:p>
            <a:pPr algn="ctr"/>
            <a:r>
              <a:rPr lang="en-US" sz="2800" b="1" dirty="0" smtClean="0"/>
              <a:t>Decide</a:t>
            </a:r>
          </a:p>
          <a:p>
            <a:pPr algn="ctr"/>
            <a:r>
              <a:rPr lang="en-US" sz="2800" b="1" dirty="0" smtClean="0"/>
              <a:t>something</a:t>
            </a:r>
            <a:endParaRPr lang="en-US" sz="2800" b="1" dirty="0"/>
          </a:p>
        </p:txBody>
      </p:sp>
      <p:sp>
        <p:nvSpPr>
          <p:cNvPr id="27" name="Action Button: Custom 26">
            <a:hlinkClick r:id="rId12" action="ppaction://hlinksldjump" highlightClick="1"/>
          </p:cNvPr>
          <p:cNvSpPr/>
          <p:nvPr/>
        </p:nvSpPr>
        <p:spPr>
          <a:xfrm>
            <a:off x="6858000"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051110" y="4864271"/>
            <a:ext cx="1981200" cy="1815882"/>
          </a:xfrm>
          <a:prstGeom prst="rect">
            <a:avLst/>
          </a:prstGeom>
          <a:solidFill>
            <a:schemeClr val="accent3">
              <a:lumMod val="60000"/>
              <a:lumOff val="40000"/>
            </a:schemeClr>
          </a:solidFill>
          <a:ln w="38100">
            <a:solidFill>
              <a:schemeClr val="tx1"/>
            </a:solidFill>
          </a:ln>
        </p:spPr>
        <p:txBody>
          <a:bodyPr wrap="square" rtlCol="0">
            <a:spAutoFit/>
          </a:bodyPr>
          <a:lstStyle/>
          <a:p>
            <a:pPr algn="ctr"/>
            <a:r>
              <a:rPr lang="en-US" sz="2800" b="1" dirty="0" smtClean="0"/>
              <a:t>Find area/</a:t>
            </a:r>
          </a:p>
          <a:p>
            <a:pPr algn="ctr"/>
            <a:r>
              <a:rPr lang="en-US" sz="2800" b="1" dirty="0" smtClean="0"/>
              <a:t>Volume/</a:t>
            </a:r>
          </a:p>
          <a:p>
            <a:pPr algn="ctr"/>
            <a:r>
              <a:rPr lang="en-US" sz="2800" b="1" dirty="0" smtClean="0"/>
              <a:t>Surface area</a:t>
            </a:r>
            <a:endParaRPr lang="en-US" sz="2800" b="1" dirty="0"/>
          </a:p>
        </p:txBody>
      </p:sp>
      <p:sp>
        <p:nvSpPr>
          <p:cNvPr id="29" name="Action Button: Custom 28">
            <a:hlinkClick r:id="rId13" action="ppaction://hlinksldjump" highlightClick="1"/>
          </p:cNvPr>
          <p:cNvSpPr/>
          <p:nvPr/>
        </p:nvSpPr>
        <p:spPr>
          <a:xfrm>
            <a:off x="7037541" y="4850783"/>
            <a:ext cx="1981200" cy="182936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ction Button: Custom 29">
            <a:hlinkClick r:id="rId14" action="ppaction://hlinksldjump" highlightClick="1"/>
          </p:cNvPr>
          <p:cNvSpPr/>
          <p:nvPr/>
        </p:nvSpPr>
        <p:spPr>
          <a:xfrm>
            <a:off x="2617808" y="3581418"/>
            <a:ext cx="1981200" cy="954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47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277" y="152400"/>
            <a:ext cx="7372558" cy="924475"/>
          </a:xfrm>
        </p:spPr>
        <p:txBody>
          <a:bodyPr>
            <a:normAutofit fontScale="90000"/>
          </a:bodyPr>
          <a:lstStyle/>
          <a:p>
            <a:pPr algn="ctr"/>
            <a:r>
              <a:rPr lang="en-US" b="1" dirty="0" smtClean="0"/>
              <a:t>Your variable </a:t>
            </a:r>
            <a:r>
              <a:rPr lang="en-US" b="1" u="sng" dirty="0" smtClean="0"/>
              <a:t>should</a:t>
            </a:r>
            <a:r>
              <a:rPr lang="en-US" b="1" dirty="0" smtClean="0"/>
              <a:t> be isolated</a:t>
            </a:r>
            <a:endParaRPr lang="en-US" b="1" dirty="0"/>
          </a:p>
        </p:txBody>
      </p:sp>
      <p:sp>
        <p:nvSpPr>
          <p:cNvPr id="3" name="Content Placeholder 2"/>
          <p:cNvSpPr>
            <a:spLocks noGrp="1"/>
          </p:cNvSpPr>
          <p:nvPr>
            <p:ph idx="1"/>
          </p:nvPr>
        </p:nvSpPr>
        <p:spPr>
          <a:xfrm>
            <a:off x="1009443" y="1807361"/>
            <a:ext cx="2648157" cy="1240639"/>
          </a:xfrm>
        </p:spPr>
        <p:txBody>
          <a:bodyPr>
            <a:noAutofit/>
          </a:bodyPr>
          <a:lstStyle/>
          <a:p>
            <a:pPr marL="0" indent="0" algn="ctr">
              <a:buNone/>
            </a:pPr>
            <a:r>
              <a:rPr lang="en-US" sz="2000" b="1" dirty="0" smtClean="0"/>
              <a:t>IT IS!</a:t>
            </a:r>
          </a:p>
          <a:p>
            <a:pPr marL="0" indent="0" algn="ctr">
              <a:buNone/>
            </a:pPr>
            <a:r>
              <a:rPr lang="en-US" sz="2000" b="1" dirty="0" smtClean="0"/>
              <a:t>YAY!</a:t>
            </a:r>
          </a:p>
        </p:txBody>
      </p:sp>
      <p:sp>
        <p:nvSpPr>
          <p:cNvPr id="6" name="TextBox 5"/>
          <p:cNvSpPr txBox="1"/>
          <p:nvPr/>
        </p:nvSpPr>
        <p:spPr>
          <a:xfrm>
            <a:off x="1371600" y="3276600"/>
            <a:ext cx="1600200" cy="369332"/>
          </a:xfrm>
          <a:prstGeom prst="rect">
            <a:avLst/>
          </a:prstGeom>
          <a:noFill/>
        </p:spPr>
        <p:txBody>
          <a:bodyPr wrap="square" rtlCol="0">
            <a:spAutoFit/>
          </a:bodyPr>
          <a:lstStyle/>
          <a:p>
            <a:r>
              <a:rPr lang="en-US" b="1" dirty="0" smtClean="0"/>
              <a:t>Ex:  </a:t>
            </a:r>
            <a:r>
              <a:rPr lang="en-US" b="1" i="1" dirty="0" smtClean="0">
                <a:solidFill>
                  <a:srgbClr val="CC0000"/>
                </a:solidFill>
                <a:latin typeface="Times New Roman" pitchFamily="18" charset="0"/>
                <a:cs typeface="Times New Roman" pitchFamily="18" charset="0"/>
              </a:rPr>
              <a:t>x</a:t>
            </a:r>
            <a:r>
              <a:rPr lang="en-US" b="1" dirty="0" smtClean="0">
                <a:solidFill>
                  <a:srgbClr val="CC0000"/>
                </a:solidFill>
                <a:latin typeface="Times New Roman" pitchFamily="18" charset="0"/>
                <a:cs typeface="Times New Roman" pitchFamily="18" charset="0"/>
              </a:rPr>
              <a:t> = 3</a:t>
            </a:r>
            <a:endParaRPr lang="en-US" b="1" dirty="0">
              <a:solidFill>
                <a:srgbClr val="CC0000"/>
              </a:solidFill>
              <a:latin typeface="Times New Roman" pitchFamily="18" charset="0"/>
              <a:cs typeface="Times New Roman" pitchFamily="18" charset="0"/>
            </a:endParaRPr>
          </a:p>
        </p:txBody>
      </p:sp>
      <p:sp>
        <p:nvSpPr>
          <p:cNvPr id="7" name="Up Arrow 6"/>
          <p:cNvSpPr/>
          <p:nvPr/>
        </p:nvSpPr>
        <p:spPr>
          <a:xfrm rot="20565104">
            <a:off x="2171699" y="3692645"/>
            <a:ext cx="4191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5449" y="4648200"/>
            <a:ext cx="1371600" cy="646331"/>
          </a:xfrm>
          <a:prstGeom prst="rect">
            <a:avLst/>
          </a:prstGeom>
          <a:noFill/>
        </p:spPr>
        <p:txBody>
          <a:bodyPr wrap="square" rtlCol="0">
            <a:spAutoFit/>
          </a:bodyPr>
          <a:lstStyle/>
          <a:p>
            <a:r>
              <a:rPr lang="en-US" dirty="0" smtClean="0"/>
              <a:t>That’s my answer!</a:t>
            </a:r>
            <a:endParaRPr lang="en-US" dirty="0"/>
          </a:p>
        </p:txBody>
      </p:sp>
      <p:sp>
        <p:nvSpPr>
          <p:cNvPr id="9" name="TextBox 8"/>
          <p:cNvSpPr txBox="1"/>
          <p:nvPr/>
        </p:nvSpPr>
        <p:spPr>
          <a:xfrm>
            <a:off x="5268238" y="3138099"/>
            <a:ext cx="2209800" cy="1015663"/>
          </a:xfrm>
          <a:prstGeom prst="rect">
            <a:avLst/>
          </a:prstGeom>
          <a:noFill/>
        </p:spPr>
        <p:txBody>
          <a:bodyPr wrap="square" rtlCol="0">
            <a:spAutoFit/>
          </a:bodyPr>
          <a:lstStyle/>
          <a:p>
            <a:pPr algn="ctr"/>
            <a:r>
              <a:rPr lang="en-US" sz="2000" b="1" dirty="0" smtClean="0"/>
              <a:t>Umm…the variable is gone…</a:t>
            </a:r>
            <a:endParaRPr lang="en-US" sz="2000" b="1" dirty="0"/>
          </a:p>
        </p:txBody>
      </p:sp>
      <p:sp>
        <p:nvSpPr>
          <p:cNvPr id="10" name="Action Button: Custom 9">
            <a:hlinkClick r:id="rId2" action="ppaction://hlinksldjump" highlightClick="1"/>
          </p:cNvPr>
          <p:cNvSpPr/>
          <p:nvPr/>
        </p:nvSpPr>
        <p:spPr>
          <a:xfrm>
            <a:off x="5268238" y="3048000"/>
            <a:ext cx="2209800" cy="1219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19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363" y="-15658"/>
            <a:ext cx="7628648" cy="924475"/>
          </a:xfrm>
        </p:spPr>
        <p:txBody>
          <a:bodyPr/>
          <a:lstStyle/>
          <a:p>
            <a:pPr algn="ctr"/>
            <a:r>
              <a:rPr lang="en-US" b="1" dirty="0" smtClean="0"/>
              <a:t>“No Solution” vs. “All Real #’s”</a:t>
            </a:r>
            <a:endParaRPr lang="en-US" b="1" dirty="0"/>
          </a:p>
        </p:txBody>
      </p:sp>
      <p:sp>
        <p:nvSpPr>
          <p:cNvPr id="3" name="Content Placeholder 2"/>
          <p:cNvSpPr>
            <a:spLocks noGrp="1"/>
          </p:cNvSpPr>
          <p:nvPr>
            <p:ph idx="1"/>
          </p:nvPr>
        </p:nvSpPr>
        <p:spPr>
          <a:xfrm>
            <a:off x="179540" y="1219200"/>
            <a:ext cx="8812060" cy="990600"/>
          </a:xfrm>
        </p:spPr>
        <p:txBody>
          <a:bodyPr>
            <a:normAutofit/>
          </a:bodyPr>
          <a:lstStyle/>
          <a:p>
            <a:pPr marL="0" indent="0">
              <a:buNone/>
            </a:pPr>
            <a:r>
              <a:rPr lang="en-US" sz="2500" dirty="0" smtClean="0"/>
              <a:t>*Remember that your goal is to state what </a:t>
            </a:r>
            <a:r>
              <a:rPr lang="en-US" sz="2500" i="1" dirty="0" smtClean="0"/>
              <a:t>x</a:t>
            </a:r>
            <a:r>
              <a:rPr lang="en-US" sz="2500" dirty="0" smtClean="0"/>
              <a:t> can be.  For example:  </a:t>
            </a:r>
            <a:r>
              <a:rPr lang="en-US" sz="2500" i="1" dirty="0" smtClean="0"/>
              <a:t>x </a:t>
            </a:r>
            <a:r>
              <a:rPr lang="en-US" sz="2500" dirty="0" smtClean="0"/>
              <a:t>= 3 says that </a:t>
            </a:r>
            <a:r>
              <a:rPr lang="en-US" sz="2500" i="1" dirty="0" smtClean="0"/>
              <a:t>x</a:t>
            </a:r>
            <a:r>
              <a:rPr lang="en-US" sz="2500" dirty="0" smtClean="0"/>
              <a:t> can be 3 and nothing else.</a:t>
            </a:r>
          </a:p>
          <a:p>
            <a:pPr marL="0" indent="0">
              <a:buNone/>
            </a:pPr>
            <a:endParaRPr lang="en-US" sz="2500" dirty="0"/>
          </a:p>
        </p:txBody>
      </p:sp>
      <p:sp>
        <p:nvSpPr>
          <p:cNvPr id="6" name="TextBox 5"/>
          <p:cNvSpPr txBox="1"/>
          <p:nvPr/>
        </p:nvSpPr>
        <p:spPr>
          <a:xfrm>
            <a:off x="3200400" y="3570967"/>
            <a:ext cx="2297482" cy="477054"/>
          </a:xfrm>
          <a:prstGeom prst="rect">
            <a:avLst/>
          </a:prstGeom>
          <a:noFill/>
        </p:spPr>
        <p:txBody>
          <a:bodyPr wrap="square" rtlCol="0">
            <a:spAutoFit/>
          </a:bodyPr>
          <a:lstStyle/>
          <a:p>
            <a:r>
              <a:rPr lang="en-US" sz="2500" b="1" dirty="0" smtClean="0">
                <a:solidFill>
                  <a:srgbClr val="CC0000"/>
                </a:solidFill>
              </a:rPr>
              <a:t>NO SOLUTION!</a:t>
            </a:r>
            <a:endParaRPr lang="en-US" sz="2500" b="1" dirty="0">
              <a:solidFill>
                <a:srgbClr val="CC0000"/>
              </a:solidFill>
            </a:endParaRPr>
          </a:p>
        </p:txBody>
      </p:sp>
      <p:sp>
        <p:nvSpPr>
          <p:cNvPr id="7" name="TextBox 6"/>
          <p:cNvSpPr txBox="1"/>
          <p:nvPr/>
        </p:nvSpPr>
        <p:spPr>
          <a:xfrm>
            <a:off x="266700" y="4239905"/>
            <a:ext cx="8458200" cy="1246495"/>
          </a:xfrm>
          <a:prstGeom prst="rect">
            <a:avLst/>
          </a:prstGeom>
          <a:noFill/>
        </p:spPr>
        <p:txBody>
          <a:bodyPr wrap="square" rtlCol="0">
            <a:spAutoFit/>
          </a:bodyPr>
          <a:lstStyle/>
          <a:p>
            <a:r>
              <a:rPr lang="en-US" sz="2500" dirty="0" smtClean="0"/>
              <a:t>4=4 doesn’t say that </a:t>
            </a:r>
            <a:r>
              <a:rPr lang="en-US" sz="2500" i="1" dirty="0" smtClean="0"/>
              <a:t>x </a:t>
            </a:r>
            <a:r>
              <a:rPr lang="en-US" sz="2500" dirty="0" smtClean="0"/>
              <a:t>can equal 4 either.  It just shows two numbers that ARE equal.  But since it’s a true statement it means that </a:t>
            </a:r>
            <a:r>
              <a:rPr lang="en-US" sz="2500" i="1" dirty="0" smtClean="0"/>
              <a:t>x</a:t>
            </a:r>
            <a:r>
              <a:rPr lang="en-US" sz="2500" dirty="0" smtClean="0"/>
              <a:t> can be anything so we say…</a:t>
            </a:r>
            <a:endParaRPr lang="en-US" sz="2500" dirty="0"/>
          </a:p>
        </p:txBody>
      </p:sp>
      <p:sp>
        <p:nvSpPr>
          <p:cNvPr id="8" name="TextBox 7"/>
          <p:cNvSpPr txBox="1"/>
          <p:nvPr/>
        </p:nvSpPr>
        <p:spPr>
          <a:xfrm>
            <a:off x="2971800" y="5486400"/>
            <a:ext cx="4114800" cy="477054"/>
          </a:xfrm>
          <a:prstGeom prst="rect">
            <a:avLst/>
          </a:prstGeom>
          <a:noFill/>
        </p:spPr>
        <p:txBody>
          <a:bodyPr wrap="square" rtlCol="0">
            <a:spAutoFit/>
          </a:bodyPr>
          <a:lstStyle/>
          <a:p>
            <a:r>
              <a:rPr lang="en-US" sz="2500" b="1" dirty="0" smtClean="0">
                <a:solidFill>
                  <a:srgbClr val="CC0000"/>
                </a:solidFill>
              </a:rPr>
              <a:t>ALL REAL NUMBERS!</a:t>
            </a:r>
            <a:endParaRPr lang="en-US" sz="2500" b="1" dirty="0">
              <a:solidFill>
                <a:srgbClr val="CC0000"/>
              </a:solidFill>
            </a:endParaRPr>
          </a:p>
        </p:txBody>
      </p:sp>
      <p:sp>
        <p:nvSpPr>
          <p:cNvPr id="4" name="TextBox 3"/>
          <p:cNvSpPr txBox="1"/>
          <p:nvPr/>
        </p:nvSpPr>
        <p:spPr>
          <a:xfrm>
            <a:off x="266700" y="2286000"/>
            <a:ext cx="8458200" cy="1523494"/>
          </a:xfrm>
          <a:prstGeom prst="rect">
            <a:avLst/>
          </a:prstGeom>
          <a:noFill/>
        </p:spPr>
        <p:txBody>
          <a:bodyPr wrap="square" rtlCol="0">
            <a:spAutoFit/>
          </a:bodyPr>
          <a:lstStyle/>
          <a:p>
            <a:r>
              <a:rPr lang="en-US" sz="2500" dirty="0" smtClean="0"/>
              <a:t>3 = 10 doesn’t say that can be 3 or 10, it just shows you two numbers that aren’t equal.  But since it’s a false statement it means that </a:t>
            </a:r>
            <a:r>
              <a:rPr lang="en-US" sz="2500" i="1" dirty="0" smtClean="0"/>
              <a:t>x </a:t>
            </a:r>
            <a:r>
              <a:rPr lang="en-US" sz="2500" dirty="0" smtClean="0"/>
              <a:t>cannot be anything so we say…</a:t>
            </a:r>
          </a:p>
          <a:p>
            <a:endParaRPr lang="en-US" dirty="0"/>
          </a:p>
        </p:txBody>
      </p:sp>
      <p:sp>
        <p:nvSpPr>
          <p:cNvPr id="10" name="Action Button: Home 9">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1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4"/>
                                        </p:tgtEl>
                                        <p:attrNameLst>
                                          <p:attrName>style.fontWeight</p:attrName>
                                        </p:attrNameLst>
                                      </p:cBhvr>
                                      <p:to>
                                        <p:strVal val="bold"/>
                                      </p:to>
                                    </p:set>
                                  </p:childTnLst>
                                </p:cTn>
                              </p:par>
                            </p:childTnLst>
                          </p:cTn>
                        </p:par>
                        <p:par>
                          <p:cTn id="7" fill="hold">
                            <p:stCondLst>
                              <p:cond delay="3300"/>
                            </p:stCondLst>
                            <p:childTnLst>
                              <p:par>
                                <p:cTn id="8" presetID="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4300"/>
                            </p:stCondLst>
                            <p:childTnLst>
                              <p:par>
                                <p:cTn id="13" presetID="35" presetClass="emph" presetSubtype="0" repeatCount="indefinite" fill="hold" grpId="1" nodeType="afterEffect">
                                  <p:stCondLst>
                                    <p:cond delay="0"/>
                                  </p:stCondLst>
                                  <p:childTnLst>
                                    <p:anim calcmode="discrete" valueType="str">
                                      <p:cBhvr>
                                        <p:cTn id="14" dur="1000" fill="hold"/>
                                        <p:tgtEl>
                                          <p:spTgt spid="6"/>
                                        </p:tgtEl>
                                        <p:attrNameLst>
                                          <p:attrName>style.visibility</p:attrName>
                                        </p:attrNameLst>
                                      </p:cBhvr>
                                      <p:tavLst>
                                        <p:tav tm="0">
                                          <p:val>
                                            <p:strVal val="hidden"/>
                                          </p:val>
                                        </p:tav>
                                        <p:tav tm="50000">
                                          <p:val>
                                            <p:strVal val="visible"/>
                                          </p:val>
                                        </p:tav>
                                      </p:tavLst>
                                    </p:anim>
                                  </p:childTnLst>
                                </p:cTn>
                              </p:par>
                            </p:childTnLst>
                          </p:cTn>
                        </p:par>
                        <p:par>
                          <p:cTn id="15" fill="hold">
                            <p:stCondLst>
                              <p:cond delay="5300"/>
                            </p:stCondLst>
                            <p:childTnLst>
                              <p:par>
                                <p:cTn id="16" presetID="15" presetClass="emph" presetSubtype="0" grpId="0" nodeType="afterEffect">
                                  <p:stCondLst>
                                    <p:cond delay="0"/>
                                  </p:stCondLst>
                                  <p:iterate type="lt">
                                    <p:tmAbs val="25"/>
                                  </p:iterate>
                                  <p:childTnLst>
                                    <p:set>
                                      <p:cBhvr override="childStyle">
                                        <p:cTn id="17" dur="indefinite"/>
                                        <p:tgtEl>
                                          <p:spTgt spid="7"/>
                                        </p:tgtEl>
                                        <p:attrNameLst>
                                          <p:attrName>style.fontWeight</p:attrName>
                                        </p:attrNameLst>
                                      </p:cBhvr>
                                      <p:to>
                                        <p:strVal val="bold"/>
                                      </p:to>
                                    </p:set>
                                  </p:childTnLst>
                                </p:cTn>
                              </p:par>
                            </p:childTnLst>
                          </p:cTn>
                        </p:par>
                        <p:par>
                          <p:cTn id="18" fill="hold">
                            <p:stCondLst>
                              <p:cond delay="8475"/>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9475"/>
                            </p:stCondLst>
                            <p:childTnLst>
                              <p:par>
                                <p:cTn id="24" presetID="35" presetClass="emph" presetSubtype="0" repeatCount="indefinite" fill="hold" grpId="1" nodeType="afterEffect">
                                  <p:stCondLst>
                                    <p:cond delay="0"/>
                                  </p:stCondLst>
                                  <p:childTnLst>
                                    <p:anim calcmode="discrete" valueType="str">
                                      <p:cBhvr>
                                        <p:cTn id="25"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normAutofit fontScale="90000"/>
          </a:bodyPr>
          <a:lstStyle/>
          <a:p>
            <a:pPr algn="ctr"/>
            <a:r>
              <a:rPr lang="en-US" b="1" dirty="0" smtClean="0"/>
              <a:t>To solve a proportion you cross multiply:</a:t>
            </a:r>
            <a:endParaRPr lang="en-US" b="1" dirty="0"/>
          </a:p>
        </p:txBody>
      </p:sp>
      <p:sp>
        <p:nvSpPr>
          <p:cNvPr id="3" name="Content Placeholder 2"/>
          <p:cNvSpPr>
            <a:spLocks noGrp="1"/>
          </p:cNvSpPr>
          <p:nvPr>
            <p:ph idx="1"/>
          </p:nvPr>
        </p:nvSpPr>
        <p:spPr>
          <a:xfrm>
            <a:off x="457200" y="1424326"/>
            <a:ext cx="2114757" cy="707239"/>
          </a:xfrm>
        </p:spPr>
        <p:txBody>
          <a:bodyPr/>
          <a:lstStyle/>
          <a:p>
            <a:pPr marL="0" indent="0">
              <a:buNone/>
            </a:pPr>
            <a:r>
              <a:rPr lang="en-US" b="1" dirty="0" smtClean="0"/>
              <a:t>Example: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131565"/>
            <a:ext cx="1300705" cy="121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5486400" y="1424326"/>
            <a:ext cx="2114757" cy="707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b="1" dirty="0" smtClean="0"/>
              <a:t>Example:</a:t>
            </a:r>
            <a:endParaRPr lang="en-US" b="1" dirty="0"/>
          </a:p>
        </p:txBody>
      </p:sp>
      <p:grpSp>
        <p:nvGrpSpPr>
          <p:cNvPr id="12" name="Group 11"/>
          <p:cNvGrpSpPr/>
          <p:nvPr/>
        </p:nvGrpSpPr>
        <p:grpSpPr>
          <a:xfrm>
            <a:off x="1593929" y="2703064"/>
            <a:ext cx="351823" cy="228600"/>
            <a:chOff x="1593929" y="2703064"/>
            <a:chExt cx="351823" cy="228600"/>
          </a:xfrm>
        </p:grpSpPr>
        <p:cxnSp>
          <p:nvCxnSpPr>
            <p:cNvPr id="8" name="Straight Connector 7"/>
            <p:cNvCxnSpPr/>
            <p:nvPr/>
          </p:nvCxnSpPr>
          <p:spPr>
            <a:xfrm>
              <a:off x="1640952" y="2739130"/>
              <a:ext cx="304800" cy="1564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593929" y="2703064"/>
              <a:ext cx="304800" cy="2286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143000" y="3505200"/>
            <a:ext cx="1600200" cy="369332"/>
          </a:xfrm>
          <a:prstGeom prst="rect">
            <a:avLst/>
          </a:prstGeom>
          <a:noFill/>
        </p:spPr>
        <p:txBody>
          <a:bodyPr wrap="square" rtlCol="0">
            <a:spAutoFit/>
          </a:bodyPr>
          <a:lstStyle/>
          <a:p>
            <a:r>
              <a:rPr lang="en-US" b="1" dirty="0" smtClean="0"/>
              <a:t>3</a:t>
            </a:r>
            <a:r>
              <a:rPr lang="en-US" b="1" i="1" dirty="0" smtClean="0"/>
              <a:t>x</a:t>
            </a:r>
            <a:r>
              <a:rPr lang="en-US" b="1" dirty="0" smtClean="0"/>
              <a:t> = 36</a:t>
            </a:r>
            <a:endParaRPr lang="en-US" b="1" dirty="0"/>
          </a:p>
        </p:txBody>
      </p:sp>
      <p:sp>
        <p:nvSpPr>
          <p:cNvPr id="14" name="TextBox 13"/>
          <p:cNvSpPr txBox="1"/>
          <p:nvPr/>
        </p:nvSpPr>
        <p:spPr>
          <a:xfrm>
            <a:off x="1256816" y="3505200"/>
            <a:ext cx="1073071" cy="646331"/>
          </a:xfrm>
          <a:prstGeom prst="rect">
            <a:avLst/>
          </a:prstGeom>
          <a:noFill/>
        </p:spPr>
        <p:txBody>
          <a:bodyPr wrap="square" rtlCol="0">
            <a:spAutoFit/>
          </a:bodyPr>
          <a:lstStyle/>
          <a:p>
            <a:r>
              <a:rPr lang="en-US" dirty="0" smtClean="0"/>
              <a:t>__   __</a:t>
            </a:r>
          </a:p>
          <a:p>
            <a:r>
              <a:rPr lang="en-US" dirty="0"/>
              <a:t> </a:t>
            </a:r>
            <a:r>
              <a:rPr lang="en-US" dirty="0" smtClean="0"/>
              <a:t>3     3</a:t>
            </a:r>
            <a:endParaRPr lang="en-US" dirty="0"/>
          </a:p>
        </p:txBody>
      </p:sp>
      <p:sp>
        <p:nvSpPr>
          <p:cNvPr id="15" name="TextBox 14"/>
          <p:cNvSpPr txBox="1"/>
          <p:nvPr/>
        </p:nvSpPr>
        <p:spPr>
          <a:xfrm>
            <a:off x="1447800" y="4343400"/>
            <a:ext cx="1562584" cy="381000"/>
          </a:xfrm>
          <a:prstGeom prst="rect">
            <a:avLst/>
          </a:prstGeom>
          <a:noFill/>
        </p:spPr>
        <p:txBody>
          <a:bodyPr wrap="square" rtlCol="0">
            <a:spAutoFit/>
          </a:bodyPr>
          <a:lstStyle/>
          <a:p>
            <a:r>
              <a:rPr lang="en-US" i="1" dirty="0"/>
              <a:t>x</a:t>
            </a:r>
            <a:r>
              <a:rPr lang="en-US" dirty="0" smtClean="0"/>
              <a:t> = 12</a:t>
            </a:r>
            <a:endParaRPr lang="en-US"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159430"/>
            <a:ext cx="1524000" cy="1052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6367866" y="2624830"/>
            <a:ext cx="351823" cy="228600"/>
            <a:chOff x="1593929" y="2703064"/>
            <a:chExt cx="351823" cy="228600"/>
          </a:xfrm>
        </p:grpSpPr>
        <p:cxnSp>
          <p:nvCxnSpPr>
            <p:cNvPr id="19" name="Straight Connector 18"/>
            <p:cNvCxnSpPr/>
            <p:nvPr/>
          </p:nvCxnSpPr>
          <p:spPr>
            <a:xfrm>
              <a:off x="1640952" y="2739130"/>
              <a:ext cx="304800" cy="15646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593929" y="2703064"/>
              <a:ext cx="304800" cy="2286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310487" y="3459033"/>
            <a:ext cx="2419557" cy="369332"/>
          </a:xfrm>
          <a:prstGeom prst="rect">
            <a:avLst/>
          </a:prstGeom>
          <a:noFill/>
        </p:spPr>
        <p:txBody>
          <a:bodyPr wrap="square" rtlCol="0">
            <a:spAutoFit/>
          </a:bodyPr>
          <a:lstStyle/>
          <a:p>
            <a:r>
              <a:rPr lang="en-US" b="1" dirty="0" smtClean="0"/>
              <a:t>2(</a:t>
            </a:r>
            <a:r>
              <a:rPr lang="en-US" b="1" i="1" dirty="0" smtClean="0"/>
              <a:t>x</a:t>
            </a:r>
            <a:r>
              <a:rPr lang="en-US" b="1" dirty="0" smtClean="0"/>
              <a:t> + 3) = 36</a:t>
            </a:r>
            <a:endParaRPr lang="en-US" b="1" dirty="0"/>
          </a:p>
        </p:txBody>
      </p:sp>
      <p:sp>
        <p:nvSpPr>
          <p:cNvPr id="17" name="TextBox 16"/>
          <p:cNvSpPr txBox="1"/>
          <p:nvPr/>
        </p:nvSpPr>
        <p:spPr>
          <a:xfrm>
            <a:off x="5638800" y="4151531"/>
            <a:ext cx="2091244" cy="369332"/>
          </a:xfrm>
          <a:prstGeom prst="rect">
            <a:avLst/>
          </a:prstGeom>
          <a:noFill/>
        </p:spPr>
        <p:txBody>
          <a:bodyPr wrap="square" rtlCol="0">
            <a:spAutoFit/>
          </a:bodyPr>
          <a:lstStyle/>
          <a:p>
            <a:r>
              <a:rPr lang="en-US" b="1" dirty="0" smtClean="0"/>
              <a:t>2</a:t>
            </a:r>
            <a:r>
              <a:rPr lang="en-US" b="1" i="1" dirty="0" smtClean="0"/>
              <a:t>x</a:t>
            </a:r>
            <a:r>
              <a:rPr lang="en-US" b="1" dirty="0" smtClean="0"/>
              <a:t> + 6 = 36</a:t>
            </a:r>
            <a:endParaRPr lang="en-US" b="1" dirty="0"/>
          </a:p>
        </p:txBody>
      </p:sp>
      <p:sp>
        <p:nvSpPr>
          <p:cNvPr id="25" name="TextBox 24"/>
          <p:cNvSpPr txBox="1"/>
          <p:nvPr/>
        </p:nvSpPr>
        <p:spPr>
          <a:xfrm>
            <a:off x="6019800" y="4648200"/>
            <a:ext cx="1905000" cy="369332"/>
          </a:xfrm>
          <a:prstGeom prst="rect">
            <a:avLst/>
          </a:prstGeom>
          <a:noFill/>
        </p:spPr>
        <p:txBody>
          <a:bodyPr wrap="square" rtlCol="0">
            <a:spAutoFit/>
          </a:bodyPr>
          <a:lstStyle/>
          <a:p>
            <a:r>
              <a:rPr lang="en-US" b="1" dirty="0"/>
              <a:t> </a:t>
            </a:r>
            <a:r>
              <a:rPr lang="en-US" b="1" dirty="0" smtClean="0"/>
              <a:t> </a:t>
            </a:r>
            <a:r>
              <a:rPr lang="en-US" b="1" u="sng" dirty="0" smtClean="0"/>
              <a:t>–6    –6</a:t>
            </a:r>
            <a:r>
              <a:rPr lang="en-US" b="1" dirty="0" smtClean="0"/>
              <a:t> </a:t>
            </a:r>
            <a:endParaRPr lang="en-US" b="1" dirty="0"/>
          </a:p>
        </p:txBody>
      </p:sp>
      <p:sp>
        <p:nvSpPr>
          <p:cNvPr id="26" name="TextBox 25"/>
          <p:cNvSpPr txBox="1"/>
          <p:nvPr/>
        </p:nvSpPr>
        <p:spPr>
          <a:xfrm>
            <a:off x="6267243" y="5017532"/>
            <a:ext cx="1657557" cy="369332"/>
          </a:xfrm>
          <a:prstGeom prst="rect">
            <a:avLst/>
          </a:prstGeom>
          <a:noFill/>
        </p:spPr>
        <p:txBody>
          <a:bodyPr wrap="square" rtlCol="0">
            <a:spAutoFit/>
          </a:bodyPr>
          <a:lstStyle/>
          <a:p>
            <a:r>
              <a:rPr lang="en-US" b="1" dirty="0" smtClean="0"/>
              <a:t>2</a:t>
            </a:r>
            <a:r>
              <a:rPr lang="en-US" b="1" i="1" dirty="0" smtClean="0"/>
              <a:t>x</a:t>
            </a:r>
            <a:r>
              <a:rPr lang="en-US" b="1" dirty="0" smtClean="0"/>
              <a:t> = 30</a:t>
            </a:r>
            <a:endParaRPr lang="en-US" b="1" dirty="0"/>
          </a:p>
        </p:txBody>
      </p:sp>
      <p:sp>
        <p:nvSpPr>
          <p:cNvPr id="27" name="TextBox 26"/>
          <p:cNvSpPr txBox="1"/>
          <p:nvPr/>
        </p:nvSpPr>
        <p:spPr>
          <a:xfrm>
            <a:off x="6311552" y="5089422"/>
            <a:ext cx="1404535" cy="646331"/>
          </a:xfrm>
          <a:prstGeom prst="rect">
            <a:avLst/>
          </a:prstGeom>
          <a:noFill/>
        </p:spPr>
        <p:txBody>
          <a:bodyPr wrap="square" rtlCol="0">
            <a:spAutoFit/>
          </a:bodyPr>
          <a:lstStyle/>
          <a:p>
            <a:r>
              <a:rPr lang="en-US" dirty="0" smtClean="0"/>
              <a:t>__    __</a:t>
            </a:r>
          </a:p>
          <a:p>
            <a:r>
              <a:rPr lang="en-US" dirty="0"/>
              <a:t> </a:t>
            </a:r>
            <a:r>
              <a:rPr lang="en-US" dirty="0" smtClean="0"/>
              <a:t>2      2 </a:t>
            </a:r>
            <a:endParaRPr lang="en-US" dirty="0"/>
          </a:p>
        </p:txBody>
      </p:sp>
      <p:sp>
        <p:nvSpPr>
          <p:cNvPr id="28" name="TextBox 27"/>
          <p:cNvSpPr txBox="1"/>
          <p:nvPr/>
        </p:nvSpPr>
        <p:spPr>
          <a:xfrm>
            <a:off x="6543777" y="5735753"/>
            <a:ext cx="1172309" cy="369332"/>
          </a:xfrm>
          <a:prstGeom prst="rect">
            <a:avLst/>
          </a:prstGeom>
          <a:noFill/>
        </p:spPr>
        <p:txBody>
          <a:bodyPr wrap="square" rtlCol="0">
            <a:spAutoFit/>
          </a:bodyPr>
          <a:lstStyle/>
          <a:p>
            <a:r>
              <a:rPr lang="en-US" b="1" i="1" dirty="0"/>
              <a:t>x</a:t>
            </a:r>
            <a:r>
              <a:rPr lang="en-US" b="1" dirty="0" smtClean="0"/>
              <a:t> = 15</a:t>
            </a:r>
            <a:endParaRPr lang="en-US" b="1" i="1" dirty="0"/>
          </a:p>
        </p:txBody>
      </p:sp>
      <p:sp>
        <p:nvSpPr>
          <p:cNvPr id="30" name="Action Button: Home 29">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Back or Previous 3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9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ppt_x"/>
                                          </p:val>
                                        </p:tav>
                                        <p:tav tm="100000">
                                          <p:val>
                                            <p:strVal val="#ppt_x"/>
                                          </p:val>
                                        </p:tav>
                                      </p:tavLst>
                                    </p:anim>
                                    <p:anim calcmode="lin" valueType="num">
                                      <p:cBhvr additive="base">
                                        <p:cTn id="13" dur="1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ppt_x"/>
                                          </p:val>
                                        </p:tav>
                                        <p:tav tm="100000">
                                          <p:val>
                                            <p:strVal val="#ppt_x"/>
                                          </p:val>
                                        </p:tav>
                                      </p:tavLst>
                                    </p:anim>
                                    <p:anim calcmode="lin" valueType="num">
                                      <p:cBhvr additive="base">
                                        <p:cTn id="18" dur="10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000" fill="hold"/>
                                        <p:tgtEl>
                                          <p:spTgt spid="15"/>
                                        </p:tgtEl>
                                        <p:attrNameLst>
                                          <p:attrName>ppt_x</p:attrName>
                                        </p:attrNameLst>
                                      </p:cBhvr>
                                      <p:tavLst>
                                        <p:tav tm="0">
                                          <p:val>
                                            <p:strVal val="#ppt_x"/>
                                          </p:val>
                                        </p:tav>
                                        <p:tav tm="100000">
                                          <p:val>
                                            <p:strVal val="#ppt_x"/>
                                          </p:val>
                                        </p:tav>
                                      </p:tavLst>
                                    </p:anim>
                                    <p:anim calcmode="lin" valueType="num">
                                      <p:cBhvr additive="base">
                                        <p:cTn id="23" dur="10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ppt_x"/>
                                          </p:val>
                                        </p:tav>
                                        <p:tav tm="100000">
                                          <p:val>
                                            <p:strVal val="#ppt_x"/>
                                          </p:val>
                                        </p:tav>
                                      </p:tavLst>
                                    </p:anim>
                                    <p:anim calcmode="lin" valueType="num">
                                      <p:cBhvr additive="base">
                                        <p:cTn id="28" dur="10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ppt_x"/>
                                          </p:val>
                                        </p:tav>
                                        <p:tav tm="100000">
                                          <p:val>
                                            <p:strVal val="#ppt_x"/>
                                          </p:val>
                                        </p:tav>
                                      </p:tavLst>
                                    </p:anim>
                                    <p:anim calcmode="lin" valueType="num">
                                      <p:cBhvr additive="base">
                                        <p:cTn id="33" dur="10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1000" fill="hold"/>
                                        <p:tgtEl>
                                          <p:spTgt spid="17"/>
                                        </p:tgtEl>
                                        <p:attrNameLst>
                                          <p:attrName>ppt_x</p:attrName>
                                        </p:attrNameLst>
                                      </p:cBhvr>
                                      <p:tavLst>
                                        <p:tav tm="0">
                                          <p:val>
                                            <p:strVal val="#ppt_x"/>
                                          </p:val>
                                        </p:tav>
                                        <p:tav tm="100000">
                                          <p:val>
                                            <p:strVal val="#ppt_x"/>
                                          </p:val>
                                        </p:tav>
                                      </p:tavLst>
                                    </p:anim>
                                    <p:anim calcmode="lin" valueType="num">
                                      <p:cBhvr additive="base">
                                        <p:cTn id="38" dur="10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ppt_x"/>
                                          </p:val>
                                        </p:tav>
                                        <p:tav tm="100000">
                                          <p:val>
                                            <p:strVal val="#ppt_x"/>
                                          </p:val>
                                        </p:tav>
                                      </p:tavLst>
                                    </p:anim>
                                    <p:anim calcmode="lin" valueType="num">
                                      <p:cBhvr additive="base">
                                        <p:cTn id="48" dur="10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1000" fill="hold"/>
                                        <p:tgtEl>
                                          <p:spTgt spid="27"/>
                                        </p:tgtEl>
                                        <p:attrNameLst>
                                          <p:attrName>ppt_x</p:attrName>
                                        </p:attrNameLst>
                                      </p:cBhvr>
                                      <p:tavLst>
                                        <p:tav tm="0">
                                          <p:val>
                                            <p:strVal val="#ppt_x"/>
                                          </p:val>
                                        </p:tav>
                                        <p:tav tm="100000">
                                          <p:val>
                                            <p:strVal val="#ppt_x"/>
                                          </p:val>
                                        </p:tav>
                                      </p:tavLst>
                                    </p:anim>
                                    <p:anim calcmode="lin" valueType="num">
                                      <p:cBhvr additive="base">
                                        <p:cTn id="53" dur="100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10000"/>
                            </p:stCondLst>
                            <p:childTnLst>
                              <p:par>
                                <p:cTn id="55" presetID="2" presetClass="entr" presetSubtype="4"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000" fill="hold"/>
                                        <p:tgtEl>
                                          <p:spTgt spid="28"/>
                                        </p:tgtEl>
                                        <p:attrNameLst>
                                          <p:attrName>ppt_x</p:attrName>
                                        </p:attrNameLst>
                                      </p:cBhvr>
                                      <p:tavLst>
                                        <p:tav tm="0">
                                          <p:val>
                                            <p:strVal val="#ppt_x"/>
                                          </p:val>
                                        </p:tav>
                                        <p:tav tm="100000">
                                          <p:val>
                                            <p:strVal val="#ppt_x"/>
                                          </p:val>
                                        </p:tav>
                                      </p:tavLst>
                                    </p:anim>
                                    <p:anim calcmode="lin" valueType="num">
                                      <p:cBhvr additive="base">
                                        <p:cTn id="5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with functions…?</a:t>
            </a:r>
            <a:endParaRPr lang="en-US" dirty="0"/>
          </a:p>
        </p:txBody>
      </p:sp>
      <p:sp>
        <p:nvSpPr>
          <p:cNvPr id="3" name="Content Placeholder 2"/>
          <p:cNvSpPr>
            <a:spLocks noGrp="1"/>
          </p:cNvSpPr>
          <p:nvPr>
            <p:ph idx="1"/>
          </p:nvPr>
        </p:nvSpPr>
        <p:spPr>
          <a:xfrm>
            <a:off x="2362200" y="1143000"/>
            <a:ext cx="4572000" cy="579438"/>
          </a:xfrm>
        </p:spPr>
        <p:txBody>
          <a:bodyPr/>
          <a:lstStyle/>
          <a:p>
            <a:pPr marL="0" indent="0">
              <a:buNone/>
            </a:pPr>
            <a:r>
              <a:rPr lang="en-US" dirty="0" smtClean="0"/>
              <a:t>Click the appropriate box.</a:t>
            </a:r>
            <a:endParaRPr lang="en-US" dirty="0"/>
          </a:p>
        </p:txBody>
      </p:sp>
      <p:sp>
        <p:nvSpPr>
          <p:cNvPr id="4" name="TextBox 3"/>
          <p:cNvSpPr txBox="1"/>
          <p:nvPr/>
        </p:nvSpPr>
        <p:spPr>
          <a:xfrm>
            <a:off x="762000" y="2882442"/>
            <a:ext cx="1981200" cy="1631216"/>
          </a:xfrm>
          <a:prstGeom prst="rect">
            <a:avLst/>
          </a:prstGeom>
          <a:solidFill>
            <a:srgbClr val="FFFF00"/>
          </a:solidFill>
          <a:ln w="38100">
            <a:solidFill>
              <a:schemeClr val="tx1"/>
            </a:solidFill>
          </a:ln>
        </p:spPr>
        <p:txBody>
          <a:bodyPr wrap="square" rtlCol="0">
            <a:spAutoFit/>
          </a:bodyPr>
          <a:lstStyle/>
          <a:p>
            <a:pPr algn="ctr"/>
            <a:r>
              <a:rPr lang="en-US" sz="2800" b="1" dirty="0" smtClean="0"/>
              <a:t>Write a rule for a function</a:t>
            </a:r>
          </a:p>
          <a:p>
            <a:pPr algn="ctr"/>
            <a:r>
              <a:rPr lang="en-US" sz="1600" b="1" dirty="0" smtClean="0"/>
              <a:t>(Chapter 2)</a:t>
            </a:r>
            <a:endParaRPr lang="en-US" sz="1600" b="1" dirty="0"/>
          </a:p>
        </p:txBody>
      </p:sp>
      <p:sp>
        <p:nvSpPr>
          <p:cNvPr id="5" name="TextBox 4"/>
          <p:cNvSpPr txBox="1"/>
          <p:nvPr/>
        </p:nvSpPr>
        <p:spPr>
          <a:xfrm>
            <a:off x="3505200" y="1981200"/>
            <a:ext cx="1981200" cy="2062103"/>
          </a:xfrm>
          <a:prstGeom prst="rect">
            <a:avLst/>
          </a:prstGeom>
          <a:solidFill>
            <a:srgbClr val="C00000"/>
          </a:solidFill>
          <a:ln w="38100">
            <a:solidFill>
              <a:schemeClr val="tx1"/>
            </a:solidFill>
          </a:ln>
        </p:spPr>
        <p:txBody>
          <a:bodyPr wrap="square" rtlCol="0">
            <a:spAutoFit/>
          </a:bodyPr>
          <a:lstStyle/>
          <a:p>
            <a:pPr algn="ctr"/>
            <a:r>
              <a:rPr lang="en-US" sz="2800" b="1" dirty="0" smtClean="0"/>
              <a:t>Find domain and range of a function</a:t>
            </a:r>
          </a:p>
          <a:p>
            <a:pPr algn="ctr"/>
            <a:r>
              <a:rPr lang="en-US" sz="1600" b="1" dirty="0" smtClean="0"/>
              <a:t>(Chapter 2)</a:t>
            </a:r>
            <a:endParaRPr lang="en-US" sz="1600" b="1" dirty="0"/>
          </a:p>
        </p:txBody>
      </p:sp>
      <p:sp>
        <p:nvSpPr>
          <p:cNvPr id="6" name="TextBox 5"/>
          <p:cNvSpPr txBox="1"/>
          <p:nvPr/>
        </p:nvSpPr>
        <p:spPr>
          <a:xfrm>
            <a:off x="6400800" y="2666999"/>
            <a:ext cx="1981200" cy="2062103"/>
          </a:xfrm>
          <a:prstGeom prst="rect">
            <a:avLst/>
          </a:prstGeom>
          <a:solidFill>
            <a:srgbClr val="0070C0"/>
          </a:solidFill>
          <a:ln w="38100">
            <a:solidFill>
              <a:schemeClr val="tx1"/>
            </a:solidFill>
          </a:ln>
        </p:spPr>
        <p:txBody>
          <a:bodyPr wrap="square" rtlCol="0">
            <a:spAutoFit/>
          </a:bodyPr>
          <a:lstStyle/>
          <a:p>
            <a:pPr algn="ctr"/>
            <a:r>
              <a:rPr lang="en-US" sz="2800" b="1" dirty="0" smtClean="0"/>
              <a:t>Rewrite equations in function form</a:t>
            </a:r>
          </a:p>
          <a:p>
            <a:pPr algn="ctr"/>
            <a:r>
              <a:rPr lang="en-US" sz="1600" b="1" dirty="0" smtClean="0"/>
              <a:t>(Chapter 3)</a:t>
            </a:r>
            <a:endParaRPr lang="en-US" sz="1600"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6400800" y="2666999"/>
            <a:ext cx="1981200" cy="206210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762000" y="2882442"/>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05200" y="4343400"/>
            <a:ext cx="1981200" cy="2062103"/>
          </a:xfrm>
          <a:prstGeom prst="rect">
            <a:avLst/>
          </a:prstGeom>
          <a:solidFill>
            <a:srgbClr val="92D050"/>
          </a:solidFill>
          <a:ln w="38100">
            <a:solidFill>
              <a:schemeClr val="tx1"/>
            </a:solidFill>
          </a:ln>
        </p:spPr>
        <p:txBody>
          <a:bodyPr wrap="square" rtlCol="0">
            <a:spAutoFit/>
          </a:bodyPr>
          <a:lstStyle/>
          <a:p>
            <a:pPr algn="ctr"/>
            <a:r>
              <a:rPr lang="en-US" sz="2800" b="1" dirty="0" smtClean="0"/>
              <a:t>Decide if a relationship is a function</a:t>
            </a:r>
          </a:p>
          <a:p>
            <a:pPr algn="ctr"/>
            <a:r>
              <a:rPr lang="en-US" sz="1600" b="1" dirty="0" smtClean="0"/>
              <a:t>(Chapter 2)</a:t>
            </a:r>
            <a:endParaRPr lang="en-US" sz="1600" b="1" dirty="0"/>
          </a:p>
        </p:txBody>
      </p:sp>
      <p:sp>
        <p:nvSpPr>
          <p:cNvPr id="12" name="Action Button: Custom 11">
            <a:hlinkClick r:id="rId5" action="ppaction://hlinksldjump" highlightClick="1"/>
          </p:cNvPr>
          <p:cNvSpPr/>
          <p:nvPr/>
        </p:nvSpPr>
        <p:spPr>
          <a:xfrm>
            <a:off x="3505200" y="4351055"/>
            <a:ext cx="1981200" cy="205444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3513551" y="1955103"/>
            <a:ext cx="1981200" cy="208819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334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24475"/>
          </a:xfrm>
        </p:spPr>
        <p:txBody>
          <a:bodyPr>
            <a:normAutofit fontScale="90000"/>
          </a:bodyPr>
          <a:lstStyle/>
          <a:p>
            <a:pPr algn="ctr"/>
            <a:r>
              <a:rPr lang="en-US" b="1" dirty="0" smtClean="0"/>
              <a:t>To write an equation in “function form” means to isolate </a:t>
            </a:r>
            <a:r>
              <a:rPr lang="en-US" b="1" i="1" dirty="0" smtClean="0"/>
              <a:t>y</a:t>
            </a:r>
            <a:r>
              <a:rPr lang="en-US" b="1" dirty="0" smtClean="0"/>
              <a:t>.</a:t>
            </a:r>
            <a:endParaRPr lang="en-US" b="1" dirty="0"/>
          </a:p>
        </p:txBody>
      </p:sp>
      <p:sp>
        <p:nvSpPr>
          <p:cNvPr id="4" name="Content Placeholder 2"/>
          <p:cNvSpPr txBox="1">
            <a:spLocks/>
          </p:cNvSpPr>
          <p:nvPr/>
        </p:nvSpPr>
        <p:spPr>
          <a:xfrm>
            <a:off x="3276600" y="1676399"/>
            <a:ext cx="1809957" cy="707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b="1" dirty="0" smtClean="0"/>
              <a:t>Example:</a:t>
            </a:r>
            <a:endParaRPr lang="en-US" b="1" dirty="0"/>
          </a:p>
        </p:txBody>
      </p:sp>
      <p:sp>
        <p:nvSpPr>
          <p:cNvPr id="6" name="TextBox 5"/>
          <p:cNvSpPr txBox="1"/>
          <p:nvPr/>
        </p:nvSpPr>
        <p:spPr>
          <a:xfrm>
            <a:off x="2971800" y="2743200"/>
            <a:ext cx="3200400" cy="1477328"/>
          </a:xfrm>
          <a:prstGeom prst="rect">
            <a:avLst/>
          </a:prstGeom>
          <a:noFill/>
        </p:spPr>
        <p:txBody>
          <a:bodyPr wrap="square" rtlCol="0">
            <a:spAutoFit/>
          </a:bodyPr>
          <a:lstStyle/>
          <a:p>
            <a:r>
              <a:rPr lang="en-US" dirty="0" smtClean="0"/>
              <a:t>  2</a:t>
            </a:r>
            <a:r>
              <a:rPr lang="en-US" i="1" dirty="0" smtClean="0"/>
              <a:t>x</a:t>
            </a:r>
            <a:r>
              <a:rPr lang="en-US" dirty="0" smtClean="0"/>
              <a:t> – 4</a:t>
            </a:r>
            <a:r>
              <a:rPr lang="en-US" i="1" dirty="0" smtClean="0"/>
              <a:t>y</a:t>
            </a:r>
            <a:r>
              <a:rPr lang="en-US" dirty="0" smtClean="0"/>
              <a:t> = 8</a:t>
            </a:r>
          </a:p>
          <a:p>
            <a:r>
              <a:rPr lang="en-US" dirty="0" smtClean="0"/>
              <a:t> </a:t>
            </a:r>
            <a:r>
              <a:rPr lang="en-US" u="sng" dirty="0" smtClean="0"/>
              <a:t>–2</a:t>
            </a:r>
            <a:r>
              <a:rPr lang="en-US" i="1" u="sng" dirty="0" smtClean="0"/>
              <a:t>x</a:t>
            </a:r>
            <a:r>
              <a:rPr lang="en-US" u="sng" dirty="0" smtClean="0"/>
              <a:t>          –2</a:t>
            </a:r>
            <a:r>
              <a:rPr lang="en-US" i="1" u="sng" dirty="0" smtClean="0"/>
              <a:t>x</a:t>
            </a:r>
            <a:endParaRPr lang="en-US" dirty="0" smtClean="0"/>
          </a:p>
          <a:p>
            <a:r>
              <a:rPr lang="en-US" dirty="0"/>
              <a:t> </a:t>
            </a:r>
            <a:r>
              <a:rPr lang="en-US" dirty="0" smtClean="0"/>
              <a:t>       </a:t>
            </a:r>
            <a:r>
              <a:rPr lang="en-US" u="sng" dirty="0" smtClean="0"/>
              <a:t>-4</a:t>
            </a:r>
            <a:r>
              <a:rPr lang="en-US" i="1" u="sng" dirty="0" smtClean="0"/>
              <a:t>y</a:t>
            </a:r>
            <a:r>
              <a:rPr lang="en-US" dirty="0" smtClean="0"/>
              <a:t> = </a:t>
            </a:r>
            <a:r>
              <a:rPr lang="en-US" u="sng" dirty="0" smtClean="0"/>
              <a:t>8 + -2</a:t>
            </a:r>
            <a:r>
              <a:rPr lang="en-US" i="1" u="sng" dirty="0" smtClean="0"/>
              <a:t>x</a:t>
            </a:r>
            <a:endParaRPr lang="en-US" dirty="0" smtClean="0"/>
          </a:p>
          <a:p>
            <a:r>
              <a:rPr lang="en-US" dirty="0" smtClean="0"/>
              <a:t>         –4       –4</a:t>
            </a:r>
          </a:p>
          <a:p>
            <a:r>
              <a:rPr lang="en-US" dirty="0"/>
              <a:t> </a:t>
            </a:r>
            <a:r>
              <a:rPr lang="en-US" dirty="0" smtClean="0"/>
              <a:t>          </a:t>
            </a:r>
            <a:r>
              <a:rPr lang="en-US" i="1" dirty="0" smtClean="0"/>
              <a:t>y</a:t>
            </a:r>
            <a:r>
              <a:rPr lang="en-US" dirty="0" smtClean="0"/>
              <a:t> = –2 + ½ </a:t>
            </a:r>
            <a:r>
              <a:rPr lang="en-US" i="1" dirty="0" smtClean="0"/>
              <a:t>x</a:t>
            </a:r>
            <a:r>
              <a:rPr lang="en-US" dirty="0" smtClean="0"/>
              <a:t>  </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651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How am I presented the info?</a:t>
            </a:r>
            <a:endParaRPr lang="en-US" dirty="0"/>
          </a:p>
        </p:txBody>
      </p:sp>
      <p:sp>
        <p:nvSpPr>
          <p:cNvPr id="5123" name="Content Placeholder 2"/>
          <p:cNvSpPr>
            <a:spLocks noGrp="1"/>
          </p:cNvSpPr>
          <p:nvPr>
            <p:ph idx="1"/>
          </p:nvPr>
        </p:nvSpPr>
        <p:spPr>
          <a:xfrm>
            <a:off x="457200" y="1600200"/>
            <a:ext cx="4191000" cy="1371600"/>
          </a:xfrm>
        </p:spPr>
        <p:txBody>
          <a:bodyPr>
            <a:normAutofit/>
          </a:bodyPr>
          <a:lstStyle/>
          <a:p>
            <a:pPr algn="ctr" eaLnBrk="1" hangingPunct="1">
              <a:buFont typeface="Wingdings 2" pitchFamily="18" charset="2"/>
              <a:buNone/>
            </a:pPr>
            <a:r>
              <a:rPr lang="en-US" sz="4000" b="1" dirty="0" smtClean="0">
                <a:solidFill>
                  <a:srgbClr val="CC0000"/>
                </a:solidFill>
              </a:rPr>
              <a:t>I am given two points</a:t>
            </a:r>
            <a:endParaRPr lang="en-US" sz="2000" b="1" dirty="0" smtClean="0">
              <a:solidFill>
                <a:srgbClr val="CC0000"/>
              </a:solidFill>
            </a:endParaRPr>
          </a:p>
          <a:p>
            <a:pPr algn="ctr" eaLnBrk="1" hangingPunct="1">
              <a:buFont typeface="Wingdings 2" pitchFamily="18" charset="2"/>
              <a:buNone/>
            </a:pPr>
            <a:endParaRPr lang="en-US" sz="4000" b="1" dirty="0" smtClean="0">
              <a:solidFill>
                <a:srgbClr val="CC0000"/>
              </a:solidFill>
            </a:endParaRPr>
          </a:p>
        </p:txBody>
      </p:sp>
      <p:sp>
        <p:nvSpPr>
          <p:cNvPr id="5124" name="Rectangle 3"/>
          <p:cNvSpPr>
            <a:spLocks noChangeArrowheads="1"/>
          </p:cNvSpPr>
          <p:nvPr/>
        </p:nvSpPr>
        <p:spPr bwMode="auto">
          <a:xfrm>
            <a:off x="4648200" y="3581400"/>
            <a:ext cx="37877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000" b="1" dirty="0">
                <a:solidFill>
                  <a:srgbClr val="CC0000"/>
                </a:solidFill>
                <a:latin typeface="Book Antiqua" pitchFamily="18" charset="0"/>
              </a:rPr>
              <a:t>I am given a graphed </a:t>
            </a:r>
            <a:r>
              <a:rPr lang="en-US" sz="4000" b="1" dirty="0" smtClean="0">
                <a:solidFill>
                  <a:srgbClr val="CC0000"/>
                </a:solidFill>
                <a:latin typeface="Book Antiqua" pitchFamily="18" charset="0"/>
              </a:rPr>
              <a:t>line</a:t>
            </a:r>
            <a:endParaRPr lang="en-US" sz="2000" b="1" dirty="0">
              <a:solidFill>
                <a:srgbClr val="CC0000"/>
              </a:solidFill>
              <a:latin typeface="Book Antiqua" pitchFamily="18" charset="0"/>
            </a:endParaRPr>
          </a:p>
        </p:txBody>
      </p:sp>
      <p:sp>
        <p:nvSpPr>
          <p:cNvPr id="6" name="Action Button: Custom 5">
            <a:hlinkClick r:id="rId2" action="ppaction://hlinksldjump" highlightClick="1"/>
          </p:cNvPr>
          <p:cNvSpPr/>
          <p:nvPr/>
        </p:nvSpPr>
        <p:spPr>
          <a:xfrm>
            <a:off x="4903767" y="3629938"/>
            <a:ext cx="3276640" cy="14478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914400" y="1676400"/>
            <a:ext cx="3352800" cy="12954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Home 6">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8028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Then I would need to use the formula…</a:t>
            </a:r>
            <a:endParaRPr lang="en-US" dirty="0"/>
          </a:p>
        </p:txBody>
      </p:sp>
      <p:sp>
        <p:nvSpPr>
          <p:cNvPr id="3" name="Content Placeholder 2"/>
          <p:cNvSpPr>
            <a:spLocks noGrp="1"/>
          </p:cNvSpPr>
          <p:nvPr>
            <p:ph idx="1"/>
          </p:nvPr>
        </p:nvSpPr>
        <p:spPr>
          <a:xfrm>
            <a:off x="2362200" y="2362200"/>
            <a:ext cx="4343400" cy="1524000"/>
          </a:xfrm>
        </p:spPr>
        <p:txBody>
          <a:bodyPr/>
          <a:lstStyle/>
          <a:p>
            <a:pPr algn="ctr" eaLnBrk="1" hangingPunct="1">
              <a:buFont typeface="Wingdings 2" pitchFamily="18" charset="2"/>
              <a:buNone/>
            </a:pPr>
            <a:r>
              <a:rPr lang="en-US" sz="4000" b="1" i="1" u="sng" dirty="0" smtClean="0">
                <a:solidFill>
                  <a:srgbClr val="CC0000"/>
                </a:solidFill>
              </a:rPr>
              <a:t>RISE</a:t>
            </a:r>
          </a:p>
          <a:p>
            <a:pPr algn="ctr" eaLnBrk="1" hangingPunct="1">
              <a:buFont typeface="Wingdings 2" pitchFamily="18" charset="2"/>
              <a:buNone/>
            </a:pPr>
            <a:r>
              <a:rPr lang="en-US" sz="4000" b="1" i="1" dirty="0" smtClean="0">
                <a:solidFill>
                  <a:srgbClr val="CC0000"/>
                </a:solidFill>
              </a:rPr>
              <a:t>RUN</a:t>
            </a:r>
          </a:p>
        </p:txBody>
      </p:sp>
      <p:sp>
        <p:nvSpPr>
          <p:cNvPr id="6148" name="TextBox 3"/>
          <p:cNvSpPr txBox="1">
            <a:spLocks noChangeArrowheads="1"/>
          </p:cNvSpPr>
          <p:nvPr/>
        </p:nvSpPr>
        <p:spPr bwMode="auto">
          <a:xfrm>
            <a:off x="2590800" y="4343400"/>
            <a:ext cx="411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000" b="1" dirty="0">
                <a:solidFill>
                  <a:srgbClr val="0070C0"/>
                </a:solidFill>
                <a:latin typeface="Book Antiqua" pitchFamily="18" charset="0"/>
              </a:rPr>
              <a:t>I forget how to do that…(click here)</a:t>
            </a:r>
          </a:p>
        </p:txBody>
      </p:sp>
      <p:sp>
        <p:nvSpPr>
          <p:cNvPr id="5" name="Action Button: Custom 4">
            <a:hlinkClick r:id="rId2" action="ppaction://hlinksldjump" highlightClick="1"/>
          </p:cNvPr>
          <p:cNvSpPr/>
          <p:nvPr/>
        </p:nvSpPr>
        <p:spPr>
          <a:xfrm>
            <a:off x="2590800" y="4237451"/>
            <a:ext cx="4343400" cy="1295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0C0"/>
              </a:solidFill>
            </a:endParaRPr>
          </a:p>
        </p:txBody>
      </p:sp>
      <p:sp>
        <p:nvSpPr>
          <p:cNvPr id="6" name="Action Button: Home 5">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8351" y="5937337"/>
            <a:ext cx="19050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4" action="ppaction://hlinksldjump" highlightClick="1"/>
          </p:cNvPr>
          <p:cNvSpPr/>
          <p:nvPr/>
        </p:nvSpPr>
        <p:spPr>
          <a:xfrm>
            <a:off x="3818351" y="5937337"/>
            <a:ext cx="1744249" cy="4770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816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1250"/>
                            </p:stCondLst>
                            <p:childTnLst>
                              <p:par>
                                <p:cTn id="12" presetID="39" presetClass="entr" presetSubtype="0" accel="100000" fill="hold" grpId="0" nodeType="after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DON’T FORGET!!!</a:t>
            </a:r>
            <a:endParaRPr lang="en-US" dirty="0"/>
          </a:p>
        </p:txBody>
      </p:sp>
      <p:sp>
        <p:nvSpPr>
          <p:cNvPr id="7171" name="Content Placeholder 2"/>
          <p:cNvSpPr>
            <a:spLocks noGrp="1"/>
          </p:cNvSpPr>
          <p:nvPr>
            <p:ph idx="1"/>
          </p:nvPr>
        </p:nvSpPr>
        <p:spPr>
          <a:xfrm>
            <a:off x="457200" y="1600200"/>
            <a:ext cx="8153400" cy="1219200"/>
          </a:xfrm>
        </p:spPr>
        <p:txBody>
          <a:bodyPr/>
          <a:lstStyle/>
          <a:p>
            <a:pPr algn="ctr" eaLnBrk="1" hangingPunct="1">
              <a:buFont typeface="Wingdings 2" pitchFamily="18" charset="2"/>
              <a:buNone/>
            </a:pPr>
            <a:r>
              <a:rPr lang="en-US" b="1" smtClean="0"/>
              <a:t>What do you need to remember if the line looks like this?!</a:t>
            </a:r>
          </a:p>
        </p:txBody>
      </p:sp>
      <p:cxnSp>
        <p:nvCxnSpPr>
          <p:cNvPr id="5" name="Straight Arrow Connector 4"/>
          <p:cNvCxnSpPr/>
          <p:nvPr/>
        </p:nvCxnSpPr>
        <p:spPr>
          <a:xfrm>
            <a:off x="2667000" y="3200400"/>
            <a:ext cx="4648200" cy="2667000"/>
          </a:xfrm>
          <a:prstGeom prst="straightConnector1">
            <a:avLst/>
          </a:prstGeom>
          <a:ln w="76200">
            <a:headEnd type="arrow"/>
            <a:tailEnd type="arrow"/>
          </a:ln>
        </p:spPr>
        <p:style>
          <a:lnRef idx="1">
            <a:schemeClr val="accent1"/>
          </a:lnRef>
          <a:fillRef idx="0">
            <a:schemeClr val="accent1"/>
          </a:fillRef>
          <a:effectRef idx="0">
            <a:schemeClr val="accent1"/>
          </a:effectRef>
          <a:fontRef idx="minor">
            <a:schemeClr val="tx1"/>
          </a:fontRef>
        </p:style>
      </p:cxn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62200" y="4876800"/>
            <a:ext cx="2514600" cy="477054"/>
          </a:xfrm>
          <a:prstGeom prst="rect">
            <a:avLst/>
          </a:prstGeom>
          <a:noFill/>
        </p:spPr>
        <p:txBody>
          <a:bodyPr wrap="square" rtlCol="0">
            <a:spAutoFit/>
          </a:bodyPr>
          <a:lstStyle/>
          <a:p>
            <a:r>
              <a:rPr lang="en-US" sz="2500" b="1" dirty="0" smtClean="0">
                <a:solidFill>
                  <a:srgbClr val="CC0000"/>
                </a:solidFill>
              </a:rPr>
              <a:t>*It’s NEGATIVE*</a:t>
            </a:r>
            <a:endParaRPr lang="en-US" sz="2500" b="1" dirty="0">
              <a:solidFill>
                <a:srgbClr val="CC0000"/>
              </a:solidFill>
            </a:endParaRPr>
          </a:p>
        </p:txBody>
      </p:sp>
    </p:spTree>
    <p:extLst>
      <p:ext uri="{BB962C8B-B14F-4D97-AF65-F5344CB8AC3E}">
        <p14:creationId xmlns:p14="http://schemas.microsoft.com/office/powerpoint/2010/main" val="28452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indefinite" fill="hold" grpId="1" nodeType="afterEffect">
                                  <p:stCondLst>
                                    <p:cond delay="0"/>
                                  </p:stCondLst>
                                  <p:childTnLst>
                                    <p:anim calcmode="discrete" valueType="str">
                                      <p:cBhvr>
                                        <p:cTn id="9"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Then I would need to use the formula…</a:t>
            </a:r>
            <a:endParaRPr lang="en-US" dirty="0"/>
          </a:p>
        </p:txBody>
      </p:sp>
      <p:sp>
        <p:nvSpPr>
          <p:cNvPr id="8195" name="Content Placeholder 2"/>
          <p:cNvSpPr>
            <a:spLocks noGrp="1"/>
          </p:cNvSpPr>
          <p:nvPr>
            <p:ph idx="1"/>
          </p:nvPr>
        </p:nvSpPr>
        <p:spPr>
          <a:xfrm>
            <a:off x="2743200" y="3733800"/>
            <a:ext cx="3657600" cy="1143000"/>
          </a:xfrm>
        </p:spPr>
        <p:txBody>
          <a:bodyPr/>
          <a:lstStyle/>
          <a:p>
            <a:pPr eaLnBrk="1" hangingPunct="1">
              <a:buFont typeface="Wingdings 2" pitchFamily="18" charset="2"/>
              <a:buNone/>
            </a:pPr>
            <a:r>
              <a:rPr lang="en-US" b="1" dirty="0" smtClean="0">
                <a:solidFill>
                  <a:srgbClr val="CC0000"/>
                </a:solidFill>
              </a:rPr>
              <a:t>I forget how to do this…(click here)</a:t>
            </a:r>
          </a:p>
          <a:p>
            <a:pPr eaLnBrk="1" hangingPunct="1">
              <a:buFont typeface="Wingdings 2" pitchFamily="18" charset="2"/>
              <a:buNone/>
            </a:pPr>
            <a:endParaRPr lang="en-US" dirty="0" smtClean="0"/>
          </a:p>
        </p:txBody>
      </p:sp>
      <p:sp>
        <p:nvSpPr>
          <p:cNvPr id="819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Book Antiqua" pitchFamily="18" charset="0"/>
            </a:endParaRPr>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1676400"/>
            <a:ext cx="35321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Custom 7">
            <a:hlinkClick r:id="rId3" action="ppaction://hlinksldjump" highlightClick="1"/>
          </p:cNvPr>
          <p:cNvSpPr/>
          <p:nvPr/>
        </p:nvSpPr>
        <p:spPr>
          <a:xfrm>
            <a:off x="2514600" y="3581400"/>
            <a:ext cx="3581400" cy="1371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Action Button: Home 6">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57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500" fill="hold"/>
                                        <p:tgtEl>
                                          <p:spTgt spid="1025"/>
                                        </p:tgtEl>
                                        <p:attrNameLst>
                                          <p:attrName>ppt_w</p:attrName>
                                        </p:attrNameLst>
                                      </p:cBhvr>
                                      <p:tavLst>
                                        <p:tav tm="0">
                                          <p:val>
                                            <p:fltVal val="0"/>
                                          </p:val>
                                        </p:tav>
                                        <p:tav tm="100000">
                                          <p:val>
                                            <p:strVal val="#ppt_w"/>
                                          </p:val>
                                        </p:tav>
                                      </p:tavLst>
                                    </p:anim>
                                    <p:anim calcmode="lin" valueType="num">
                                      <p:cBhvr>
                                        <p:cTn id="8" dur="500" fill="hold"/>
                                        <p:tgtEl>
                                          <p:spTgt spid="10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To graph a line I can either…</a:t>
            </a:r>
            <a:endParaRPr lang="en-US" dirty="0"/>
          </a:p>
        </p:txBody>
      </p:sp>
      <p:sp>
        <p:nvSpPr>
          <p:cNvPr id="9219" name="Content Placeholder 2"/>
          <p:cNvSpPr>
            <a:spLocks noGrp="1"/>
          </p:cNvSpPr>
          <p:nvPr>
            <p:ph idx="1"/>
          </p:nvPr>
        </p:nvSpPr>
        <p:spPr>
          <a:xfrm>
            <a:off x="457200" y="1600200"/>
            <a:ext cx="3124200" cy="685800"/>
          </a:xfrm>
        </p:spPr>
        <p:txBody>
          <a:bodyPr/>
          <a:lstStyle/>
          <a:p>
            <a:pPr eaLnBrk="1" hangingPunct="1">
              <a:buFont typeface="Wingdings 2" pitchFamily="18" charset="2"/>
              <a:buNone/>
            </a:pPr>
            <a:r>
              <a:rPr lang="en-US" b="1" dirty="0" smtClean="0">
                <a:solidFill>
                  <a:srgbClr val="CC0000"/>
                </a:solidFill>
              </a:rPr>
              <a:t>Make a table…</a:t>
            </a:r>
          </a:p>
        </p:txBody>
      </p:sp>
      <p:sp>
        <p:nvSpPr>
          <p:cNvPr id="9220" name="TextBox 3"/>
          <p:cNvSpPr txBox="1">
            <a:spLocks noChangeArrowheads="1"/>
          </p:cNvSpPr>
          <p:nvPr/>
        </p:nvSpPr>
        <p:spPr bwMode="auto">
          <a:xfrm>
            <a:off x="3048000" y="2971800"/>
            <a:ext cx="259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b="1" dirty="0">
                <a:solidFill>
                  <a:srgbClr val="CC0000"/>
                </a:solidFill>
                <a:latin typeface="Book Antiqua" pitchFamily="18" charset="0"/>
              </a:rPr>
              <a:t>Use </a:t>
            </a:r>
            <a:r>
              <a:rPr lang="en-US" sz="3000" b="1" i="1" dirty="0">
                <a:solidFill>
                  <a:srgbClr val="CC0000"/>
                </a:solidFill>
                <a:latin typeface="Book Antiqua" pitchFamily="18" charset="0"/>
              </a:rPr>
              <a:t>x</a:t>
            </a:r>
            <a:r>
              <a:rPr lang="en-US" sz="3000" b="1" dirty="0">
                <a:solidFill>
                  <a:srgbClr val="CC0000"/>
                </a:solidFill>
                <a:latin typeface="Book Antiqua" pitchFamily="18" charset="0"/>
              </a:rPr>
              <a:t> and </a:t>
            </a:r>
            <a:r>
              <a:rPr lang="en-US" sz="3000" b="1" i="1" dirty="0">
                <a:solidFill>
                  <a:srgbClr val="CC0000"/>
                </a:solidFill>
                <a:latin typeface="Book Antiqua" pitchFamily="18" charset="0"/>
              </a:rPr>
              <a:t>y</a:t>
            </a:r>
            <a:r>
              <a:rPr lang="en-US" sz="3000" b="1" dirty="0">
                <a:solidFill>
                  <a:srgbClr val="CC0000"/>
                </a:solidFill>
                <a:latin typeface="Book Antiqua" pitchFamily="18" charset="0"/>
              </a:rPr>
              <a:t> intercepts…</a:t>
            </a:r>
          </a:p>
        </p:txBody>
      </p:sp>
      <p:sp>
        <p:nvSpPr>
          <p:cNvPr id="9221" name="TextBox 4"/>
          <p:cNvSpPr txBox="1">
            <a:spLocks noChangeArrowheads="1"/>
          </p:cNvSpPr>
          <p:nvPr/>
        </p:nvSpPr>
        <p:spPr bwMode="auto">
          <a:xfrm>
            <a:off x="5486400" y="48006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a:solidFill>
                  <a:srgbClr val="CC0000"/>
                </a:solidFill>
                <a:latin typeface="Book Antiqua" pitchFamily="18" charset="0"/>
              </a:rPr>
              <a:t>Use Slope-Intercept Form</a:t>
            </a:r>
          </a:p>
        </p:txBody>
      </p:sp>
      <p:sp>
        <p:nvSpPr>
          <p:cNvPr id="8" name="Action Button: Custom 7">
            <a:hlinkClick r:id="rId2" action="ppaction://hlinksldjump" highlightClick="1"/>
          </p:cNvPr>
          <p:cNvSpPr/>
          <p:nvPr/>
        </p:nvSpPr>
        <p:spPr>
          <a:xfrm>
            <a:off x="5486400" y="4591844"/>
            <a:ext cx="2644815" cy="1371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2876550" y="2933700"/>
            <a:ext cx="2933700" cy="1092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4" action="ppaction://hlinksldjump" highlightClick="1"/>
          </p:cNvPr>
          <p:cNvSpPr/>
          <p:nvPr/>
        </p:nvSpPr>
        <p:spPr>
          <a:xfrm>
            <a:off x="479904" y="1371600"/>
            <a:ext cx="2651342" cy="10668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CC0000"/>
              </a:solidFill>
            </a:endParaRPr>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Solve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609600" y="18288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Solve an Equation</a:t>
            </a:r>
          </a:p>
          <a:p>
            <a:pPr algn="ctr"/>
            <a:r>
              <a:rPr lang="en-US" sz="1600" b="1" dirty="0" smtClean="0"/>
              <a:t>(Chapter 3)</a:t>
            </a:r>
            <a:endParaRPr lang="en-US" sz="1600" b="1" dirty="0"/>
          </a:p>
        </p:txBody>
      </p:sp>
      <p:sp>
        <p:nvSpPr>
          <p:cNvPr id="5" name="TextBox 4"/>
          <p:cNvSpPr txBox="1"/>
          <p:nvPr/>
        </p:nvSpPr>
        <p:spPr>
          <a:xfrm>
            <a:off x="3429000" y="1835553"/>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Solve an Inequality</a:t>
            </a:r>
          </a:p>
          <a:p>
            <a:pPr algn="ctr"/>
            <a:r>
              <a:rPr lang="en-US" sz="1600" b="1" dirty="0" smtClean="0"/>
              <a:t>(Chapter 6)</a:t>
            </a:r>
            <a:endParaRPr lang="en-US" sz="1600" b="1" dirty="0"/>
          </a:p>
        </p:txBody>
      </p:sp>
      <p:sp>
        <p:nvSpPr>
          <p:cNvPr id="6" name="TextBox 5"/>
          <p:cNvSpPr txBox="1"/>
          <p:nvPr/>
        </p:nvSpPr>
        <p:spPr>
          <a:xfrm>
            <a:off x="5171954" y="4336702"/>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Solve a System of Equations</a:t>
            </a:r>
          </a:p>
          <a:p>
            <a:pPr algn="ctr"/>
            <a:r>
              <a:rPr lang="en-US" sz="1600" b="1" dirty="0" smtClean="0"/>
              <a:t>(Chapter 7)</a:t>
            </a:r>
            <a:endParaRPr lang="en-US" sz="1600" b="1" dirty="0"/>
          </a:p>
        </p:txBody>
      </p:sp>
      <p:sp>
        <p:nvSpPr>
          <p:cNvPr id="8" name="TextBox 7"/>
          <p:cNvSpPr txBox="1"/>
          <p:nvPr/>
        </p:nvSpPr>
        <p:spPr>
          <a:xfrm>
            <a:off x="1447800" y="4336702"/>
            <a:ext cx="2362200" cy="1631216"/>
          </a:xfrm>
          <a:prstGeom prst="rect">
            <a:avLst/>
          </a:prstGeom>
          <a:solidFill>
            <a:srgbClr val="7030A0"/>
          </a:solidFill>
          <a:ln w="38100">
            <a:solidFill>
              <a:schemeClr val="tx1"/>
            </a:solidFill>
          </a:ln>
        </p:spPr>
        <p:txBody>
          <a:bodyPr wrap="square" rtlCol="0">
            <a:spAutoFit/>
          </a:bodyPr>
          <a:lstStyle/>
          <a:p>
            <a:pPr algn="ctr"/>
            <a:r>
              <a:rPr lang="en-US" sz="2800" b="1" dirty="0" smtClean="0"/>
              <a:t>Solve a Quadratic Equation</a:t>
            </a:r>
          </a:p>
          <a:p>
            <a:pPr algn="ctr"/>
            <a:r>
              <a:rPr lang="en-US" sz="1600" b="1" dirty="0" smtClean="0"/>
              <a:t>(Chapter 9 or 10)</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3" action="ppaction://hlinksldjump" highlightClick="1"/>
          </p:cNvPr>
          <p:cNvSpPr/>
          <p:nvPr/>
        </p:nvSpPr>
        <p:spPr>
          <a:xfrm>
            <a:off x="611529" y="18288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 action="ppaction://noaction" highlightClick="1"/>
          </p:cNvPr>
          <p:cNvSpPr/>
          <p:nvPr/>
        </p:nvSpPr>
        <p:spPr>
          <a:xfrm>
            <a:off x="3429000" y="1835552"/>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4" action="ppaction://hlinksldjump" highlightClick="1"/>
          </p:cNvPr>
          <p:cNvSpPr/>
          <p:nvPr/>
        </p:nvSpPr>
        <p:spPr>
          <a:xfrm>
            <a:off x="1447800" y="4323408"/>
            <a:ext cx="2362200"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 action="ppaction://noaction" highlightClick="1"/>
          </p:cNvPr>
          <p:cNvSpPr/>
          <p:nvPr/>
        </p:nvSpPr>
        <p:spPr>
          <a:xfrm>
            <a:off x="5171954" y="4336702"/>
            <a:ext cx="1981200"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Custom 14">
            <a:hlinkClick r:id="rId3" action="ppaction://hlinksldjump" highlightClick="1"/>
          </p:cNvPr>
          <p:cNvSpPr/>
          <p:nvPr/>
        </p:nvSpPr>
        <p:spPr>
          <a:xfrm>
            <a:off x="6150015" y="1835553"/>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62554" y="1835553"/>
            <a:ext cx="1981200" cy="1200329"/>
          </a:xfrm>
          <a:prstGeom prst="rect">
            <a:avLst/>
          </a:prstGeom>
          <a:solidFill>
            <a:srgbClr val="FFC000"/>
          </a:solidFill>
          <a:ln w="38100">
            <a:solidFill>
              <a:schemeClr val="tx1"/>
            </a:solidFill>
          </a:ln>
        </p:spPr>
        <p:txBody>
          <a:bodyPr wrap="square" rtlCol="0">
            <a:spAutoFit/>
          </a:bodyPr>
          <a:lstStyle/>
          <a:p>
            <a:pPr algn="ctr"/>
            <a:r>
              <a:rPr lang="en-US" sz="2800" b="1" dirty="0" smtClean="0"/>
              <a:t>Solve a Proportion</a:t>
            </a:r>
          </a:p>
          <a:p>
            <a:pPr algn="ctr"/>
            <a:r>
              <a:rPr lang="en-US" sz="1600" b="1" dirty="0" smtClean="0"/>
              <a:t>(Chapter 3)</a:t>
            </a:r>
            <a:endParaRPr lang="en-US" sz="1600" b="1" dirty="0"/>
          </a:p>
        </p:txBody>
      </p:sp>
      <p:sp>
        <p:nvSpPr>
          <p:cNvPr id="18" name="Action Button: Custom 17">
            <a:hlinkClick r:id="rId5" action="ppaction://hlinksldjump" highlightClick="1"/>
          </p:cNvPr>
          <p:cNvSpPr/>
          <p:nvPr/>
        </p:nvSpPr>
        <p:spPr>
          <a:xfrm>
            <a:off x="6162554" y="18287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Custom 18">
            <a:hlinkClick r:id="rId6" action="ppaction://hlinksldjump" highlightClick="1"/>
          </p:cNvPr>
          <p:cNvSpPr/>
          <p:nvPr/>
        </p:nvSpPr>
        <p:spPr>
          <a:xfrm>
            <a:off x="3429000" y="1835553"/>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7" action="ppaction://hlinksldjump" highlightClick="1"/>
          </p:cNvPr>
          <p:cNvSpPr/>
          <p:nvPr/>
        </p:nvSpPr>
        <p:spPr>
          <a:xfrm>
            <a:off x="5171954" y="4336702"/>
            <a:ext cx="1968661" cy="164451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4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Making a table…</a:t>
            </a:r>
            <a:endParaRPr lang="en-US" dirty="0"/>
          </a:p>
        </p:txBody>
      </p:sp>
      <p:sp>
        <p:nvSpPr>
          <p:cNvPr id="10243" name="Content Placeholder 2"/>
          <p:cNvSpPr>
            <a:spLocks noGrp="1"/>
          </p:cNvSpPr>
          <p:nvPr>
            <p:ph idx="1"/>
          </p:nvPr>
        </p:nvSpPr>
        <p:spPr>
          <a:xfrm>
            <a:off x="457200" y="1600200"/>
            <a:ext cx="8382000" cy="4267200"/>
          </a:xfrm>
        </p:spPr>
        <p:txBody>
          <a:bodyPr>
            <a:normAutofit lnSpcReduction="10000"/>
          </a:bodyPr>
          <a:lstStyle/>
          <a:p>
            <a:pPr eaLnBrk="1" hangingPunct="1">
              <a:buFont typeface="Wingdings 2" pitchFamily="18" charset="2"/>
              <a:buNone/>
            </a:pPr>
            <a:r>
              <a:rPr lang="en-US" b="1" dirty="0" smtClean="0">
                <a:solidFill>
                  <a:srgbClr val="CC0000"/>
                </a:solidFill>
              </a:rPr>
              <a:t>Set up a table and choose 4-5 values for </a:t>
            </a:r>
            <a:r>
              <a:rPr lang="en-US" b="1" i="1" dirty="0" smtClean="0">
                <a:solidFill>
                  <a:srgbClr val="CC0000"/>
                </a:solidFill>
              </a:rPr>
              <a:t>x</a:t>
            </a:r>
            <a:r>
              <a:rPr lang="en-US" b="1" dirty="0" smtClean="0">
                <a:solidFill>
                  <a:srgbClr val="CC0000"/>
                </a:solidFill>
              </a:rPr>
              <a:t> so I can find </a:t>
            </a:r>
            <a:r>
              <a:rPr lang="en-US" b="1" i="1" dirty="0" smtClean="0">
                <a:solidFill>
                  <a:srgbClr val="CC0000"/>
                </a:solidFill>
              </a:rPr>
              <a:t>y</a:t>
            </a:r>
            <a:r>
              <a:rPr lang="en-US" b="1" dirty="0" smtClean="0">
                <a:solidFill>
                  <a:srgbClr val="CC0000"/>
                </a:solidFill>
              </a:rPr>
              <a:t>.  </a:t>
            </a:r>
          </a:p>
          <a:p>
            <a:pPr eaLnBrk="1" hangingPunct="1">
              <a:buFont typeface="Wingdings 2" pitchFamily="18" charset="2"/>
              <a:buNone/>
            </a:pPr>
            <a:r>
              <a:rPr lang="en-US" b="1" dirty="0" smtClean="0">
                <a:solidFill>
                  <a:srgbClr val="CC0000"/>
                </a:solidFill>
              </a:rPr>
              <a:t>*Make sure the equation is written in function form first to be sure to choose the most appropriate/easiest values for </a:t>
            </a:r>
            <a:r>
              <a:rPr lang="en-US" b="1" i="1" dirty="0" smtClean="0">
                <a:solidFill>
                  <a:srgbClr val="CC0000"/>
                </a:solidFill>
              </a:rPr>
              <a:t>x</a:t>
            </a:r>
            <a:r>
              <a:rPr lang="en-US" b="1" dirty="0" smtClean="0">
                <a:solidFill>
                  <a:srgbClr val="CC0000"/>
                </a:solidFill>
              </a:rPr>
              <a:t>.   </a:t>
            </a:r>
          </a:p>
          <a:p>
            <a:pPr eaLnBrk="1" hangingPunct="1">
              <a:buFont typeface="Wingdings 2" pitchFamily="18" charset="2"/>
              <a:buNone/>
            </a:pPr>
            <a:endParaRPr lang="en-US" b="1" dirty="0" smtClean="0">
              <a:solidFill>
                <a:schemeClr val="bg1"/>
              </a:solidFill>
            </a:endParaRPr>
          </a:p>
          <a:p>
            <a:pPr algn="ctr" eaLnBrk="1" hangingPunct="1">
              <a:buFont typeface="Wingdings 2" pitchFamily="18" charset="2"/>
              <a:buNone/>
            </a:pPr>
            <a:r>
              <a:rPr lang="en-US" b="1" dirty="0" smtClean="0">
                <a:solidFill>
                  <a:srgbClr val="0070C0"/>
                </a:solidFill>
              </a:rPr>
              <a:t>Don’t remember which values to pick?  </a:t>
            </a:r>
          </a:p>
          <a:p>
            <a:pPr algn="ctr" eaLnBrk="1" hangingPunct="1">
              <a:buFont typeface="Wingdings 2" pitchFamily="18" charset="2"/>
              <a:buNone/>
            </a:pPr>
            <a:r>
              <a:rPr lang="en-US" b="1" dirty="0" smtClean="0">
                <a:solidFill>
                  <a:srgbClr val="0070C0"/>
                </a:solidFill>
              </a:rPr>
              <a:t>Click here.</a:t>
            </a:r>
          </a:p>
        </p:txBody>
      </p:sp>
      <p:sp>
        <p:nvSpPr>
          <p:cNvPr id="6" name="Action Button: Custom 5">
            <a:hlinkClick r:id="rId2" action="ppaction://hlinksldjump" highlightClick="1"/>
          </p:cNvPr>
          <p:cNvSpPr/>
          <p:nvPr/>
        </p:nvSpPr>
        <p:spPr>
          <a:xfrm>
            <a:off x="1295400" y="4519808"/>
            <a:ext cx="6835815"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667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Using </a:t>
            </a:r>
            <a:r>
              <a:rPr lang="en-US" i="1" dirty="0" smtClean="0"/>
              <a:t>x </a:t>
            </a:r>
            <a:r>
              <a:rPr lang="en-US" dirty="0" smtClean="0"/>
              <a:t> and </a:t>
            </a:r>
            <a:r>
              <a:rPr lang="en-US" i="1" dirty="0" smtClean="0"/>
              <a:t>y</a:t>
            </a:r>
            <a:r>
              <a:rPr lang="en-US" dirty="0" smtClean="0"/>
              <a:t> Intercepts…</a:t>
            </a:r>
            <a:endParaRPr lang="en-US" dirty="0"/>
          </a:p>
        </p:txBody>
      </p:sp>
      <p:sp>
        <p:nvSpPr>
          <p:cNvPr id="3" name="Content Placeholder 2"/>
          <p:cNvSpPr>
            <a:spLocks noGrp="1"/>
          </p:cNvSpPr>
          <p:nvPr>
            <p:ph idx="1"/>
          </p:nvPr>
        </p:nvSpPr>
        <p:spPr>
          <a:xfrm>
            <a:off x="457200" y="1066800"/>
            <a:ext cx="8229600" cy="5029200"/>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This is most effective when the equation is written in standard form.  (</a:t>
            </a:r>
            <a:r>
              <a:rPr lang="en-US" sz="3600" b="1" i="1" dirty="0" smtClean="0">
                <a:solidFill>
                  <a:srgbClr val="CC0000"/>
                </a:solidFill>
              </a:rPr>
              <a:t>Ax</a:t>
            </a:r>
            <a:r>
              <a:rPr lang="en-US" sz="3600" b="1" dirty="0" smtClean="0">
                <a:solidFill>
                  <a:srgbClr val="CC0000"/>
                </a:solidFill>
              </a:rPr>
              <a:t> + </a:t>
            </a:r>
            <a:r>
              <a:rPr lang="en-US" sz="3600" b="1" i="1" dirty="0" smtClean="0">
                <a:solidFill>
                  <a:srgbClr val="CC0000"/>
                </a:solidFill>
              </a:rPr>
              <a:t>By</a:t>
            </a:r>
            <a:r>
              <a:rPr lang="en-US" sz="3600" b="1" dirty="0" smtClean="0">
                <a:solidFill>
                  <a:srgbClr val="CC0000"/>
                </a:solidFill>
              </a:rPr>
              <a:t> = </a:t>
            </a:r>
            <a:r>
              <a:rPr lang="en-US" sz="3600" b="1" i="1" dirty="0" smtClean="0">
                <a:solidFill>
                  <a:srgbClr val="CC0000"/>
                </a:solidFill>
              </a:rPr>
              <a:t>C</a:t>
            </a:r>
            <a:r>
              <a:rPr lang="en-US" sz="3600" b="1" dirty="0" smtClean="0">
                <a:solidFill>
                  <a:srgbClr val="CC0000"/>
                </a:solidFill>
              </a:rPr>
              <a:t>)</a:t>
            </a:r>
          </a:p>
          <a:p>
            <a:pPr marL="548640" indent="-411480" eaLnBrk="1" fontAlgn="auto" hangingPunct="1">
              <a:spcAft>
                <a:spcPts val="0"/>
              </a:spcAft>
              <a:buClr>
                <a:schemeClr val="tx1">
                  <a:shade val="95000"/>
                </a:schemeClr>
              </a:buClr>
              <a:buFont typeface="Wingdings 2"/>
              <a:buNone/>
              <a:defRPr/>
            </a:pPr>
            <a:endParaRPr lang="en-US" sz="3600" b="1" dirty="0" smtClean="0">
              <a:solidFill>
                <a:srgbClr val="CC0000"/>
              </a:solidFill>
            </a:endParaRPr>
          </a:p>
          <a:p>
            <a:pPr marL="548640" indent="-411480" eaLnBrk="1" fontAlgn="auto" hangingPunct="1">
              <a:spcAft>
                <a:spcPts val="0"/>
              </a:spcAft>
              <a:buClr>
                <a:schemeClr val="tx1">
                  <a:shade val="95000"/>
                </a:schemeClr>
              </a:buClr>
              <a:buFont typeface="Wingdings 2"/>
              <a:buNone/>
              <a:defRPr/>
            </a:pPr>
            <a:r>
              <a:rPr lang="en-US" sz="3000" b="1" dirty="0" smtClean="0">
                <a:solidFill>
                  <a:srgbClr val="CC0000"/>
                </a:solidFill>
              </a:rPr>
              <a:t>Find the </a:t>
            </a:r>
            <a:r>
              <a:rPr lang="en-US" sz="3000" b="1" i="1" dirty="0" smtClean="0">
                <a:solidFill>
                  <a:srgbClr val="CC0000"/>
                </a:solidFill>
              </a:rPr>
              <a:t>x</a:t>
            </a:r>
            <a:r>
              <a:rPr lang="en-US" sz="3000" b="1" dirty="0" smtClean="0">
                <a:solidFill>
                  <a:srgbClr val="CC0000"/>
                </a:solidFill>
              </a:rPr>
              <a:t>-intercept by letting </a:t>
            </a:r>
            <a:r>
              <a:rPr lang="en-US" sz="3000" b="1" i="1" dirty="0" smtClean="0">
                <a:solidFill>
                  <a:srgbClr val="CC0000"/>
                </a:solidFill>
              </a:rPr>
              <a:t>y</a:t>
            </a:r>
            <a:r>
              <a:rPr lang="en-US" sz="3000" b="1" dirty="0" smtClean="0">
                <a:solidFill>
                  <a:srgbClr val="CC0000"/>
                </a:solidFill>
              </a:rPr>
              <a:t> = 0.  Find the </a:t>
            </a:r>
            <a:r>
              <a:rPr lang="en-US" sz="3000" b="1" i="1" dirty="0" smtClean="0">
                <a:solidFill>
                  <a:srgbClr val="CC0000"/>
                </a:solidFill>
              </a:rPr>
              <a:t>y</a:t>
            </a:r>
            <a:r>
              <a:rPr lang="en-US" sz="3000" b="1" dirty="0" smtClean="0">
                <a:solidFill>
                  <a:srgbClr val="CC0000"/>
                </a:solidFill>
              </a:rPr>
              <a:t>-intercept by letting </a:t>
            </a:r>
            <a:r>
              <a:rPr lang="en-US" sz="3000" b="1" i="1" dirty="0" smtClean="0">
                <a:solidFill>
                  <a:srgbClr val="CC0000"/>
                </a:solidFill>
              </a:rPr>
              <a:t>x</a:t>
            </a:r>
            <a:r>
              <a:rPr lang="en-US" sz="3000" b="1" dirty="0" smtClean="0">
                <a:solidFill>
                  <a:srgbClr val="CC0000"/>
                </a:solidFill>
              </a:rPr>
              <a:t> = 0.  If graphing, graph each intercept separately.  </a:t>
            </a:r>
          </a:p>
          <a:p>
            <a:pPr marL="548640" indent="-411480" eaLnBrk="1" fontAlgn="auto" hangingPunct="1">
              <a:spcAft>
                <a:spcPts val="0"/>
              </a:spcAft>
              <a:buClr>
                <a:schemeClr val="tx1">
                  <a:shade val="95000"/>
                </a:schemeClr>
              </a:buClr>
              <a:buFont typeface="Wingdings 2"/>
              <a:buNone/>
              <a:defRPr/>
            </a:pPr>
            <a:endParaRPr lang="en-US" sz="3000" b="1" dirty="0" smtClean="0">
              <a:solidFill>
                <a:srgbClr val="0070C0"/>
              </a:solidFill>
            </a:endParaRP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I completely forget how to do that…</a:t>
            </a: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(Click here) </a:t>
            </a:r>
          </a:p>
          <a:p>
            <a:pPr marL="548640" indent="-411480" eaLnBrk="1" fontAlgn="auto" hangingPunct="1">
              <a:spcAft>
                <a:spcPts val="0"/>
              </a:spcAft>
              <a:buClr>
                <a:schemeClr val="tx1">
                  <a:shade val="95000"/>
                </a:schemeClr>
              </a:buClr>
              <a:buFont typeface="Wingdings 2"/>
              <a:buNone/>
              <a:defRPr/>
            </a:pPr>
            <a:endParaRPr lang="en-US" sz="3000" b="1" dirty="0" smtClean="0">
              <a:solidFill>
                <a:schemeClr val="bg1"/>
              </a:solidFill>
            </a:endParaRPr>
          </a:p>
          <a:p>
            <a:pPr marL="548640" indent="-411480" eaLnBrk="1" fontAlgn="auto" hangingPunct="1">
              <a:spcAft>
                <a:spcPts val="0"/>
              </a:spcAft>
              <a:buClr>
                <a:schemeClr val="tx1">
                  <a:shade val="95000"/>
                </a:schemeClr>
              </a:buClr>
              <a:buFont typeface="Wingdings 2"/>
              <a:buNone/>
              <a:defRPr/>
            </a:pPr>
            <a:endParaRPr lang="en-US" sz="3000" b="1" dirty="0" smtClean="0">
              <a:solidFill>
                <a:schemeClr val="bg1"/>
              </a:solidFill>
            </a:endParaRPr>
          </a:p>
          <a:p>
            <a:pPr marL="548640" indent="-411480" eaLnBrk="1" fontAlgn="auto" hangingPunct="1">
              <a:spcAft>
                <a:spcPts val="0"/>
              </a:spcAft>
              <a:buClr>
                <a:schemeClr val="tx1">
                  <a:shade val="95000"/>
                </a:schemeClr>
              </a:buClr>
              <a:buFont typeface="Wingdings 2"/>
              <a:buNone/>
              <a:defRPr/>
            </a:pPr>
            <a:endParaRPr lang="en-US" sz="3600" b="1" dirty="0" smtClean="0">
              <a:solidFill>
                <a:schemeClr val="bg1"/>
              </a:solidFill>
            </a:endParaRPr>
          </a:p>
        </p:txBody>
      </p:sp>
      <p:sp>
        <p:nvSpPr>
          <p:cNvPr id="6" name="Action Button: Custom 5">
            <a:hlinkClick r:id="rId2" action="ppaction://hlinksldjump" highlightClick="1"/>
          </p:cNvPr>
          <p:cNvSpPr/>
          <p:nvPr/>
        </p:nvSpPr>
        <p:spPr>
          <a:xfrm>
            <a:off x="2209800" y="5105400"/>
            <a:ext cx="5029200" cy="8001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581932"/>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Using Slope-Intercept Form</a:t>
            </a:r>
            <a:endParaRPr lang="en-US" dirty="0"/>
          </a:p>
        </p:txBody>
      </p:sp>
      <p:sp>
        <p:nvSpPr>
          <p:cNvPr id="3" name="Content Placeholder 2"/>
          <p:cNvSpPr>
            <a:spLocks noGrp="1"/>
          </p:cNvSpPr>
          <p:nvPr>
            <p:ph idx="1"/>
          </p:nvPr>
        </p:nvSpPr>
        <p:spPr>
          <a:xfrm>
            <a:off x="457200" y="990600"/>
            <a:ext cx="8229600" cy="4953000"/>
          </a:xfrm>
        </p:spPr>
        <p:txBody>
          <a:bodyPr>
            <a:normAutofit lnSpcReduction="10000"/>
          </a:bodyPr>
          <a:lstStyle/>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First make sure the equation is written in slope-intercept form.  </a:t>
            </a:r>
          </a:p>
          <a:p>
            <a:pPr marL="548640" indent="-411480" algn="ctr" eaLnBrk="1" fontAlgn="auto" hangingPunct="1">
              <a:spcAft>
                <a:spcPts val="0"/>
              </a:spcAft>
              <a:buClr>
                <a:schemeClr val="tx1">
                  <a:shade val="95000"/>
                </a:schemeClr>
              </a:buClr>
              <a:buFont typeface="Wingdings 2"/>
              <a:buNone/>
              <a:defRPr/>
            </a:pPr>
            <a:r>
              <a:rPr lang="en-US" sz="3600" b="1" dirty="0" smtClean="0">
                <a:solidFill>
                  <a:srgbClr val="CC0000"/>
                </a:solidFill>
              </a:rPr>
              <a:t>(</a:t>
            </a:r>
            <a:r>
              <a:rPr lang="en-US" sz="3600" b="1" i="1" dirty="0" smtClean="0">
                <a:solidFill>
                  <a:srgbClr val="CC0000"/>
                </a:solidFill>
              </a:rPr>
              <a:t>y</a:t>
            </a:r>
            <a:r>
              <a:rPr lang="en-US" sz="3600" b="1" dirty="0" smtClean="0">
                <a:solidFill>
                  <a:srgbClr val="CC0000"/>
                </a:solidFill>
              </a:rPr>
              <a:t> = </a:t>
            </a:r>
            <a:r>
              <a:rPr lang="en-US" sz="3600" b="1" i="1" dirty="0" err="1" smtClean="0">
                <a:solidFill>
                  <a:srgbClr val="CC0000"/>
                </a:solidFill>
              </a:rPr>
              <a:t>mx</a:t>
            </a:r>
            <a:r>
              <a:rPr lang="en-US" sz="3600" b="1" dirty="0" smtClean="0">
                <a:solidFill>
                  <a:srgbClr val="CC0000"/>
                </a:solidFill>
              </a:rPr>
              <a:t> + </a:t>
            </a:r>
            <a:r>
              <a:rPr lang="en-US" sz="3600" b="1" i="1" dirty="0" smtClean="0">
                <a:solidFill>
                  <a:srgbClr val="CC0000"/>
                </a:solidFill>
              </a:rPr>
              <a:t>b</a:t>
            </a:r>
            <a:r>
              <a:rPr lang="en-US" sz="3600" b="1" dirty="0" smtClean="0">
                <a:solidFill>
                  <a:srgbClr val="CC0000"/>
                </a:solidFill>
              </a:rPr>
              <a:t>) </a:t>
            </a:r>
          </a:p>
          <a:p>
            <a:pPr marL="548640" indent="-411480" eaLnBrk="1" fontAlgn="auto" hangingPunct="1">
              <a:spcAft>
                <a:spcPts val="0"/>
              </a:spcAft>
              <a:buClr>
                <a:schemeClr val="tx1">
                  <a:shade val="95000"/>
                </a:schemeClr>
              </a:buClr>
              <a:buFont typeface="Wingdings 2"/>
              <a:buNone/>
              <a:defRPr/>
            </a:pPr>
            <a:r>
              <a:rPr lang="en-US" sz="3600" b="1" dirty="0" smtClean="0">
                <a:solidFill>
                  <a:srgbClr val="CC0000"/>
                </a:solidFill>
              </a:rPr>
              <a:t>The first point you can graph is the </a:t>
            </a:r>
            <a:r>
              <a:rPr lang="en-US" sz="3600" b="1" i="1" dirty="0" smtClean="0">
                <a:solidFill>
                  <a:srgbClr val="CC0000"/>
                </a:solidFill>
              </a:rPr>
              <a:t>y</a:t>
            </a:r>
            <a:r>
              <a:rPr lang="en-US" sz="3600" b="1" dirty="0" smtClean="0">
                <a:solidFill>
                  <a:srgbClr val="CC0000"/>
                </a:solidFill>
              </a:rPr>
              <a:t>-intercept, then move to the next point by going where the slope tells you to go.</a:t>
            </a:r>
          </a:p>
          <a:p>
            <a:pPr marL="548640" indent="-411480" eaLnBrk="1" fontAlgn="auto" hangingPunct="1">
              <a:spcAft>
                <a:spcPts val="0"/>
              </a:spcAft>
              <a:buClr>
                <a:schemeClr val="tx1">
                  <a:shade val="95000"/>
                </a:schemeClr>
              </a:buClr>
              <a:buFont typeface="Wingdings 2"/>
              <a:buNone/>
              <a:defRPr/>
            </a:pPr>
            <a:endParaRPr lang="en-US" sz="3600" b="1" dirty="0" smtClean="0">
              <a:solidFill>
                <a:schemeClr val="bg1"/>
              </a:solidFill>
            </a:endParaRPr>
          </a:p>
          <a:p>
            <a:pPr marL="548640" indent="-411480" algn="ctr" eaLnBrk="1" fontAlgn="auto" hangingPunct="1">
              <a:spcAft>
                <a:spcPts val="0"/>
              </a:spcAft>
              <a:buClr>
                <a:schemeClr val="tx1">
                  <a:shade val="95000"/>
                </a:schemeClr>
              </a:buClr>
              <a:buFont typeface="Wingdings 2"/>
              <a:buNone/>
              <a:defRPr/>
            </a:pPr>
            <a:r>
              <a:rPr lang="en-US" sz="2500" b="1" dirty="0" smtClean="0">
                <a:solidFill>
                  <a:srgbClr val="0070C0"/>
                </a:solidFill>
              </a:rPr>
              <a:t>Click here if you forget how to do that.</a:t>
            </a:r>
            <a:endParaRPr lang="en-US" sz="3600" b="1" dirty="0" smtClean="0">
              <a:solidFill>
                <a:srgbClr val="0070C0"/>
              </a:solidFill>
            </a:endParaRPr>
          </a:p>
          <a:p>
            <a:pPr marL="548640" indent="-411480" eaLnBrk="1" fontAlgn="auto" hangingPunct="1">
              <a:spcAft>
                <a:spcPts val="0"/>
              </a:spcAft>
              <a:buClr>
                <a:schemeClr val="tx1">
                  <a:shade val="95000"/>
                </a:schemeClr>
              </a:buClr>
              <a:buFont typeface="Wingdings 2"/>
              <a:buNone/>
              <a:defRPr/>
            </a:pPr>
            <a:endParaRPr lang="en-US" sz="3600" b="1" dirty="0">
              <a:solidFill>
                <a:schemeClr val="bg1"/>
              </a:solidFill>
            </a:endParaRPr>
          </a:p>
        </p:txBody>
      </p:sp>
      <p:sp>
        <p:nvSpPr>
          <p:cNvPr id="6" name="Action Button: Custom 5">
            <a:hlinkClick r:id="rId2" action="ppaction://hlinksldjump" highlightClick="1"/>
          </p:cNvPr>
          <p:cNvSpPr/>
          <p:nvPr/>
        </p:nvSpPr>
        <p:spPr>
          <a:xfrm>
            <a:off x="2057400" y="5181600"/>
            <a:ext cx="52578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Home 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7911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304800" y="152400"/>
            <a:ext cx="8229600" cy="4708525"/>
          </a:xfrm>
        </p:spPr>
        <p:txBody>
          <a:bodyPr/>
          <a:lstStyle/>
          <a:p>
            <a:pPr marL="136525" indent="0" eaLnBrk="1" hangingPunct="1">
              <a:buFont typeface="Wingdings 2" pitchFamily="18" charset="2"/>
              <a:buNone/>
            </a:pPr>
            <a:r>
              <a:rPr lang="en-US" dirty="0" smtClean="0"/>
              <a:t>To find slope of a graphed line using </a:t>
            </a:r>
            <a:r>
              <a:rPr lang="en-US" i="1" u="sng" dirty="0" smtClean="0"/>
              <a:t>rise</a:t>
            </a:r>
            <a:endParaRPr lang="en-US" i="1" dirty="0"/>
          </a:p>
          <a:p>
            <a:pPr marL="136525" indent="0" eaLnBrk="1" hangingPunct="1">
              <a:buFont typeface="Wingdings 2" pitchFamily="18" charset="2"/>
              <a:buNone/>
            </a:pPr>
            <a:r>
              <a:rPr lang="en-US" i="1" dirty="0" smtClean="0"/>
              <a:t>                                                              run</a:t>
            </a:r>
            <a:endParaRPr lang="en-US" dirty="0" smtClean="0"/>
          </a:p>
          <a:p>
            <a:pPr marL="136525" indent="0" eaLnBrk="1" hangingPunct="1">
              <a:buFont typeface="Wingdings 2" pitchFamily="18" charset="2"/>
              <a:buNone/>
            </a:pPr>
            <a:r>
              <a:rPr lang="en-US" dirty="0" smtClean="0"/>
              <a:t>Find the vertical distance between the two points and the horizontal distance between the two points.  Plug into the formula and simplify.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44800"/>
            <a:ext cx="3494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0" y="2809875"/>
            <a:ext cx="3494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888" y="2809875"/>
            <a:ext cx="34940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1600200" y="4508500"/>
            <a:ext cx="1711325" cy="457200"/>
            <a:chOff x="726311" y="4648200"/>
            <a:chExt cx="1712089" cy="457200"/>
          </a:xfrm>
        </p:grpSpPr>
        <p:sp>
          <p:nvSpPr>
            <p:cNvPr id="4" name="Right Arrow 3"/>
            <p:cNvSpPr/>
            <p:nvPr/>
          </p:nvSpPr>
          <p:spPr>
            <a:xfrm>
              <a:off x="1904762" y="4648200"/>
              <a:ext cx="533638"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51" name="TextBox 4"/>
            <p:cNvSpPr txBox="1">
              <a:spLocks noChangeArrowheads="1"/>
            </p:cNvSpPr>
            <p:nvPr/>
          </p:nvSpPr>
          <p:spPr bwMode="auto">
            <a:xfrm>
              <a:off x="726311" y="4687218"/>
              <a:ext cx="114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Rise = 12</a:t>
              </a:r>
            </a:p>
          </p:txBody>
        </p:sp>
      </p:grpSp>
      <p:grpSp>
        <p:nvGrpSpPr>
          <p:cNvPr id="6" name="Group 8"/>
          <p:cNvGrpSpPr>
            <a:grpSpLocks/>
          </p:cNvGrpSpPr>
          <p:nvPr/>
        </p:nvGrpSpPr>
        <p:grpSpPr bwMode="auto">
          <a:xfrm>
            <a:off x="2627313" y="5981700"/>
            <a:ext cx="1244600" cy="485775"/>
            <a:chOff x="2707511" y="5981700"/>
            <a:chExt cx="1245243" cy="486619"/>
          </a:xfrm>
        </p:grpSpPr>
        <p:sp>
          <p:nvSpPr>
            <p:cNvPr id="7" name="Up Arrow 6"/>
            <p:cNvSpPr/>
            <p:nvPr/>
          </p:nvSpPr>
          <p:spPr>
            <a:xfrm>
              <a:off x="3647797" y="5981700"/>
              <a:ext cx="304957" cy="3816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9" name="TextBox 7"/>
            <p:cNvSpPr txBox="1">
              <a:spLocks noChangeArrowheads="1"/>
            </p:cNvSpPr>
            <p:nvPr/>
          </p:nvSpPr>
          <p:spPr bwMode="auto">
            <a:xfrm>
              <a:off x="2707511" y="6098987"/>
              <a:ext cx="1066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Run = 4</a:t>
              </a:r>
            </a:p>
          </p:txBody>
        </p:sp>
      </p:grpSp>
      <p:sp>
        <p:nvSpPr>
          <p:cNvPr id="10" name="Rectangle 9"/>
          <p:cNvSpPr>
            <a:spLocks noRot="1" noChangeAspect="1" noMove="1" noResize="1" noEditPoints="1" noAdjustHandles="1" noChangeArrowheads="1" noChangeShapeType="1" noTextEdit="1"/>
          </p:cNvSpPr>
          <p:nvPr/>
        </p:nvSpPr>
        <p:spPr>
          <a:xfrm>
            <a:off x="6248400" y="3168198"/>
            <a:ext cx="1676400" cy="610936"/>
          </a:xfrm>
          <a:prstGeom prst="rect">
            <a:avLst/>
          </a:prstGeom>
          <a:blipFill rotWithShape="1">
            <a:blip r:embed="rId5" cstate="print"/>
            <a:stretch>
              <a:fillRect/>
            </a:stretch>
          </a:blipFill>
        </p:spPr>
        <p:txBody>
          <a:bodyPr/>
          <a:lstStyle/>
          <a:p>
            <a:pPr fontAlgn="auto">
              <a:spcBef>
                <a:spcPts val="0"/>
              </a:spcBef>
              <a:spcAft>
                <a:spcPts val="0"/>
              </a:spcAft>
              <a:defRPr/>
            </a:pPr>
            <a:r>
              <a:rPr lang="en-US">
                <a:noFill/>
                <a:latin typeface="+mn-lt"/>
                <a:cs typeface="+mn-cs"/>
              </a:rPr>
              <a:t> </a:t>
            </a:r>
          </a:p>
        </p:txBody>
      </p:sp>
      <p:sp>
        <p:nvSpPr>
          <p:cNvPr id="11" name="TextBox 10"/>
          <p:cNvSpPr txBox="1">
            <a:spLocks noChangeArrowheads="1"/>
          </p:cNvSpPr>
          <p:nvPr/>
        </p:nvSpPr>
        <p:spPr bwMode="auto">
          <a:xfrm>
            <a:off x="6400800" y="4191000"/>
            <a:ext cx="2286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CC0000"/>
                </a:solidFill>
                <a:latin typeface="Book Antiqua" pitchFamily="18" charset="0"/>
              </a:rPr>
              <a:t>**DON’T FORGET THE FINAL ANSWER IS –3!</a:t>
            </a:r>
          </a:p>
        </p:txBody>
      </p:sp>
      <p:sp>
        <p:nvSpPr>
          <p:cNvPr id="14" name="Action Button: Home 13">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881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5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250"/>
                            </p:stCondLst>
                            <p:childTnLst>
                              <p:par>
                                <p:cTn id="10" presetID="2" presetClass="entr" presetSubtype="4" fill="hold" nodeType="afterEffect">
                                  <p:stCondLst>
                                    <p:cond delay="25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1000" fill="hold"/>
                                        <p:tgtEl>
                                          <p:spTgt spid="1027"/>
                                        </p:tgtEl>
                                        <p:attrNameLst>
                                          <p:attrName>ppt_x</p:attrName>
                                        </p:attrNameLst>
                                      </p:cBhvr>
                                      <p:tavLst>
                                        <p:tav tm="0">
                                          <p:val>
                                            <p:strVal val="#ppt_x"/>
                                          </p:val>
                                        </p:tav>
                                        <p:tav tm="100000">
                                          <p:val>
                                            <p:strVal val="#ppt_x"/>
                                          </p:val>
                                        </p:tav>
                                      </p:tavLst>
                                    </p:anim>
                                    <p:anim calcmode="lin" valueType="num">
                                      <p:cBhvr additive="base">
                                        <p:cTn id="13" dur="1000" fill="hold"/>
                                        <p:tgtEl>
                                          <p:spTgt spid="102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2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000" fill="hold"/>
                                        <p:tgtEl>
                                          <p:spTgt spid="2"/>
                                        </p:tgtEl>
                                        <p:attrNameLst>
                                          <p:attrName>ppt_x</p:attrName>
                                        </p:attrNameLst>
                                      </p:cBhvr>
                                      <p:tavLst>
                                        <p:tav tm="0">
                                          <p:val>
                                            <p:strVal val="0-#ppt_w/2"/>
                                          </p:val>
                                        </p:tav>
                                        <p:tav tm="100000">
                                          <p:val>
                                            <p:strVal val="#ppt_x"/>
                                          </p:val>
                                        </p:tav>
                                      </p:tavLst>
                                    </p:anim>
                                    <p:anim calcmode="lin" valueType="num">
                                      <p:cBhvr additive="base">
                                        <p:cTn id="18" dur="1000" fill="hold"/>
                                        <p:tgtEl>
                                          <p:spTgt spid="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750"/>
                            </p:stCondLst>
                            <p:childTnLst>
                              <p:par>
                                <p:cTn id="20" presetID="2" presetClass="entr" presetSubtype="4" fill="hold" nodeType="afterEffect">
                                  <p:stCondLst>
                                    <p:cond delay="250"/>
                                  </p:stCondLst>
                                  <p:childTnLst>
                                    <p:set>
                                      <p:cBhvr>
                                        <p:cTn id="21" dur="1" fill="hold">
                                          <p:stCondLst>
                                            <p:cond delay="0"/>
                                          </p:stCondLst>
                                        </p:cTn>
                                        <p:tgtEl>
                                          <p:spTgt spid="1028"/>
                                        </p:tgtEl>
                                        <p:attrNameLst>
                                          <p:attrName>style.visibility</p:attrName>
                                        </p:attrNameLst>
                                      </p:cBhvr>
                                      <p:to>
                                        <p:strVal val="visible"/>
                                      </p:to>
                                    </p:set>
                                    <p:anim calcmode="lin" valueType="num">
                                      <p:cBhvr additive="base">
                                        <p:cTn id="22" dur="1000" fill="hold"/>
                                        <p:tgtEl>
                                          <p:spTgt spid="1028"/>
                                        </p:tgtEl>
                                        <p:attrNameLst>
                                          <p:attrName>ppt_x</p:attrName>
                                        </p:attrNameLst>
                                      </p:cBhvr>
                                      <p:tavLst>
                                        <p:tav tm="0">
                                          <p:val>
                                            <p:strVal val="#ppt_x"/>
                                          </p:val>
                                        </p:tav>
                                        <p:tav tm="100000">
                                          <p:val>
                                            <p:strVal val="#ppt_x"/>
                                          </p:val>
                                        </p:tav>
                                      </p:tavLst>
                                    </p:anim>
                                    <p:anim calcmode="lin" valueType="num">
                                      <p:cBhvr additive="base">
                                        <p:cTn id="23" dur="1000" fill="hold"/>
                                        <p:tgtEl>
                                          <p:spTgt spid="102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0"/>
                            </p:stCondLst>
                            <p:childTnLst>
                              <p:par>
                                <p:cTn id="25" presetID="2" presetClass="entr" presetSubtype="4" fill="hold" nodeType="afterEffect">
                                  <p:stCondLst>
                                    <p:cond delay="2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ppt_x"/>
                                          </p:val>
                                        </p:tav>
                                        <p:tav tm="100000">
                                          <p:val>
                                            <p:strVal val="#ppt_x"/>
                                          </p:val>
                                        </p:tav>
                                      </p:tavLst>
                                    </p:anim>
                                    <p:anim calcmode="lin" valueType="num">
                                      <p:cBhvr additive="base">
                                        <p:cTn id="28" dur="1000" fill="hold"/>
                                        <p:tgtEl>
                                          <p:spTgt spid="6"/>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6250"/>
                            </p:stCondLst>
                            <p:childTnLst>
                              <p:par>
                                <p:cTn id="30" presetID="2" presetClass="entr" presetSubtype="4" fill="hold" nodeType="afterEffect">
                                  <p:stCondLst>
                                    <p:cond delay="2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000" fill="hold"/>
                                        <p:tgtEl>
                                          <p:spTgt spid="10"/>
                                        </p:tgtEl>
                                        <p:attrNameLst>
                                          <p:attrName>ppt_x</p:attrName>
                                        </p:attrNameLst>
                                      </p:cBhvr>
                                      <p:tavLst>
                                        <p:tav tm="0">
                                          <p:val>
                                            <p:strVal val="#ppt_x"/>
                                          </p:val>
                                        </p:tav>
                                        <p:tav tm="100000">
                                          <p:val>
                                            <p:strVal val="#ppt_x"/>
                                          </p:val>
                                        </p:tav>
                                      </p:tavLst>
                                    </p:anim>
                                    <p:anim calcmode="lin" valueType="num">
                                      <p:cBhvr additive="base">
                                        <p:cTn id="33" dur="1000" fill="hold"/>
                                        <p:tgtEl>
                                          <p:spTgt spid="10"/>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7500"/>
                            </p:stCondLst>
                            <p:childTnLst>
                              <p:par>
                                <p:cTn id="35" presetID="16" presetClass="entr" presetSubtype="21" fill="hold" grpId="0" nodeType="afterEffect">
                                  <p:stCondLst>
                                    <p:cond delay="25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1"/>
            <a:ext cx="9067800" cy="1981200"/>
          </a:xfrm>
        </p:spPr>
        <p:txBody>
          <a:bodyPr>
            <a:normAutofit/>
          </a:bodyPr>
          <a:lstStyle/>
          <a:p>
            <a:pPr marL="0" indent="0" algn="ctr">
              <a:buNone/>
            </a:pPr>
            <a:r>
              <a:rPr lang="en-US" sz="2500" dirty="0" smtClean="0">
                <a:solidFill>
                  <a:srgbClr val="CC0000"/>
                </a:solidFill>
              </a:rPr>
              <a:t>If you are given two ordered pairs:</a:t>
            </a:r>
          </a:p>
          <a:p>
            <a:pPr marL="0" indent="0" algn="ctr">
              <a:buNone/>
            </a:pPr>
            <a:r>
              <a:rPr lang="en-US" sz="2500" dirty="0" smtClean="0">
                <a:solidFill>
                  <a:srgbClr val="CC0000"/>
                </a:solidFill>
              </a:rPr>
              <a:t>(</a:t>
            </a:r>
            <a:r>
              <a:rPr lang="en-US" sz="2500" i="1" dirty="0" smtClean="0">
                <a:solidFill>
                  <a:srgbClr val="CC0000"/>
                </a:solidFill>
              </a:rPr>
              <a:t>x</a:t>
            </a:r>
            <a:r>
              <a:rPr lang="en-US" sz="2500" dirty="0" smtClean="0">
                <a:solidFill>
                  <a:srgbClr val="CC0000"/>
                </a:solidFill>
              </a:rPr>
              <a:t>, </a:t>
            </a:r>
            <a:r>
              <a:rPr lang="en-US" sz="2500" i="1" dirty="0" smtClean="0">
                <a:solidFill>
                  <a:srgbClr val="CC0000"/>
                </a:solidFill>
              </a:rPr>
              <a:t>y</a:t>
            </a:r>
            <a:r>
              <a:rPr lang="en-US" sz="2500" dirty="0" smtClean="0">
                <a:solidFill>
                  <a:srgbClr val="CC0000"/>
                </a:solidFill>
              </a:rPr>
              <a:t>) and (</a:t>
            </a:r>
            <a:r>
              <a:rPr lang="en-US" sz="2500" i="1" dirty="0" smtClean="0">
                <a:solidFill>
                  <a:srgbClr val="CC0000"/>
                </a:solidFill>
              </a:rPr>
              <a:t>x</a:t>
            </a:r>
            <a:r>
              <a:rPr lang="en-US" sz="2500" dirty="0" smtClean="0">
                <a:solidFill>
                  <a:srgbClr val="CC0000"/>
                </a:solidFill>
              </a:rPr>
              <a:t>, </a:t>
            </a:r>
            <a:r>
              <a:rPr lang="en-US" sz="2500" i="1" dirty="0" smtClean="0">
                <a:solidFill>
                  <a:srgbClr val="CC0000"/>
                </a:solidFill>
              </a:rPr>
              <a:t>y</a:t>
            </a:r>
            <a:r>
              <a:rPr lang="en-US" sz="2500" dirty="0" smtClean="0">
                <a:solidFill>
                  <a:srgbClr val="CC0000"/>
                </a:solidFill>
              </a:rPr>
              <a:t>)</a:t>
            </a:r>
          </a:p>
          <a:p>
            <a:pPr marL="0" indent="0" algn="ctr">
              <a:buNone/>
            </a:pPr>
            <a:r>
              <a:rPr lang="en-US" sz="2500" dirty="0" smtClean="0">
                <a:solidFill>
                  <a:srgbClr val="CC0000"/>
                </a:solidFill>
              </a:rPr>
              <a:t>The first ordered pair is</a:t>
            </a:r>
          </a:p>
          <a:p>
            <a:pPr marL="0" indent="0" algn="ctr">
              <a:buNone/>
            </a:pPr>
            <a:r>
              <a:rPr lang="en-US" sz="2500" dirty="0" smtClean="0">
                <a:solidFill>
                  <a:srgbClr val="CC0000"/>
                </a:solidFill>
              </a:rPr>
              <a:t>(</a:t>
            </a:r>
            <a:r>
              <a:rPr lang="en-US" sz="2500" i="1" dirty="0" smtClean="0">
                <a:solidFill>
                  <a:srgbClr val="CC0000"/>
                </a:solidFill>
              </a:rPr>
              <a:t>x</a:t>
            </a:r>
            <a:r>
              <a:rPr lang="en-US" sz="2500" baseline="-25000" dirty="0" smtClean="0">
                <a:solidFill>
                  <a:srgbClr val="CC0000"/>
                </a:solidFill>
              </a:rPr>
              <a:t>1</a:t>
            </a:r>
            <a:r>
              <a:rPr lang="en-US" sz="2500" dirty="0" smtClean="0">
                <a:solidFill>
                  <a:srgbClr val="CC0000"/>
                </a:solidFill>
              </a:rPr>
              <a:t>, </a:t>
            </a:r>
            <a:r>
              <a:rPr lang="en-US" sz="2500" i="1" dirty="0" smtClean="0">
                <a:solidFill>
                  <a:srgbClr val="CC0000"/>
                </a:solidFill>
              </a:rPr>
              <a:t>y</a:t>
            </a:r>
            <a:r>
              <a:rPr lang="en-US" sz="2500" baseline="-25000" dirty="0">
                <a:solidFill>
                  <a:srgbClr val="CC0000"/>
                </a:solidFill>
              </a:rPr>
              <a:t>1</a:t>
            </a:r>
            <a:r>
              <a:rPr lang="en-US" sz="2500" dirty="0" smtClean="0">
                <a:solidFill>
                  <a:srgbClr val="CC0000"/>
                </a:solidFill>
              </a:rPr>
              <a:t>) </a:t>
            </a:r>
            <a:r>
              <a:rPr lang="en-US" sz="2500" dirty="0" smtClean="0">
                <a:solidFill>
                  <a:srgbClr val="CC0000"/>
                </a:solidFill>
              </a:rPr>
              <a:t>and the second is (</a:t>
            </a:r>
            <a:r>
              <a:rPr lang="en-US" sz="2500" i="1" dirty="0" smtClean="0">
                <a:solidFill>
                  <a:srgbClr val="CC0000"/>
                </a:solidFill>
              </a:rPr>
              <a:t>x</a:t>
            </a:r>
            <a:r>
              <a:rPr lang="en-US" sz="2500" baseline="-25000" dirty="0" smtClean="0">
                <a:solidFill>
                  <a:srgbClr val="CC0000"/>
                </a:solidFill>
              </a:rPr>
              <a:t>2</a:t>
            </a:r>
            <a:r>
              <a:rPr lang="en-US" sz="2500" dirty="0" smtClean="0">
                <a:solidFill>
                  <a:srgbClr val="CC0000"/>
                </a:solidFill>
              </a:rPr>
              <a:t>, </a:t>
            </a:r>
            <a:r>
              <a:rPr lang="en-US" sz="2500" i="1" dirty="0" smtClean="0">
                <a:solidFill>
                  <a:srgbClr val="CC0000"/>
                </a:solidFill>
              </a:rPr>
              <a:t>y</a:t>
            </a:r>
            <a:r>
              <a:rPr lang="en-US" sz="2500" baseline="-25000" dirty="0" smtClean="0">
                <a:solidFill>
                  <a:srgbClr val="CC0000"/>
                </a:solidFill>
              </a:rPr>
              <a:t>2</a:t>
            </a:r>
            <a:r>
              <a:rPr lang="en-US" sz="2500" dirty="0" smtClean="0">
                <a:solidFill>
                  <a:srgbClr val="CC0000"/>
                </a:solidFill>
              </a:rPr>
              <a:t>)</a:t>
            </a:r>
          </a:p>
          <a:p>
            <a:pPr marL="0" indent="0" algn="ctr">
              <a:buNone/>
            </a:pPr>
            <a:endParaRPr lang="en-US" sz="2500" dirty="0">
              <a:solidFill>
                <a:srgbClr val="CC0000"/>
              </a:solidFill>
            </a:endParaRPr>
          </a:p>
        </p:txBody>
      </p:sp>
      <p:sp>
        <p:nvSpPr>
          <p:cNvPr id="4" name="TextBox 3"/>
          <p:cNvSpPr txBox="1"/>
          <p:nvPr/>
        </p:nvSpPr>
        <p:spPr>
          <a:xfrm>
            <a:off x="22964" y="2156192"/>
            <a:ext cx="8991600" cy="1631216"/>
          </a:xfrm>
          <a:prstGeom prst="rect">
            <a:avLst/>
          </a:prstGeom>
          <a:noFill/>
        </p:spPr>
        <p:txBody>
          <a:bodyPr wrap="square" rtlCol="0">
            <a:spAutoFit/>
          </a:bodyPr>
          <a:lstStyle/>
          <a:p>
            <a:pPr algn="ctr"/>
            <a:r>
              <a:rPr lang="en-US" sz="2500" dirty="0" smtClean="0">
                <a:solidFill>
                  <a:srgbClr val="CC0000"/>
                </a:solidFill>
              </a:rPr>
              <a:t>For example:</a:t>
            </a:r>
          </a:p>
          <a:p>
            <a:pPr algn="ctr"/>
            <a:r>
              <a:rPr lang="en-US" sz="2500" dirty="0" smtClean="0">
                <a:solidFill>
                  <a:srgbClr val="CC0000"/>
                </a:solidFill>
              </a:rPr>
              <a:t>To find the slope of the line that passes through the </a:t>
            </a:r>
          </a:p>
          <a:p>
            <a:pPr algn="ctr"/>
            <a:r>
              <a:rPr lang="en-US" sz="2500" dirty="0" smtClean="0">
                <a:solidFill>
                  <a:srgbClr val="CC0000"/>
                </a:solidFill>
              </a:rPr>
              <a:t>points (3, 1) and (5, 2) you can first label the coordinates.</a:t>
            </a:r>
          </a:p>
          <a:p>
            <a:endParaRPr lang="en-US" sz="2500" dirty="0"/>
          </a:p>
        </p:txBody>
      </p:sp>
      <p:sp>
        <p:nvSpPr>
          <p:cNvPr id="5" name="TextBox 4"/>
          <p:cNvSpPr txBox="1"/>
          <p:nvPr/>
        </p:nvSpPr>
        <p:spPr>
          <a:xfrm>
            <a:off x="1600200" y="3378968"/>
            <a:ext cx="762000" cy="369332"/>
          </a:xfrm>
          <a:prstGeom prst="rect">
            <a:avLst/>
          </a:prstGeom>
          <a:noFill/>
        </p:spPr>
        <p:txBody>
          <a:bodyPr wrap="square" rtlCol="0">
            <a:spAutoFit/>
          </a:bodyPr>
          <a:lstStyle/>
          <a:p>
            <a:r>
              <a:rPr lang="en-US" b="1" i="1" dirty="0" smtClean="0">
                <a:solidFill>
                  <a:srgbClr val="0070C0"/>
                </a:solidFill>
                <a:latin typeface="Times New Roman" pitchFamily="18" charset="0"/>
                <a:cs typeface="Times New Roman" pitchFamily="18" charset="0"/>
              </a:rPr>
              <a:t>x</a:t>
            </a:r>
            <a:r>
              <a:rPr lang="en-US" b="1" baseline="-25000" dirty="0" smtClean="0">
                <a:solidFill>
                  <a:srgbClr val="0070C0"/>
                </a:solidFill>
                <a:latin typeface="Times New Roman" pitchFamily="18" charset="0"/>
                <a:cs typeface="Times New Roman" pitchFamily="18" charset="0"/>
              </a:rPr>
              <a:t>1     </a:t>
            </a:r>
            <a:r>
              <a:rPr lang="en-US" b="1" i="1" dirty="0" smtClean="0">
                <a:solidFill>
                  <a:srgbClr val="0070C0"/>
                </a:solidFill>
                <a:latin typeface="Times New Roman" pitchFamily="18" charset="0"/>
                <a:cs typeface="Times New Roman" pitchFamily="18" charset="0"/>
              </a:rPr>
              <a:t>y</a:t>
            </a:r>
            <a:r>
              <a:rPr lang="en-US" b="1" baseline="-25000" dirty="0">
                <a:solidFill>
                  <a:srgbClr val="0070C0"/>
                </a:solidFill>
                <a:latin typeface="Times New Roman" pitchFamily="18" charset="0"/>
                <a:cs typeface="Times New Roman" pitchFamily="18" charset="0"/>
              </a:rPr>
              <a:t>1</a:t>
            </a:r>
            <a:r>
              <a:rPr lang="en-US" dirty="0" smtClean="0"/>
              <a:t>  </a:t>
            </a:r>
            <a:endParaRPr lang="en-US" i="1" dirty="0"/>
          </a:p>
        </p:txBody>
      </p:sp>
      <p:sp>
        <p:nvSpPr>
          <p:cNvPr id="6" name="Rectangle 5"/>
          <p:cNvSpPr/>
          <p:nvPr/>
        </p:nvSpPr>
        <p:spPr>
          <a:xfrm>
            <a:off x="3048000" y="3378968"/>
            <a:ext cx="864339" cy="369332"/>
          </a:xfrm>
          <a:prstGeom prst="rect">
            <a:avLst/>
          </a:prstGeom>
        </p:spPr>
        <p:txBody>
          <a:bodyPr wrap="none">
            <a:spAutoFit/>
          </a:bodyPr>
          <a:lstStyle/>
          <a:p>
            <a:r>
              <a:rPr lang="en-US" b="1" i="1" dirty="0" smtClean="0">
                <a:solidFill>
                  <a:srgbClr val="0070C0"/>
                </a:solidFill>
                <a:latin typeface="Times New Roman" pitchFamily="18" charset="0"/>
                <a:cs typeface="Times New Roman" pitchFamily="18" charset="0"/>
              </a:rPr>
              <a:t>x</a:t>
            </a:r>
            <a:r>
              <a:rPr lang="en-US" b="1" baseline="-25000" dirty="0">
                <a:solidFill>
                  <a:srgbClr val="0070C0"/>
                </a:solidFill>
                <a:latin typeface="Times New Roman" pitchFamily="18" charset="0"/>
                <a:cs typeface="Times New Roman" pitchFamily="18" charset="0"/>
              </a:rPr>
              <a:t>2</a:t>
            </a:r>
            <a:r>
              <a:rPr lang="en-US" b="1" baseline="-25000" dirty="0" smtClean="0">
                <a:solidFill>
                  <a:srgbClr val="0070C0"/>
                </a:solidFill>
                <a:latin typeface="Times New Roman" pitchFamily="18" charset="0"/>
                <a:cs typeface="Times New Roman" pitchFamily="18" charset="0"/>
              </a:rPr>
              <a:t>     </a:t>
            </a:r>
            <a:r>
              <a:rPr lang="en-US" b="1" i="1" dirty="0" smtClean="0">
                <a:solidFill>
                  <a:srgbClr val="0070C0"/>
                </a:solidFill>
                <a:latin typeface="Times New Roman" pitchFamily="18" charset="0"/>
                <a:cs typeface="Times New Roman" pitchFamily="18" charset="0"/>
              </a:rPr>
              <a:t>y</a:t>
            </a:r>
            <a:r>
              <a:rPr lang="en-US" b="1" baseline="-25000" dirty="0">
                <a:solidFill>
                  <a:srgbClr val="0070C0"/>
                </a:solidFill>
                <a:latin typeface="Times New Roman" pitchFamily="18" charset="0"/>
                <a:cs typeface="Times New Roman" pitchFamily="18" charset="0"/>
              </a:rPr>
              <a:t>2</a:t>
            </a:r>
            <a:r>
              <a:rPr lang="en-US" dirty="0" smtClean="0"/>
              <a:t>  </a:t>
            </a:r>
            <a:endParaRPr lang="en-US" i="1" dirty="0"/>
          </a:p>
        </p:txBody>
      </p:sp>
      <p:sp>
        <p:nvSpPr>
          <p:cNvPr id="7" name="TextBox 6"/>
          <p:cNvSpPr txBox="1"/>
          <p:nvPr/>
        </p:nvSpPr>
        <p:spPr>
          <a:xfrm>
            <a:off x="457200" y="4343400"/>
            <a:ext cx="3886200" cy="477054"/>
          </a:xfrm>
          <a:prstGeom prst="rect">
            <a:avLst/>
          </a:prstGeom>
          <a:noFill/>
        </p:spPr>
        <p:txBody>
          <a:bodyPr wrap="square" rtlCol="0">
            <a:spAutoFit/>
          </a:bodyPr>
          <a:lstStyle/>
          <a:p>
            <a:r>
              <a:rPr lang="en-US" sz="2500" dirty="0" smtClean="0">
                <a:solidFill>
                  <a:srgbClr val="CC0000"/>
                </a:solidFill>
              </a:rPr>
              <a:t>Then plug into the formula:</a:t>
            </a:r>
            <a:endParaRPr lang="en-US" sz="2500" dirty="0">
              <a:solidFill>
                <a:srgbClr val="CC0000"/>
              </a:solidFill>
            </a:endParaRPr>
          </a:p>
        </p:txBody>
      </p:sp>
      <p:pic>
        <p:nvPicPr>
          <p:cNvPr id="8"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8158" y="4114800"/>
            <a:ext cx="2286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7409667" y="4129868"/>
            <a:ext cx="1066800" cy="923330"/>
          </a:xfrm>
          <a:prstGeom prst="rect">
            <a:avLst/>
          </a:prstGeom>
          <a:noFill/>
        </p:spPr>
        <p:txBody>
          <a:bodyPr wrap="square" rtlCol="0">
            <a:spAutoFit/>
          </a:bodyPr>
          <a:lstStyle/>
          <a:p>
            <a:r>
              <a:rPr lang="en-US" b="1" dirty="0" smtClean="0">
                <a:solidFill>
                  <a:srgbClr val="CC0000"/>
                </a:solidFill>
              </a:rPr>
              <a:t>*Don’t forget to simplify.  </a:t>
            </a:r>
            <a:endParaRPr lang="en-US" b="1" dirty="0">
              <a:solidFill>
                <a:srgbClr val="CC0000"/>
              </a:solidFill>
            </a:endParaRPr>
          </a:p>
        </p:txBody>
      </p:sp>
      <p:grpSp>
        <p:nvGrpSpPr>
          <p:cNvPr id="21" name="Group 20"/>
          <p:cNvGrpSpPr/>
          <p:nvPr/>
        </p:nvGrpSpPr>
        <p:grpSpPr>
          <a:xfrm>
            <a:off x="4734883" y="5272553"/>
            <a:ext cx="2654996" cy="988069"/>
            <a:chOff x="3912339" y="5259029"/>
            <a:chExt cx="2654996" cy="988069"/>
          </a:xfrm>
        </p:grpSpPr>
        <p:cxnSp>
          <p:nvCxnSpPr>
            <p:cNvPr id="17" name="Straight Connector 16"/>
            <p:cNvCxnSpPr/>
            <p:nvPr/>
          </p:nvCxnSpPr>
          <p:spPr>
            <a:xfrm>
              <a:off x="6170677" y="5742533"/>
              <a:ext cx="381000"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912339" y="5259029"/>
              <a:ext cx="2654996" cy="988069"/>
              <a:chOff x="4965004" y="5269560"/>
              <a:chExt cx="2654996" cy="988069"/>
            </a:xfrm>
          </p:grpSpPr>
          <p:grpSp>
            <p:nvGrpSpPr>
              <p:cNvPr id="14" name="Group 13"/>
              <p:cNvGrpSpPr/>
              <p:nvPr/>
            </p:nvGrpSpPr>
            <p:grpSpPr>
              <a:xfrm>
                <a:off x="4965004" y="5286634"/>
                <a:ext cx="2654996" cy="970995"/>
                <a:chOff x="2666999" y="5324770"/>
                <a:chExt cx="2654996" cy="970995"/>
              </a:xfrm>
            </p:grpSpPr>
            <p:sp>
              <p:nvSpPr>
                <p:cNvPr id="9" name="TextBox 8"/>
                <p:cNvSpPr txBox="1"/>
                <p:nvPr/>
              </p:nvSpPr>
              <p:spPr>
                <a:xfrm>
                  <a:off x="2666999" y="5486400"/>
                  <a:ext cx="2654996" cy="477054"/>
                </a:xfrm>
                <a:prstGeom prst="rect">
                  <a:avLst/>
                </a:prstGeom>
                <a:noFill/>
              </p:spPr>
              <p:txBody>
                <a:bodyPr wrap="square" rtlCol="0">
                  <a:spAutoFit/>
                </a:bodyPr>
                <a:lstStyle/>
                <a:p>
                  <a:r>
                    <a:rPr lang="en-US" sz="2500" i="1" dirty="0">
                      <a:solidFill>
                        <a:srgbClr val="CC0000"/>
                      </a:solidFill>
                    </a:rPr>
                    <a:t>m</a:t>
                  </a:r>
                  <a:r>
                    <a:rPr lang="en-US" sz="2500" dirty="0" smtClean="0">
                      <a:solidFill>
                        <a:srgbClr val="CC0000"/>
                      </a:solidFill>
                    </a:rPr>
                    <a:t> =                =</a:t>
                  </a:r>
                  <a:endParaRPr lang="en-US" sz="2500" i="1" dirty="0">
                    <a:solidFill>
                      <a:srgbClr val="CC0000"/>
                    </a:solidFill>
                  </a:endParaRPr>
                </a:p>
              </p:txBody>
            </p:sp>
            <p:cxnSp>
              <p:nvCxnSpPr>
                <p:cNvPr id="11" name="Straight Connector 10"/>
                <p:cNvCxnSpPr/>
                <p:nvPr/>
              </p:nvCxnSpPr>
              <p:spPr>
                <a:xfrm>
                  <a:off x="3382027" y="5791200"/>
                  <a:ext cx="1089764" cy="0"/>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1" y="5324770"/>
                  <a:ext cx="914400" cy="477054"/>
                </a:xfrm>
                <a:prstGeom prst="rect">
                  <a:avLst/>
                </a:prstGeom>
                <a:noFill/>
              </p:spPr>
              <p:txBody>
                <a:bodyPr wrap="square" rtlCol="0">
                  <a:spAutoFit/>
                </a:bodyPr>
                <a:lstStyle/>
                <a:p>
                  <a:r>
                    <a:rPr lang="en-US" sz="2500" dirty="0" smtClean="0">
                      <a:solidFill>
                        <a:srgbClr val="CC0000"/>
                      </a:solidFill>
                    </a:rPr>
                    <a:t>2 – 1 </a:t>
                  </a:r>
                  <a:endParaRPr lang="en-US" sz="2500" dirty="0">
                    <a:solidFill>
                      <a:srgbClr val="CC0000"/>
                    </a:solidFill>
                  </a:endParaRPr>
                </a:p>
              </p:txBody>
            </p:sp>
            <p:sp>
              <p:nvSpPr>
                <p:cNvPr id="13" name="TextBox 12"/>
                <p:cNvSpPr txBox="1"/>
                <p:nvPr/>
              </p:nvSpPr>
              <p:spPr>
                <a:xfrm>
                  <a:off x="3455139" y="5818711"/>
                  <a:ext cx="914400" cy="477054"/>
                </a:xfrm>
                <a:prstGeom prst="rect">
                  <a:avLst/>
                </a:prstGeom>
                <a:noFill/>
              </p:spPr>
              <p:txBody>
                <a:bodyPr wrap="square" rtlCol="0">
                  <a:spAutoFit/>
                </a:bodyPr>
                <a:lstStyle/>
                <a:p>
                  <a:r>
                    <a:rPr lang="en-US" sz="2500" dirty="0">
                      <a:solidFill>
                        <a:srgbClr val="CC0000"/>
                      </a:solidFill>
                    </a:rPr>
                    <a:t>5</a:t>
                  </a:r>
                  <a:r>
                    <a:rPr lang="en-US" sz="2500" dirty="0" smtClean="0">
                      <a:solidFill>
                        <a:srgbClr val="CC0000"/>
                      </a:solidFill>
                    </a:rPr>
                    <a:t> – 3 </a:t>
                  </a:r>
                  <a:endParaRPr lang="en-US" sz="2500" dirty="0">
                    <a:solidFill>
                      <a:srgbClr val="CC0000"/>
                    </a:solidFill>
                  </a:endParaRPr>
                </a:p>
              </p:txBody>
            </p:sp>
          </p:grpSp>
          <p:sp>
            <p:nvSpPr>
              <p:cNvPr id="18" name="TextBox 17"/>
              <p:cNvSpPr txBox="1"/>
              <p:nvPr/>
            </p:nvSpPr>
            <p:spPr>
              <a:xfrm>
                <a:off x="7223342" y="5269560"/>
                <a:ext cx="381000" cy="477054"/>
              </a:xfrm>
              <a:prstGeom prst="rect">
                <a:avLst/>
              </a:prstGeom>
              <a:noFill/>
            </p:spPr>
            <p:txBody>
              <a:bodyPr wrap="square" rtlCol="0">
                <a:spAutoFit/>
              </a:bodyPr>
              <a:lstStyle/>
              <a:p>
                <a:r>
                  <a:rPr lang="en-US" sz="2500" dirty="0" smtClean="0">
                    <a:solidFill>
                      <a:srgbClr val="CC0000"/>
                    </a:solidFill>
                  </a:rPr>
                  <a:t>1</a:t>
                </a:r>
                <a:endParaRPr lang="en-US" sz="2500" dirty="0">
                  <a:solidFill>
                    <a:srgbClr val="CC0000"/>
                  </a:solidFill>
                </a:endParaRPr>
              </a:p>
            </p:txBody>
          </p:sp>
          <p:sp>
            <p:nvSpPr>
              <p:cNvPr id="19" name="TextBox 18"/>
              <p:cNvSpPr txBox="1"/>
              <p:nvPr/>
            </p:nvSpPr>
            <p:spPr>
              <a:xfrm>
                <a:off x="7223342" y="5746614"/>
                <a:ext cx="381000" cy="477054"/>
              </a:xfrm>
              <a:prstGeom prst="rect">
                <a:avLst/>
              </a:prstGeom>
              <a:noFill/>
            </p:spPr>
            <p:txBody>
              <a:bodyPr wrap="square" rtlCol="0">
                <a:spAutoFit/>
              </a:bodyPr>
              <a:lstStyle/>
              <a:p>
                <a:r>
                  <a:rPr lang="en-US" sz="2500" dirty="0">
                    <a:solidFill>
                      <a:srgbClr val="CC0000"/>
                    </a:solidFill>
                  </a:rPr>
                  <a:t>2</a:t>
                </a:r>
              </a:p>
            </p:txBody>
          </p:sp>
        </p:grpSp>
      </p:grpSp>
      <p:sp>
        <p:nvSpPr>
          <p:cNvPr id="22" name="Action Button: Home 2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89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1"/>
            <a:ext cx="8839200" cy="3809999"/>
          </a:xfrm>
        </p:spPr>
        <p:txBody>
          <a:bodyPr>
            <a:normAutofit/>
          </a:bodyPr>
          <a:lstStyle/>
          <a:p>
            <a:pPr marL="0" indent="0">
              <a:buNone/>
            </a:pPr>
            <a:r>
              <a:rPr lang="en-US" sz="2500" dirty="0" smtClean="0">
                <a:solidFill>
                  <a:srgbClr val="CC0000"/>
                </a:solidFill>
              </a:rPr>
              <a:t>Typically the five easiest values to pick for </a:t>
            </a:r>
            <a:r>
              <a:rPr lang="en-US" sz="2500" i="1" dirty="0" smtClean="0">
                <a:solidFill>
                  <a:srgbClr val="CC0000"/>
                </a:solidFill>
              </a:rPr>
              <a:t>x</a:t>
            </a:r>
            <a:r>
              <a:rPr lang="en-US" sz="2500" dirty="0" smtClean="0">
                <a:solidFill>
                  <a:srgbClr val="CC0000"/>
                </a:solidFill>
              </a:rPr>
              <a:t> are:</a:t>
            </a:r>
          </a:p>
          <a:p>
            <a:pPr marL="0" indent="0" algn="ctr">
              <a:buNone/>
            </a:pPr>
            <a:r>
              <a:rPr lang="en-US" sz="2500" dirty="0" smtClean="0">
                <a:solidFill>
                  <a:srgbClr val="CC0000"/>
                </a:solidFill>
              </a:rPr>
              <a:t>–2, –1, 0, 1, 2</a:t>
            </a:r>
          </a:p>
          <a:p>
            <a:pPr marL="0" indent="0" algn="ctr">
              <a:buNone/>
            </a:pPr>
            <a:r>
              <a:rPr lang="en-US" sz="2500" dirty="0" smtClean="0">
                <a:solidFill>
                  <a:srgbClr val="CC0000"/>
                </a:solidFill>
              </a:rPr>
              <a:t>You really could choose </a:t>
            </a:r>
            <a:r>
              <a:rPr lang="en-US" sz="2500" i="1" dirty="0" smtClean="0">
                <a:solidFill>
                  <a:srgbClr val="CC0000"/>
                </a:solidFill>
              </a:rPr>
              <a:t>any</a:t>
            </a:r>
            <a:r>
              <a:rPr lang="en-US" sz="2500" dirty="0" smtClean="0">
                <a:solidFill>
                  <a:srgbClr val="CC0000"/>
                </a:solidFill>
              </a:rPr>
              <a:t> five values you want, but these are small </a:t>
            </a:r>
            <a:r>
              <a:rPr lang="en-US" sz="2500" i="1" dirty="0" smtClean="0">
                <a:solidFill>
                  <a:srgbClr val="CC0000"/>
                </a:solidFill>
              </a:rPr>
              <a:t>and</a:t>
            </a:r>
            <a:r>
              <a:rPr lang="en-US" sz="2500" dirty="0" smtClean="0">
                <a:solidFill>
                  <a:srgbClr val="CC0000"/>
                </a:solidFill>
              </a:rPr>
              <a:t> will product points on both sides of the origin.  </a:t>
            </a:r>
          </a:p>
          <a:p>
            <a:pPr marL="0" indent="0" algn="ctr">
              <a:buNone/>
            </a:pPr>
            <a:endParaRPr lang="en-US" sz="2500" dirty="0">
              <a:solidFill>
                <a:srgbClr val="CC0000"/>
              </a:solidFill>
            </a:endParaRPr>
          </a:p>
          <a:p>
            <a:pPr marL="0" indent="0" algn="ctr">
              <a:buNone/>
            </a:pPr>
            <a:r>
              <a:rPr lang="en-US" sz="2500" dirty="0" smtClean="0">
                <a:solidFill>
                  <a:srgbClr val="CC0000"/>
                </a:solidFill>
              </a:rPr>
              <a:t>If after you put the equation in function form and the coefficient of </a:t>
            </a:r>
            <a:r>
              <a:rPr lang="en-US" sz="2500" i="1" dirty="0" smtClean="0">
                <a:solidFill>
                  <a:srgbClr val="CC0000"/>
                </a:solidFill>
              </a:rPr>
              <a:t>x</a:t>
            </a:r>
            <a:r>
              <a:rPr lang="en-US" sz="2500" dirty="0" smtClean="0">
                <a:solidFill>
                  <a:srgbClr val="CC0000"/>
                </a:solidFill>
              </a:rPr>
              <a:t> is a fraction, then you want to choose </a:t>
            </a:r>
            <a:r>
              <a:rPr lang="en-US" sz="2500" i="1" dirty="0" smtClean="0">
                <a:solidFill>
                  <a:srgbClr val="CC0000"/>
                </a:solidFill>
              </a:rPr>
              <a:t>x</a:t>
            </a:r>
            <a:r>
              <a:rPr lang="en-US" sz="2500" dirty="0" smtClean="0">
                <a:solidFill>
                  <a:srgbClr val="CC0000"/>
                </a:solidFill>
              </a:rPr>
              <a:t> values that are multiples of the denominator so you don’t end up with fractions.</a:t>
            </a:r>
            <a:endParaRPr lang="en-US" sz="2500" dirty="0">
              <a:solidFill>
                <a:srgbClr val="CC0000"/>
              </a:solidFill>
            </a:endParaRPr>
          </a:p>
        </p:txBody>
      </p:sp>
      <p:sp>
        <p:nvSpPr>
          <p:cNvPr id="4" name="TextBox 3"/>
          <p:cNvSpPr txBox="1"/>
          <p:nvPr/>
        </p:nvSpPr>
        <p:spPr>
          <a:xfrm>
            <a:off x="685800" y="4267200"/>
            <a:ext cx="2286000" cy="477054"/>
          </a:xfrm>
          <a:prstGeom prst="rect">
            <a:avLst/>
          </a:prstGeom>
          <a:noFill/>
        </p:spPr>
        <p:txBody>
          <a:bodyPr wrap="square" rtlCol="0">
            <a:spAutoFit/>
          </a:bodyPr>
          <a:lstStyle/>
          <a:p>
            <a:r>
              <a:rPr lang="en-US" sz="2500" dirty="0" smtClean="0">
                <a:solidFill>
                  <a:srgbClr val="CC0000"/>
                </a:solidFill>
              </a:rPr>
              <a:t>For example, if:</a:t>
            </a:r>
            <a:endParaRPr lang="en-US" sz="2500" dirty="0">
              <a:solidFill>
                <a:srgbClr val="CC0000"/>
              </a:solidFill>
            </a:endParaRPr>
          </a:p>
        </p:txBody>
      </p:sp>
      <mc:AlternateContent xmlns:mc="http://schemas.openxmlformats.org/markup-compatibility/2006" xmlns:a14="http://schemas.microsoft.com/office/drawing/2010/main">
        <mc:Choice Requires="a14">
          <p:sp>
            <p:nvSpPr>
              <p:cNvPr id="5" name="Rectangle 4"/>
              <p:cNvSpPr/>
              <p:nvPr/>
            </p:nvSpPr>
            <p:spPr>
              <a:xfrm>
                <a:off x="2971799" y="4098178"/>
                <a:ext cx="1821845" cy="815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500" i="1" smtClean="0">
                          <a:solidFill>
                            <a:srgbClr val="CC0000"/>
                          </a:solidFill>
                          <a:latin typeface="Cambria Math"/>
                        </a:rPr>
                        <m:t>𝑦</m:t>
                      </m:r>
                      <m:r>
                        <a:rPr lang="en-US" sz="2500" i="1" smtClean="0">
                          <a:solidFill>
                            <a:srgbClr val="CC0000"/>
                          </a:solidFill>
                          <a:latin typeface="Cambria Math"/>
                        </a:rPr>
                        <m:t>=</m:t>
                      </m:r>
                      <m:f>
                        <m:fPr>
                          <m:ctrlPr>
                            <a:rPr lang="en-US" sz="2500" i="1">
                              <a:solidFill>
                                <a:srgbClr val="CC0000"/>
                              </a:solidFill>
                              <a:latin typeface="Cambria Math"/>
                            </a:rPr>
                          </m:ctrlPr>
                        </m:fPr>
                        <m:num>
                          <m:r>
                            <a:rPr lang="en-US" sz="2500" i="1">
                              <a:solidFill>
                                <a:srgbClr val="CC0000"/>
                              </a:solidFill>
                              <a:latin typeface="Cambria Math"/>
                            </a:rPr>
                            <m:t>1</m:t>
                          </m:r>
                        </m:num>
                        <m:den>
                          <m:r>
                            <a:rPr lang="en-US" sz="2500" i="1">
                              <a:solidFill>
                                <a:srgbClr val="CC0000"/>
                              </a:solidFill>
                              <a:latin typeface="Cambria Math"/>
                            </a:rPr>
                            <m:t>3</m:t>
                          </m:r>
                        </m:den>
                      </m:f>
                      <m:r>
                        <a:rPr lang="en-US" sz="2500" i="1">
                          <a:solidFill>
                            <a:srgbClr val="CC0000"/>
                          </a:solidFill>
                          <a:latin typeface="Cambria Math"/>
                        </a:rPr>
                        <m:t>𝑥</m:t>
                      </m:r>
                      <m:r>
                        <a:rPr lang="en-US" sz="2500" i="1">
                          <a:solidFill>
                            <a:srgbClr val="CC0000"/>
                          </a:solidFill>
                          <a:latin typeface="Cambria Math"/>
                        </a:rPr>
                        <m:t>+2</m:t>
                      </m:r>
                    </m:oMath>
                  </m:oMathPara>
                </a14:m>
                <a:endParaRPr lang="en-US" sz="2500" dirty="0">
                  <a:solidFill>
                    <a:srgbClr val="CC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971799" y="4098178"/>
                <a:ext cx="1821845" cy="815095"/>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381000" y="5105400"/>
            <a:ext cx="8610600" cy="477054"/>
          </a:xfrm>
          <a:prstGeom prst="rect">
            <a:avLst/>
          </a:prstGeom>
          <a:noFill/>
        </p:spPr>
        <p:txBody>
          <a:bodyPr wrap="square" rtlCol="0">
            <a:spAutoFit/>
          </a:bodyPr>
          <a:lstStyle/>
          <a:p>
            <a:r>
              <a:rPr lang="en-US" sz="2500" dirty="0" smtClean="0">
                <a:solidFill>
                  <a:srgbClr val="CC0000"/>
                </a:solidFill>
              </a:rPr>
              <a:t>Then it would make the most sense to choose –6, –3, 0, 3, 6</a:t>
            </a:r>
            <a:endParaRPr lang="en-US" sz="2500" dirty="0">
              <a:solidFill>
                <a:srgbClr val="CC0000"/>
              </a:solidFill>
            </a:endParaRPr>
          </a:p>
        </p:txBody>
      </p:sp>
      <p:sp>
        <p:nvSpPr>
          <p:cNvPr id="7" name="Action Button: Home 6">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023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5791200"/>
          </a:xfrm>
        </p:spPr>
        <p:txBody>
          <a:bodyPr>
            <a:normAutofit fontScale="85000" lnSpcReduction="20000"/>
          </a:bodyPr>
          <a:lstStyle/>
          <a:p>
            <a:pPr marL="137160" indent="0" algn="ctr" eaLnBrk="1" fontAlgn="auto" hangingPunct="1">
              <a:spcAft>
                <a:spcPts val="0"/>
              </a:spcAft>
              <a:buClr>
                <a:schemeClr val="tx1">
                  <a:shade val="95000"/>
                </a:schemeClr>
              </a:buClr>
              <a:buFont typeface="Wingdings 2"/>
              <a:buNone/>
              <a:defRPr/>
            </a:pPr>
            <a:r>
              <a:rPr lang="en-US" sz="3500" dirty="0" smtClean="0"/>
              <a:t>For the equation:</a:t>
            </a:r>
          </a:p>
          <a:p>
            <a:pPr marL="137160" indent="0" algn="ctr" eaLnBrk="1" fontAlgn="auto" hangingPunct="1">
              <a:spcAft>
                <a:spcPts val="0"/>
              </a:spcAft>
              <a:buClr>
                <a:schemeClr val="tx1">
                  <a:shade val="95000"/>
                </a:schemeClr>
              </a:buClr>
              <a:buFont typeface="Wingdings 2"/>
              <a:buNone/>
              <a:defRPr/>
            </a:pPr>
            <a:r>
              <a:rPr lang="en-US" sz="3500" dirty="0" smtClean="0"/>
              <a:t> 3</a:t>
            </a:r>
            <a:r>
              <a:rPr lang="en-US" sz="3500" i="1" dirty="0" smtClean="0"/>
              <a:t>x</a:t>
            </a:r>
            <a:r>
              <a:rPr lang="en-US" sz="3500" dirty="0" smtClean="0"/>
              <a:t> – 6</a:t>
            </a:r>
            <a:r>
              <a:rPr lang="en-US" sz="3500" i="1" dirty="0" smtClean="0"/>
              <a:t>y</a:t>
            </a:r>
            <a:r>
              <a:rPr lang="en-US" sz="3500" dirty="0" smtClean="0"/>
              <a:t> = 18</a:t>
            </a:r>
          </a:p>
          <a:p>
            <a:pPr marL="137160" indent="0" algn="ctr" eaLnBrk="1" fontAlgn="auto" hangingPunct="1">
              <a:spcAft>
                <a:spcPts val="0"/>
              </a:spcAft>
              <a:buClr>
                <a:schemeClr val="tx1">
                  <a:shade val="95000"/>
                </a:schemeClr>
              </a:buClr>
              <a:buFont typeface="Wingdings 2"/>
              <a:buNone/>
              <a:defRPr/>
            </a:pPr>
            <a:r>
              <a:rPr lang="en-US" sz="3500" dirty="0" smtClean="0"/>
              <a:t>If you wanted to graph using </a:t>
            </a:r>
            <a:r>
              <a:rPr lang="en-US" sz="3500" i="1" dirty="0" smtClean="0"/>
              <a:t>x</a:t>
            </a:r>
            <a:r>
              <a:rPr lang="en-US" sz="3500" dirty="0" smtClean="0"/>
              <a:t> and </a:t>
            </a:r>
            <a:r>
              <a:rPr lang="en-US" sz="3500" i="1" dirty="0" smtClean="0"/>
              <a:t>y</a:t>
            </a:r>
            <a:r>
              <a:rPr lang="en-US" sz="3500" dirty="0" smtClean="0"/>
              <a:t> intercepts, you first would need to figure out what the </a:t>
            </a:r>
            <a:r>
              <a:rPr lang="en-US" sz="3500" i="1" dirty="0" smtClean="0"/>
              <a:t>x</a:t>
            </a:r>
            <a:r>
              <a:rPr lang="en-US" sz="3500" dirty="0" smtClean="0"/>
              <a:t> and </a:t>
            </a:r>
            <a:r>
              <a:rPr lang="en-US" sz="3500" i="1" dirty="0" smtClean="0"/>
              <a:t>y</a:t>
            </a:r>
            <a:r>
              <a:rPr lang="en-US" sz="3500" dirty="0" smtClean="0"/>
              <a:t> intercepts are.  To find the </a:t>
            </a:r>
            <a:r>
              <a:rPr lang="en-US" sz="3500" i="1" dirty="0" smtClean="0"/>
              <a:t>x</a:t>
            </a:r>
            <a:r>
              <a:rPr lang="en-US" sz="3500" dirty="0" smtClean="0"/>
              <a:t>-intercept, replace </a:t>
            </a:r>
            <a:r>
              <a:rPr lang="en-US" sz="3500" i="1" dirty="0" smtClean="0"/>
              <a:t>y</a:t>
            </a:r>
            <a:r>
              <a:rPr lang="en-US" sz="3500" dirty="0" smtClean="0"/>
              <a:t> with 0.   Then solve for </a:t>
            </a:r>
            <a:r>
              <a:rPr lang="en-US" sz="3500" i="1" dirty="0" smtClean="0"/>
              <a:t>x</a:t>
            </a:r>
            <a:r>
              <a:rPr lang="en-US" sz="3500" dirty="0" smtClean="0"/>
              <a:t>.  To find the </a:t>
            </a:r>
            <a:r>
              <a:rPr lang="en-US" sz="3500" i="1" dirty="0" smtClean="0"/>
              <a:t>y</a:t>
            </a:r>
            <a:r>
              <a:rPr lang="en-US" sz="3500" dirty="0" smtClean="0"/>
              <a:t>-intercept do the same thing except replace </a:t>
            </a:r>
            <a:r>
              <a:rPr lang="en-US" sz="3500" i="1" dirty="0" smtClean="0"/>
              <a:t>x </a:t>
            </a:r>
            <a:r>
              <a:rPr lang="en-US" sz="3500" dirty="0" smtClean="0"/>
              <a:t>with 0 and solve for </a:t>
            </a:r>
            <a:r>
              <a:rPr lang="en-US" sz="3500" i="1" dirty="0" smtClean="0"/>
              <a:t>y</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a:t> </a:t>
            </a:r>
            <a:r>
              <a:rPr lang="en-US" sz="3500" i="1" u="sng" dirty="0" smtClean="0"/>
              <a:t>x</a:t>
            </a:r>
            <a:r>
              <a:rPr lang="en-US" sz="3500" u="sng" dirty="0" smtClean="0"/>
              <a:t>-intercept</a:t>
            </a:r>
            <a:r>
              <a:rPr lang="en-US" sz="3500" dirty="0" smtClean="0"/>
              <a:t>:				</a:t>
            </a:r>
            <a:r>
              <a:rPr lang="en-US" sz="3500" i="1" u="sng" dirty="0" smtClean="0"/>
              <a:t>y</a:t>
            </a:r>
            <a:r>
              <a:rPr lang="en-US" sz="3500" u="sng" dirty="0" smtClean="0"/>
              <a:t>-intercept</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smtClean="0"/>
              <a:t>3</a:t>
            </a:r>
            <a:r>
              <a:rPr lang="en-US" sz="3500" i="1" dirty="0" smtClean="0"/>
              <a:t>x</a:t>
            </a:r>
            <a:r>
              <a:rPr lang="en-US" sz="3500" dirty="0"/>
              <a:t> </a:t>
            </a:r>
            <a:r>
              <a:rPr lang="en-US" sz="3500" dirty="0" smtClean="0"/>
              <a:t>– 6(0) = 18				3(0) – 6</a:t>
            </a:r>
            <a:r>
              <a:rPr lang="en-US" sz="3500" i="1" dirty="0" smtClean="0"/>
              <a:t>y</a:t>
            </a:r>
            <a:r>
              <a:rPr lang="en-US" sz="3500" dirty="0" smtClean="0"/>
              <a:t> = 18</a:t>
            </a:r>
          </a:p>
          <a:p>
            <a:pPr marL="137160" indent="0" eaLnBrk="1" fontAlgn="auto" hangingPunct="1">
              <a:spcAft>
                <a:spcPts val="0"/>
              </a:spcAft>
              <a:buClr>
                <a:schemeClr val="tx1">
                  <a:shade val="95000"/>
                </a:schemeClr>
              </a:buClr>
              <a:buFont typeface="Wingdings 2"/>
              <a:buNone/>
              <a:defRPr/>
            </a:pPr>
            <a:r>
              <a:rPr lang="en-US" sz="3500" dirty="0" smtClean="0"/>
              <a:t>           </a:t>
            </a:r>
            <a:r>
              <a:rPr lang="en-US" sz="3500" u="sng" dirty="0" smtClean="0"/>
              <a:t>3</a:t>
            </a:r>
            <a:r>
              <a:rPr lang="en-US" sz="3500" i="1" u="sng" dirty="0" smtClean="0"/>
              <a:t>x</a:t>
            </a:r>
            <a:r>
              <a:rPr lang="en-US" sz="3500" dirty="0" smtClean="0"/>
              <a:t> = </a:t>
            </a:r>
            <a:r>
              <a:rPr lang="en-US" sz="3500" u="sng" dirty="0" smtClean="0"/>
              <a:t>18</a:t>
            </a:r>
            <a:r>
              <a:rPr lang="en-US" sz="3500" dirty="0" smtClean="0"/>
              <a:t>				         </a:t>
            </a:r>
            <a:r>
              <a:rPr lang="en-US" sz="3500" u="sng" dirty="0" smtClean="0"/>
              <a:t>–6</a:t>
            </a:r>
            <a:r>
              <a:rPr lang="en-US" sz="3500" i="1" u="sng" dirty="0" smtClean="0"/>
              <a:t>y</a:t>
            </a:r>
            <a:r>
              <a:rPr lang="en-US" sz="3500" dirty="0" smtClean="0"/>
              <a:t> = </a:t>
            </a:r>
            <a:r>
              <a:rPr lang="en-US" sz="3500" u="sng" dirty="0" smtClean="0"/>
              <a:t>18</a:t>
            </a:r>
            <a:endParaRPr lang="en-US" sz="3500" dirty="0"/>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3       3                                               –6     –6 </a:t>
            </a:r>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a:t>
            </a:r>
            <a:r>
              <a:rPr lang="en-US" sz="3500" i="1" dirty="0" smtClean="0"/>
              <a:t>x</a:t>
            </a:r>
            <a:r>
              <a:rPr lang="en-US" sz="3500" dirty="0" smtClean="0"/>
              <a:t> = 6					   </a:t>
            </a:r>
            <a:r>
              <a:rPr lang="en-US" sz="3500" i="1" dirty="0" smtClean="0"/>
              <a:t>y</a:t>
            </a:r>
            <a:r>
              <a:rPr lang="en-US" sz="3500" dirty="0" smtClean="0"/>
              <a:t> = –3  </a:t>
            </a:r>
          </a:p>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r>
              <a:rPr lang="en-US" sz="2000" dirty="0" smtClean="0"/>
              <a:t>                </a:t>
            </a:r>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5410200"/>
            <a:ext cx="1981200" cy="923330"/>
          </a:xfrm>
          <a:prstGeom prst="rect">
            <a:avLst/>
          </a:prstGeom>
          <a:noFill/>
        </p:spPr>
        <p:txBody>
          <a:bodyPr wrap="square" rtlCol="0">
            <a:spAutoFit/>
          </a:bodyPr>
          <a:lstStyle/>
          <a:p>
            <a:r>
              <a:rPr lang="en-US" dirty="0" smtClean="0"/>
              <a:t>This point would be 6 spaces right on the </a:t>
            </a:r>
            <a:r>
              <a:rPr lang="en-US" i="1" dirty="0" smtClean="0"/>
              <a:t>x </a:t>
            </a:r>
            <a:r>
              <a:rPr lang="en-US" dirty="0" smtClean="0"/>
              <a:t>- axis</a:t>
            </a:r>
            <a:endParaRPr lang="en-US" dirty="0"/>
          </a:p>
        </p:txBody>
      </p:sp>
      <p:sp>
        <p:nvSpPr>
          <p:cNvPr id="6" name="TextBox 5"/>
          <p:cNvSpPr txBox="1"/>
          <p:nvPr/>
        </p:nvSpPr>
        <p:spPr>
          <a:xfrm>
            <a:off x="5867400" y="5342914"/>
            <a:ext cx="1981200" cy="923330"/>
          </a:xfrm>
          <a:prstGeom prst="rect">
            <a:avLst/>
          </a:prstGeom>
          <a:noFill/>
        </p:spPr>
        <p:txBody>
          <a:bodyPr wrap="square" rtlCol="0">
            <a:spAutoFit/>
          </a:bodyPr>
          <a:lstStyle/>
          <a:p>
            <a:r>
              <a:rPr lang="en-US" dirty="0" smtClean="0"/>
              <a:t>This point would be 3 spaces down on the </a:t>
            </a:r>
            <a:r>
              <a:rPr lang="en-US" i="1" dirty="0" smtClean="0"/>
              <a:t>y </a:t>
            </a:r>
            <a:r>
              <a:rPr lang="en-US" dirty="0" smtClean="0"/>
              <a:t>- axis</a:t>
            </a:r>
            <a:endParaRPr lang="en-US" dirty="0"/>
          </a:p>
        </p:txBody>
      </p:sp>
    </p:spTree>
    <p:extLst>
      <p:ext uri="{BB962C8B-B14F-4D97-AF65-F5344CB8AC3E}">
        <p14:creationId xmlns:p14="http://schemas.microsoft.com/office/powerpoint/2010/main" val="2073162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91000"/>
            <a:ext cx="1447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457200" y="152400"/>
            <a:ext cx="8229600" cy="1752600"/>
          </a:xfrm>
        </p:spPr>
        <p:txBody>
          <a:bodyPr>
            <a:normAutofit fontScale="92500"/>
          </a:bodyPr>
          <a:lstStyle/>
          <a:p>
            <a:pPr marL="136525" indent="0" eaLnBrk="1" hangingPunct="1">
              <a:buFont typeface="Wingdings 2" pitchFamily="18" charset="2"/>
              <a:buNone/>
            </a:pPr>
            <a:r>
              <a:rPr lang="en-US" dirty="0" smtClean="0">
                <a:solidFill>
                  <a:srgbClr val="C00000"/>
                </a:solidFill>
              </a:rPr>
              <a:t>If you need to graph 3</a:t>
            </a:r>
            <a:r>
              <a:rPr lang="en-US" i="1" dirty="0" smtClean="0">
                <a:solidFill>
                  <a:srgbClr val="C00000"/>
                </a:solidFill>
              </a:rPr>
              <a:t>x</a:t>
            </a:r>
            <a:r>
              <a:rPr lang="en-US" dirty="0" smtClean="0">
                <a:solidFill>
                  <a:srgbClr val="C00000"/>
                </a:solidFill>
              </a:rPr>
              <a:t> – 4</a:t>
            </a:r>
            <a:r>
              <a:rPr lang="en-US" i="1" dirty="0" smtClean="0">
                <a:solidFill>
                  <a:srgbClr val="C00000"/>
                </a:solidFill>
              </a:rPr>
              <a:t>y</a:t>
            </a:r>
            <a:r>
              <a:rPr lang="en-US" dirty="0" smtClean="0">
                <a:solidFill>
                  <a:srgbClr val="C00000"/>
                </a:solidFill>
              </a:rPr>
              <a:t> = 12 using slope-intercept form the first thing you need to do is make sure it is in slope-intercept form. (Isolate </a:t>
            </a:r>
            <a:r>
              <a:rPr lang="en-US" i="1" dirty="0" smtClean="0">
                <a:solidFill>
                  <a:srgbClr val="C00000"/>
                </a:solidFill>
              </a:rPr>
              <a:t>y</a:t>
            </a:r>
            <a:r>
              <a:rPr lang="en-US" dirty="0" smtClean="0">
                <a:solidFill>
                  <a:srgbClr val="C00000"/>
                </a:solidFill>
              </a:rPr>
              <a:t>)</a:t>
            </a:r>
          </a:p>
          <a:p>
            <a:pPr marL="136525" indent="0" eaLnBrk="1" hangingPunct="1">
              <a:buFont typeface="Wingdings 2" pitchFamily="18" charset="2"/>
              <a:buNone/>
            </a:pPr>
            <a:endParaRPr lang="en-US"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11325"/>
            <a:ext cx="2443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62400"/>
            <a:ext cx="3124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676400"/>
            <a:ext cx="8915400" cy="2092325"/>
          </a:xfrm>
          <a:prstGeom prst="rect">
            <a:avLst/>
          </a:prstGeom>
          <a:noFill/>
        </p:spPr>
        <p:txBody>
          <a:bodyPr>
            <a:spAutoFit/>
          </a:bodyPr>
          <a:lstStyle/>
          <a:p>
            <a:pPr marL="137160" fontAlgn="auto">
              <a:spcBef>
                <a:spcPts val="0"/>
              </a:spcBef>
              <a:spcAft>
                <a:spcPts val="0"/>
              </a:spcAft>
              <a:defRPr/>
            </a:pPr>
            <a:r>
              <a:rPr lang="en-US" sz="2800" dirty="0">
                <a:solidFill>
                  <a:srgbClr val="C00000"/>
                </a:solidFill>
                <a:latin typeface="+mn-lt"/>
                <a:cs typeface="+mn-cs"/>
              </a:rPr>
              <a:t>                           Once in slope-intercept form,  graph                               </a:t>
            </a:r>
          </a:p>
          <a:p>
            <a:pPr marL="137160" fontAlgn="auto">
              <a:spcBef>
                <a:spcPts val="0"/>
              </a:spcBef>
              <a:spcAft>
                <a:spcPts val="0"/>
              </a:spcAft>
              <a:defRPr/>
            </a:pPr>
            <a:r>
              <a:rPr lang="en-US" sz="2800" dirty="0">
                <a:solidFill>
                  <a:srgbClr val="C00000"/>
                </a:solidFill>
                <a:latin typeface="+mn-lt"/>
                <a:cs typeface="+mn-cs"/>
              </a:rPr>
              <a:t>                           the </a:t>
            </a:r>
            <a:r>
              <a:rPr lang="en-US" sz="2800" i="1" dirty="0">
                <a:solidFill>
                  <a:srgbClr val="C00000"/>
                </a:solidFill>
                <a:latin typeface="+mn-lt"/>
                <a:cs typeface="+mn-cs"/>
              </a:rPr>
              <a:t>y</a:t>
            </a:r>
            <a:r>
              <a:rPr lang="en-US" sz="2800" dirty="0">
                <a:solidFill>
                  <a:srgbClr val="C00000"/>
                </a:solidFill>
                <a:latin typeface="+mn-lt"/>
                <a:cs typeface="+mn-cs"/>
              </a:rPr>
              <a:t>-intercept first (either go up or    </a:t>
            </a:r>
          </a:p>
          <a:p>
            <a:pPr marL="137160" fontAlgn="auto">
              <a:spcBef>
                <a:spcPts val="0"/>
              </a:spcBef>
              <a:spcAft>
                <a:spcPts val="0"/>
              </a:spcAft>
              <a:defRPr/>
            </a:pPr>
            <a:r>
              <a:rPr lang="en-US" sz="2800" dirty="0">
                <a:solidFill>
                  <a:srgbClr val="C00000"/>
                </a:solidFill>
                <a:latin typeface="+mn-lt"/>
                <a:cs typeface="+mn-cs"/>
              </a:rPr>
              <a:t>                           down on the </a:t>
            </a:r>
            <a:r>
              <a:rPr lang="en-US" sz="2800" i="1" dirty="0">
                <a:solidFill>
                  <a:srgbClr val="C00000"/>
                </a:solidFill>
                <a:latin typeface="+mn-lt"/>
                <a:cs typeface="+mn-cs"/>
              </a:rPr>
              <a:t>y</a:t>
            </a:r>
            <a:r>
              <a:rPr lang="en-US" sz="2800" dirty="0">
                <a:solidFill>
                  <a:srgbClr val="C00000"/>
                </a:solidFill>
                <a:latin typeface="+mn-lt"/>
                <a:cs typeface="+mn-cs"/>
              </a:rPr>
              <a:t>-axis), then move where  </a:t>
            </a:r>
          </a:p>
          <a:p>
            <a:pPr marL="137160" fontAlgn="auto">
              <a:spcBef>
                <a:spcPts val="0"/>
              </a:spcBef>
              <a:spcAft>
                <a:spcPts val="0"/>
              </a:spcAft>
              <a:defRPr/>
            </a:pPr>
            <a:r>
              <a:rPr lang="en-US" sz="2800" dirty="0">
                <a:solidFill>
                  <a:srgbClr val="C00000"/>
                </a:solidFill>
                <a:latin typeface="+mn-lt"/>
                <a:cs typeface="+mn-cs"/>
              </a:rPr>
              <a:t>                           the rise and run tell you to go.</a:t>
            </a:r>
          </a:p>
          <a:p>
            <a:pPr fontAlgn="auto">
              <a:spcBef>
                <a:spcPts val="0"/>
              </a:spcBef>
              <a:spcAft>
                <a:spcPts val="0"/>
              </a:spcAft>
              <a:defRPr/>
            </a:pPr>
            <a:endParaRPr lang="en-US" dirty="0">
              <a:latin typeface="+mn-lt"/>
              <a:cs typeface="+mn-cs"/>
            </a:endParaRPr>
          </a:p>
        </p:txBody>
      </p:sp>
      <p:sp>
        <p:nvSpPr>
          <p:cNvPr id="5" name="TextBox 4"/>
          <p:cNvSpPr txBox="1">
            <a:spLocks noChangeArrowheads="1"/>
          </p:cNvSpPr>
          <p:nvPr/>
        </p:nvSpPr>
        <p:spPr bwMode="auto">
          <a:xfrm>
            <a:off x="2235035" y="4568824"/>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  Rise</a:t>
            </a:r>
          </a:p>
          <a:p>
            <a:pPr eaLnBrk="1" hangingPunct="1"/>
            <a:r>
              <a:rPr lang="en-US" b="1">
                <a:solidFill>
                  <a:srgbClr val="C00000"/>
                </a:solidFill>
                <a:latin typeface="Book Antiqua" pitchFamily="18" charset="0"/>
              </a:rPr>
              <a:t>=  Run</a:t>
            </a:r>
          </a:p>
        </p:txBody>
      </p:sp>
      <p:sp>
        <p:nvSpPr>
          <p:cNvPr id="8" name="Action Button: Home 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06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0"/>
            <a:ext cx="7772400" cy="914400"/>
          </a:xfrm>
        </p:spPr>
        <p:txBody>
          <a:bodyPr/>
          <a:lstStyle/>
          <a:p>
            <a:pPr eaLnBrk="1" fontAlgn="auto" hangingPunct="1">
              <a:spcAft>
                <a:spcPts val="0"/>
              </a:spcAft>
              <a:defRPr/>
            </a:pPr>
            <a:r>
              <a:rPr lang="en-US" dirty="0" smtClean="0">
                <a:solidFill>
                  <a:schemeClr val="tx2">
                    <a:satMod val="200000"/>
                  </a:schemeClr>
                </a:solidFill>
              </a:rPr>
              <a:t>What Am I Being Asked to Do?</a:t>
            </a:r>
            <a:endParaRPr lang="en-US" dirty="0">
              <a:solidFill>
                <a:schemeClr val="tx2">
                  <a:satMod val="200000"/>
                </a:schemeClr>
              </a:solidFill>
            </a:endParaRPr>
          </a:p>
        </p:txBody>
      </p:sp>
      <p:sp>
        <p:nvSpPr>
          <p:cNvPr id="3" name="Content Placeholder 2"/>
          <p:cNvSpPr>
            <a:spLocks noGrp="1"/>
          </p:cNvSpPr>
          <p:nvPr>
            <p:ph idx="1"/>
          </p:nvPr>
        </p:nvSpPr>
        <p:spPr>
          <a:xfrm>
            <a:off x="304800" y="1236722"/>
            <a:ext cx="3454052" cy="1500231"/>
          </a:xfrm>
          <a:solidFill>
            <a:srgbClr val="92D050"/>
          </a:solidFill>
          <a:ln w="38100">
            <a:solidFill>
              <a:schemeClr val="tx1"/>
            </a:solidFill>
          </a:ln>
        </p:spPr>
        <p:txBody>
          <a:bodyPr>
            <a:noAutofit/>
          </a:bodyPr>
          <a:lstStyle/>
          <a:p>
            <a:pPr marL="411480" algn="ctr" eaLnBrk="1" fontAlgn="auto" hangingPunct="1">
              <a:spcAft>
                <a:spcPts val="0"/>
              </a:spcAft>
              <a:buFont typeface="Wingdings"/>
              <a:buNone/>
              <a:defRPr/>
            </a:pPr>
            <a:r>
              <a:rPr lang="en-US" sz="2800" b="1" dirty="0" smtClean="0">
                <a:solidFill>
                  <a:schemeClr val="tx1"/>
                </a:solidFill>
                <a:latin typeface="Corbel" pitchFamily="34" charset="0"/>
              </a:rPr>
              <a:t>Write an equation in slope-intercept form (</a:t>
            </a:r>
            <a:r>
              <a:rPr lang="en-US" sz="2800" b="1" i="1" dirty="0" smtClean="0">
                <a:solidFill>
                  <a:schemeClr val="tx1"/>
                </a:solidFill>
                <a:latin typeface="Corbel" pitchFamily="34" charset="0"/>
              </a:rPr>
              <a:t>y</a:t>
            </a:r>
            <a:r>
              <a:rPr lang="en-US" sz="2800" b="1" dirty="0" smtClean="0">
                <a:solidFill>
                  <a:schemeClr val="tx1"/>
                </a:solidFill>
                <a:latin typeface="Corbel" pitchFamily="34" charset="0"/>
              </a:rPr>
              <a:t> =  </a:t>
            </a:r>
            <a:r>
              <a:rPr lang="en-US" sz="2800" b="1" i="1" dirty="0" smtClean="0">
                <a:solidFill>
                  <a:schemeClr val="tx1"/>
                </a:solidFill>
                <a:latin typeface="Corbel" pitchFamily="34" charset="0"/>
              </a:rPr>
              <a:t>mx</a:t>
            </a:r>
            <a:r>
              <a:rPr lang="en-US" sz="2800" b="1" dirty="0" smtClean="0">
                <a:solidFill>
                  <a:schemeClr val="tx1"/>
                </a:solidFill>
                <a:latin typeface="Corbel" pitchFamily="34" charset="0"/>
              </a:rPr>
              <a:t> + </a:t>
            </a:r>
            <a:r>
              <a:rPr lang="en-US" sz="2800" b="1" i="1" dirty="0" smtClean="0">
                <a:solidFill>
                  <a:schemeClr val="tx1"/>
                </a:solidFill>
                <a:latin typeface="Corbel" pitchFamily="34" charset="0"/>
              </a:rPr>
              <a:t>b</a:t>
            </a:r>
            <a:r>
              <a:rPr lang="en-US" sz="2800" b="1" dirty="0" smtClean="0">
                <a:solidFill>
                  <a:schemeClr val="tx1"/>
                </a:solidFill>
                <a:latin typeface="Corbel" pitchFamily="34" charset="0"/>
              </a:rPr>
              <a:t>)</a:t>
            </a:r>
            <a:endParaRPr lang="en-US" sz="2800" b="1" dirty="0">
              <a:solidFill>
                <a:schemeClr val="tx1"/>
              </a:solidFill>
              <a:latin typeface="Corbel" pitchFamily="34" charset="0"/>
            </a:endParaRPr>
          </a:p>
        </p:txBody>
      </p:sp>
      <p:sp>
        <p:nvSpPr>
          <p:cNvPr id="9220" name="TextBox 5"/>
          <p:cNvSpPr txBox="1">
            <a:spLocks noChangeArrowheads="1"/>
          </p:cNvSpPr>
          <p:nvPr/>
        </p:nvSpPr>
        <p:spPr bwMode="auto">
          <a:xfrm>
            <a:off x="5180011" y="1236722"/>
            <a:ext cx="3732213" cy="1661993"/>
          </a:xfrm>
          <a:prstGeom prst="rect">
            <a:avLst/>
          </a:prstGeom>
          <a:solidFill>
            <a:srgbClr val="C00000"/>
          </a:solidFill>
          <a:ln w="38100">
            <a:solidFill>
              <a:srgbClr val="000000"/>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a:latin typeface="Corbel" pitchFamily="34" charset="0"/>
              </a:rPr>
              <a:t>W</a:t>
            </a:r>
            <a:r>
              <a:rPr lang="en-US" sz="2800" b="1" dirty="0" smtClean="0">
                <a:latin typeface="Corbel" pitchFamily="34" charset="0"/>
              </a:rPr>
              <a:t>rite </a:t>
            </a:r>
            <a:r>
              <a:rPr lang="en-US" sz="2800" b="1" dirty="0">
                <a:latin typeface="Corbel" pitchFamily="34" charset="0"/>
              </a:rPr>
              <a:t>an equation in standard form </a:t>
            </a:r>
            <a:endParaRPr lang="en-US" sz="2800" b="1" dirty="0" smtClean="0">
              <a:latin typeface="Corbel" pitchFamily="34" charset="0"/>
            </a:endParaRPr>
          </a:p>
          <a:p>
            <a:pPr algn="ctr" eaLnBrk="1" hangingPunct="1"/>
            <a:r>
              <a:rPr lang="en-US" sz="2800" b="1" dirty="0" smtClean="0">
                <a:latin typeface="Corbel" pitchFamily="34" charset="0"/>
              </a:rPr>
              <a:t>(</a:t>
            </a:r>
            <a:r>
              <a:rPr lang="en-US" sz="2800" b="1" i="1" dirty="0">
                <a:latin typeface="Corbel" pitchFamily="34" charset="0"/>
              </a:rPr>
              <a:t>Ax</a:t>
            </a:r>
            <a:r>
              <a:rPr lang="en-US" sz="2800" b="1" dirty="0">
                <a:latin typeface="Corbel" pitchFamily="34" charset="0"/>
              </a:rPr>
              <a:t> + </a:t>
            </a:r>
            <a:r>
              <a:rPr lang="en-US" sz="2800" b="1" i="1" dirty="0">
                <a:latin typeface="Corbel" pitchFamily="34" charset="0"/>
              </a:rPr>
              <a:t>By</a:t>
            </a:r>
            <a:r>
              <a:rPr lang="en-US" sz="2800" b="1" dirty="0">
                <a:latin typeface="Corbel" pitchFamily="34" charset="0"/>
              </a:rPr>
              <a:t> = </a:t>
            </a:r>
            <a:r>
              <a:rPr lang="en-US" sz="2800" b="1" i="1" dirty="0">
                <a:latin typeface="Corbel" pitchFamily="34" charset="0"/>
              </a:rPr>
              <a:t>C</a:t>
            </a:r>
            <a:r>
              <a:rPr lang="en-US" sz="2800" b="1" dirty="0">
                <a:latin typeface="Corbel" pitchFamily="34" charset="0"/>
              </a:rPr>
              <a:t>)</a:t>
            </a:r>
          </a:p>
          <a:p>
            <a:pPr eaLnBrk="1" hangingPunct="1"/>
            <a:endParaRPr lang="en-US" dirty="0">
              <a:latin typeface="Corbel" pitchFamily="34" charset="0"/>
            </a:endParaRPr>
          </a:p>
        </p:txBody>
      </p:sp>
      <p:sp>
        <p:nvSpPr>
          <p:cNvPr id="11" name="Action Button: Custom 10">
            <a:hlinkClick r:id="rId2" action="ppaction://hlinksldjump" highlightClick="1"/>
          </p:cNvPr>
          <p:cNvSpPr/>
          <p:nvPr/>
        </p:nvSpPr>
        <p:spPr>
          <a:xfrm>
            <a:off x="304800" y="1236722"/>
            <a:ext cx="3429000" cy="1475178"/>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4" name="TextBox 3"/>
          <p:cNvSpPr txBox="1"/>
          <p:nvPr/>
        </p:nvSpPr>
        <p:spPr>
          <a:xfrm>
            <a:off x="2667000" y="3995302"/>
            <a:ext cx="3681413" cy="1384995"/>
          </a:xfrm>
          <a:prstGeom prst="rect">
            <a:avLst/>
          </a:prstGeom>
          <a:solidFill>
            <a:srgbClr val="00B0F0"/>
          </a:solidFill>
          <a:ln w="38100">
            <a:solidFill>
              <a:schemeClr val="tx1"/>
            </a:solidFill>
          </a:ln>
        </p:spPr>
        <p:txBody>
          <a:bodyPr>
            <a:spAutoFit/>
          </a:bodyPr>
          <a:lstStyle/>
          <a:p>
            <a:pPr algn="ctr">
              <a:defRPr/>
            </a:pPr>
            <a:r>
              <a:rPr lang="en-US" sz="2800" b="1" dirty="0" smtClean="0">
                <a:latin typeface="+mn-lt"/>
              </a:rPr>
              <a:t>Write </a:t>
            </a:r>
            <a:r>
              <a:rPr lang="en-US" sz="2800" b="1" dirty="0">
                <a:latin typeface="+mn-lt"/>
              </a:rPr>
              <a:t>equations of Parallel and Perpendicular Lines</a:t>
            </a:r>
          </a:p>
        </p:txBody>
      </p:sp>
      <p:sp>
        <p:nvSpPr>
          <p:cNvPr id="12" name="Action Button: Custom 11">
            <a:hlinkClick r:id="rId3" action="ppaction://hlinksldjump" highlightClick="1"/>
          </p:cNvPr>
          <p:cNvSpPr/>
          <p:nvPr/>
        </p:nvSpPr>
        <p:spPr>
          <a:xfrm>
            <a:off x="2666999" y="3991127"/>
            <a:ext cx="3681413" cy="138917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Action Button: Custom 4">
            <a:hlinkClick r:id="rId4" action="ppaction://hlinksldjump" highlightClick="1"/>
          </p:cNvPr>
          <p:cNvSpPr/>
          <p:nvPr/>
        </p:nvSpPr>
        <p:spPr>
          <a:xfrm>
            <a:off x="5180012" y="1221199"/>
            <a:ext cx="3732212" cy="167751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ome 12">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6828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200000"/>
                  </a:schemeClr>
                </a:solidFill>
              </a:rPr>
              <a:t>Writing an Equation in Slope-Intercept Form</a:t>
            </a:r>
            <a:endParaRPr lang="en-US" dirty="0">
              <a:solidFill>
                <a:schemeClr val="tx2">
                  <a:satMod val="200000"/>
                </a:schemeClr>
              </a:solidFill>
            </a:endParaRPr>
          </a:p>
        </p:txBody>
      </p:sp>
      <p:sp>
        <p:nvSpPr>
          <p:cNvPr id="10243" name="Content Placeholder 2"/>
          <p:cNvSpPr>
            <a:spLocks noGrp="1"/>
          </p:cNvSpPr>
          <p:nvPr>
            <p:ph idx="1"/>
          </p:nvPr>
        </p:nvSpPr>
        <p:spPr>
          <a:xfrm>
            <a:off x="2667000" y="2362200"/>
            <a:ext cx="4267200" cy="990600"/>
          </a:xfrm>
        </p:spPr>
        <p:txBody>
          <a:bodyPr/>
          <a:lstStyle/>
          <a:p>
            <a:pPr eaLnBrk="1" hangingPunct="1">
              <a:buFont typeface="Wingdings" pitchFamily="2" charset="2"/>
              <a:buNone/>
            </a:pPr>
            <a:r>
              <a:rPr lang="en-US" b="1" smtClean="0"/>
              <a:t>Do you know the slope?</a:t>
            </a:r>
          </a:p>
        </p:txBody>
      </p:sp>
      <p:sp>
        <p:nvSpPr>
          <p:cNvPr id="10244" name="TextBox 3"/>
          <p:cNvSpPr txBox="1">
            <a:spLocks noChangeArrowheads="1"/>
          </p:cNvSpPr>
          <p:nvPr/>
        </p:nvSpPr>
        <p:spPr bwMode="auto">
          <a:xfrm>
            <a:off x="1828800" y="3962400"/>
            <a:ext cx="1676400" cy="1016000"/>
          </a:xfrm>
          <a:prstGeom prst="rect">
            <a:avLst/>
          </a:prstGeom>
          <a:solidFill>
            <a:srgbClr val="92D05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YES</a:t>
            </a:r>
          </a:p>
        </p:txBody>
      </p:sp>
      <p:sp>
        <p:nvSpPr>
          <p:cNvPr id="10245" name="TextBox 4"/>
          <p:cNvSpPr txBox="1">
            <a:spLocks noChangeArrowheads="1"/>
          </p:cNvSpPr>
          <p:nvPr/>
        </p:nvSpPr>
        <p:spPr bwMode="auto">
          <a:xfrm>
            <a:off x="6248400" y="4038600"/>
            <a:ext cx="1524000" cy="1016000"/>
          </a:xfrm>
          <a:prstGeom prst="rect">
            <a:avLst/>
          </a:prstGeom>
          <a:solidFill>
            <a:srgbClr val="C0000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NO</a:t>
            </a:r>
          </a:p>
        </p:txBody>
      </p:sp>
      <p:sp>
        <p:nvSpPr>
          <p:cNvPr id="8" name="Action Button: Custom 7">
            <a:hlinkClick r:id="rId2" action="ppaction://hlinksldjump" highlightClick="1"/>
          </p:cNvPr>
          <p:cNvSpPr/>
          <p:nvPr/>
        </p:nvSpPr>
        <p:spPr>
          <a:xfrm>
            <a:off x="1842370" y="3962400"/>
            <a:ext cx="1676400" cy="1016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6248400" y="4038600"/>
            <a:ext cx="15240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04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Simplify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1638300" y="2141317"/>
            <a:ext cx="2781300" cy="1631216"/>
          </a:xfrm>
          <a:prstGeom prst="rect">
            <a:avLst/>
          </a:prstGeom>
          <a:solidFill>
            <a:srgbClr val="92D050"/>
          </a:solidFill>
          <a:ln w="38100">
            <a:solidFill>
              <a:schemeClr val="tx1"/>
            </a:solidFill>
          </a:ln>
        </p:spPr>
        <p:txBody>
          <a:bodyPr wrap="square" rtlCol="0">
            <a:spAutoFit/>
          </a:bodyPr>
          <a:lstStyle/>
          <a:p>
            <a:pPr algn="ctr"/>
            <a:r>
              <a:rPr lang="en-US" sz="2800" b="1" dirty="0" smtClean="0"/>
              <a:t>Simplify using Distributive Property</a:t>
            </a:r>
          </a:p>
          <a:p>
            <a:pPr algn="ctr"/>
            <a:r>
              <a:rPr lang="en-US" sz="1600" b="1" dirty="0" smtClean="0"/>
              <a:t>(Chapter 2)</a:t>
            </a:r>
            <a:endParaRPr lang="en-US" sz="1600" b="1" dirty="0"/>
          </a:p>
        </p:txBody>
      </p:sp>
      <p:sp>
        <p:nvSpPr>
          <p:cNvPr id="5" name="TextBox 4"/>
          <p:cNvSpPr txBox="1"/>
          <p:nvPr/>
        </p:nvSpPr>
        <p:spPr>
          <a:xfrm>
            <a:off x="5157340" y="2356760"/>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Simplify Exponents</a:t>
            </a:r>
          </a:p>
          <a:p>
            <a:pPr algn="ctr"/>
            <a:r>
              <a:rPr lang="en-US" sz="1600" b="1" dirty="0" smtClean="0"/>
              <a:t>(Chapter 8)</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29000" y="4343400"/>
            <a:ext cx="1981200" cy="1200329"/>
          </a:xfrm>
          <a:prstGeom prst="rect">
            <a:avLst/>
          </a:prstGeom>
          <a:solidFill>
            <a:srgbClr val="00B0F0"/>
          </a:solidFill>
          <a:ln w="38100">
            <a:solidFill>
              <a:schemeClr val="tx1"/>
            </a:solidFill>
          </a:ln>
        </p:spPr>
        <p:txBody>
          <a:bodyPr wrap="square" rtlCol="0">
            <a:spAutoFit/>
          </a:bodyPr>
          <a:lstStyle/>
          <a:p>
            <a:pPr algn="ctr"/>
            <a:r>
              <a:rPr lang="en-US" sz="2800" b="1" dirty="0" smtClean="0"/>
              <a:t>Simplify Radicals</a:t>
            </a:r>
          </a:p>
          <a:p>
            <a:pPr algn="ctr"/>
            <a:r>
              <a:rPr lang="en-US" sz="1600" b="1" dirty="0" smtClean="0"/>
              <a:t>(Chapter 11)</a:t>
            </a:r>
            <a:endParaRPr lang="en-US" sz="1600" b="1" dirty="0"/>
          </a:p>
        </p:txBody>
      </p:sp>
      <p:sp>
        <p:nvSpPr>
          <p:cNvPr id="6" name="Action Button: Custom 5">
            <a:hlinkClick r:id="rId3" action="ppaction://hlinksldjump" highlightClick="1"/>
          </p:cNvPr>
          <p:cNvSpPr/>
          <p:nvPr/>
        </p:nvSpPr>
        <p:spPr>
          <a:xfrm>
            <a:off x="3429000" y="43434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5157340" y="235675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5" action="ppaction://hlinksldjump" highlightClick="1"/>
          </p:cNvPr>
          <p:cNvSpPr/>
          <p:nvPr/>
        </p:nvSpPr>
        <p:spPr>
          <a:xfrm>
            <a:off x="1638300" y="2141317"/>
            <a:ext cx="27813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8408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Do you know the </a:t>
            </a:r>
            <a:r>
              <a:rPr lang="en-US" i="1" dirty="0" smtClean="0">
                <a:solidFill>
                  <a:schemeClr val="tx2">
                    <a:satMod val="200000"/>
                  </a:schemeClr>
                </a:solidFill>
              </a:rPr>
              <a:t>y</a:t>
            </a:r>
            <a:r>
              <a:rPr lang="en-US" dirty="0" smtClean="0">
                <a:solidFill>
                  <a:schemeClr val="tx2">
                    <a:satMod val="200000"/>
                  </a:schemeClr>
                </a:solidFill>
              </a:rPr>
              <a:t>-intercept?</a:t>
            </a:r>
            <a:endParaRPr lang="en-US" dirty="0">
              <a:solidFill>
                <a:schemeClr val="tx2">
                  <a:satMod val="200000"/>
                </a:schemeClr>
              </a:solidFill>
            </a:endParaRPr>
          </a:p>
        </p:txBody>
      </p:sp>
      <p:sp>
        <p:nvSpPr>
          <p:cNvPr id="11267" name="TextBox 5"/>
          <p:cNvSpPr txBox="1">
            <a:spLocks noChangeArrowheads="1"/>
          </p:cNvSpPr>
          <p:nvPr/>
        </p:nvSpPr>
        <p:spPr bwMode="auto">
          <a:xfrm>
            <a:off x="1447800" y="2590800"/>
            <a:ext cx="1676400" cy="1016000"/>
          </a:xfrm>
          <a:prstGeom prst="rect">
            <a:avLst/>
          </a:prstGeom>
          <a:solidFill>
            <a:srgbClr val="92D05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YES</a:t>
            </a:r>
          </a:p>
        </p:txBody>
      </p:sp>
      <p:sp>
        <p:nvSpPr>
          <p:cNvPr id="11268" name="TextBox 6"/>
          <p:cNvSpPr txBox="1">
            <a:spLocks noChangeArrowheads="1"/>
          </p:cNvSpPr>
          <p:nvPr/>
        </p:nvSpPr>
        <p:spPr bwMode="auto">
          <a:xfrm>
            <a:off x="5867400" y="2590800"/>
            <a:ext cx="1524000" cy="1016000"/>
          </a:xfrm>
          <a:prstGeom prst="rect">
            <a:avLst/>
          </a:prstGeom>
          <a:solidFill>
            <a:srgbClr val="C00000"/>
          </a:solidFill>
          <a:ln w="9525">
            <a:solidFill>
              <a:srgbClr val="0000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6000" b="1" dirty="0">
                <a:latin typeface="Corbel" pitchFamily="34" charset="0"/>
              </a:rPr>
              <a:t>NO</a:t>
            </a:r>
          </a:p>
        </p:txBody>
      </p:sp>
      <p:sp>
        <p:nvSpPr>
          <p:cNvPr id="8" name="Action Button: Custom 7">
            <a:hlinkClick r:id="rId2" action="ppaction://hlinksldjump" highlightClick="1"/>
          </p:cNvPr>
          <p:cNvSpPr/>
          <p:nvPr/>
        </p:nvSpPr>
        <p:spPr>
          <a:xfrm>
            <a:off x="1439449" y="2590800"/>
            <a:ext cx="16764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3" action="ppaction://hlinksldjump" highlightClick="1"/>
          </p:cNvPr>
          <p:cNvSpPr/>
          <p:nvPr/>
        </p:nvSpPr>
        <p:spPr>
          <a:xfrm>
            <a:off x="5867400" y="2590800"/>
            <a:ext cx="1524000" cy="1016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9493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028700" y="1738313"/>
            <a:ext cx="7772400" cy="4572000"/>
          </a:xfrm>
        </p:spPr>
        <p:txBody>
          <a:bodyPr/>
          <a:lstStyle/>
          <a:p>
            <a:pPr algn="ctr" eaLnBrk="1" hangingPunct="1">
              <a:buFont typeface="Wingdings" pitchFamily="2" charset="2"/>
              <a:buNone/>
            </a:pPr>
            <a:r>
              <a:rPr lang="en-US" sz="4000" smtClean="0"/>
              <a:t>Plug the slope in for </a:t>
            </a:r>
            <a:r>
              <a:rPr lang="en-US" sz="4000" i="1" smtClean="0"/>
              <a:t>m</a:t>
            </a:r>
            <a:r>
              <a:rPr lang="en-US" sz="4000" smtClean="0"/>
              <a:t> and the </a:t>
            </a:r>
            <a:r>
              <a:rPr lang="en-US" sz="4000" i="1" smtClean="0"/>
              <a:t>y</a:t>
            </a:r>
            <a:r>
              <a:rPr lang="en-US" sz="4000" smtClean="0"/>
              <a:t>-intercept for </a:t>
            </a:r>
            <a:r>
              <a:rPr lang="en-US" sz="4000" i="1" smtClean="0"/>
              <a:t>b</a:t>
            </a:r>
            <a:r>
              <a:rPr lang="en-US" sz="4000" smtClean="0"/>
              <a:t> into </a:t>
            </a:r>
          </a:p>
          <a:p>
            <a:pPr algn="ctr" eaLnBrk="1" hangingPunct="1">
              <a:buFont typeface="Wingdings" pitchFamily="2" charset="2"/>
              <a:buNone/>
            </a:pPr>
            <a:r>
              <a:rPr lang="en-US" sz="4000" i="1" smtClean="0"/>
              <a:t>y</a:t>
            </a:r>
            <a:r>
              <a:rPr lang="en-US" sz="4000" smtClean="0"/>
              <a:t> = </a:t>
            </a:r>
            <a:r>
              <a:rPr lang="en-US" sz="4000" i="1" smtClean="0"/>
              <a:t>mx</a:t>
            </a:r>
            <a:r>
              <a:rPr lang="en-US" sz="4000" smtClean="0"/>
              <a:t> + </a:t>
            </a:r>
            <a:r>
              <a:rPr lang="en-US" sz="4000" i="1" smtClean="0"/>
              <a:t>b</a:t>
            </a:r>
            <a:endParaRPr lang="en-US" sz="4000" smtClean="0"/>
          </a:p>
        </p:txBody>
      </p:sp>
      <p:sp>
        <p:nvSpPr>
          <p:cNvPr id="2" name="TextBox 1"/>
          <p:cNvSpPr txBox="1"/>
          <p:nvPr/>
        </p:nvSpPr>
        <p:spPr>
          <a:xfrm>
            <a:off x="2895600" y="3733800"/>
            <a:ext cx="4343400" cy="1016000"/>
          </a:xfrm>
          <a:prstGeom prst="rect">
            <a:avLst/>
          </a:prstGeom>
          <a:noFill/>
        </p:spPr>
        <p:txBody>
          <a:bodyPr>
            <a:spAutoFit/>
          </a:bodyPr>
          <a:lstStyle/>
          <a:p>
            <a:pPr algn="ctr">
              <a:defRPr/>
            </a:pPr>
            <a:r>
              <a:rPr lang="en-US" sz="4000" i="1" dirty="0">
                <a:latin typeface="+mn-lt"/>
              </a:rPr>
              <a:t>y</a:t>
            </a:r>
            <a:r>
              <a:rPr lang="en-US" sz="4000" dirty="0">
                <a:latin typeface="+mn-lt"/>
              </a:rPr>
              <a:t> = </a:t>
            </a:r>
            <a:r>
              <a:rPr lang="en-US" sz="6000" i="1" dirty="0">
                <a:latin typeface="+mn-lt"/>
                <a:cs typeface="Times New Roman"/>
              </a:rPr>
              <a:t>□</a:t>
            </a:r>
            <a:r>
              <a:rPr lang="en-US" sz="4000" i="1" dirty="0">
                <a:latin typeface="+mn-lt"/>
              </a:rPr>
              <a:t>x</a:t>
            </a:r>
            <a:r>
              <a:rPr lang="en-US" sz="4000" dirty="0">
                <a:latin typeface="+mn-lt"/>
              </a:rPr>
              <a:t> + </a:t>
            </a:r>
            <a:r>
              <a:rPr lang="en-US" sz="6000" i="1" dirty="0">
                <a:latin typeface="+mn-lt"/>
                <a:cs typeface="Times New Roman"/>
              </a:rPr>
              <a:t>□</a:t>
            </a:r>
            <a:endParaRPr lang="en-US" sz="6000" dirty="0">
              <a:latin typeface="+mn-lt"/>
            </a:endParaRPr>
          </a:p>
        </p:txBody>
      </p:sp>
      <p:grpSp>
        <p:nvGrpSpPr>
          <p:cNvPr id="5" name="Group 4"/>
          <p:cNvGrpSpPr>
            <a:grpSpLocks/>
          </p:cNvGrpSpPr>
          <p:nvPr/>
        </p:nvGrpSpPr>
        <p:grpSpPr bwMode="auto">
          <a:xfrm>
            <a:off x="4533900" y="4648200"/>
            <a:ext cx="1955800" cy="1090613"/>
            <a:chOff x="4533658" y="4648200"/>
            <a:chExt cx="1956122" cy="1090815"/>
          </a:xfrm>
        </p:grpSpPr>
        <p:sp>
          <p:nvSpPr>
            <p:cNvPr id="3" name="Up Arrow 2"/>
            <p:cNvSpPr/>
            <p:nvPr/>
          </p:nvSpPr>
          <p:spPr>
            <a:xfrm>
              <a:off x="4698785" y="4648200"/>
              <a:ext cx="304850" cy="3810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5867378" y="4648200"/>
              <a:ext cx="304850" cy="38107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3"/>
            <p:cNvSpPr txBox="1"/>
            <p:nvPr/>
          </p:nvSpPr>
          <p:spPr>
            <a:xfrm>
              <a:off x="4533658" y="5029271"/>
              <a:ext cx="635105" cy="708156"/>
            </a:xfrm>
            <a:prstGeom prst="rect">
              <a:avLst/>
            </a:prstGeom>
            <a:noFill/>
          </p:spPr>
          <p:txBody>
            <a:bodyPr>
              <a:spAutoFit/>
            </a:bodyPr>
            <a:lstStyle/>
            <a:p>
              <a:pPr>
                <a:defRPr/>
              </a:pPr>
              <a:r>
                <a:rPr lang="en-US" sz="4000" i="1" dirty="0">
                  <a:latin typeface="+mn-lt"/>
                </a:rPr>
                <a:t>m</a:t>
              </a:r>
            </a:p>
          </p:txBody>
        </p:sp>
        <p:sp>
          <p:nvSpPr>
            <p:cNvPr id="10" name="TextBox 9"/>
            <p:cNvSpPr txBox="1"/>
            <p:nvPr/>
          </p:nvSpPr>
          <p:spPr>
            <a:xfrm>
              <a:off x="5854675" y="5030859"/>
              <a:ext cx="635105" cy="708156"/>
            </a:xfrm>
            <a:prstGeom prst="rect">
              <a:avLst/>
            </a:prstGeom>
            <a:noFill/>
          </p:spPr>
          <p:txBody>
            <a:bodyPr>
              <a:spAutoFit/>
            </a:bodyPr>
            <a:lstStyle/>
            <a:p>
              <a:pPr>
                <a:defRPr/>
              </a:pPr>
              <a:r>
                <a:rPr lang="en-US" sz="4000" i="1" dirty="0">
                  <a:latin typeface="+mn-lt"/>
                </a:rPr>
                <a:t>b</a:t>
              </a:r>
            </a:p>
          </p:txBody>
        </p:sp>
      </p:gr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969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normAutofit fontScale="90000"/>
          </a:bodyPr>
          <a:lstStyle/>
          <a:p>
            <a:pPr algn="ctr" eaLnBrk="1" fontAlgn="auto" hangingPunct="1">
              <a:spcAft>
                <a:spcPts val="0"/>
              </a:spcAft>
              <a:defRPr/>
            </a:pPr>
            <a:r>
              <a:rPr lang="en-US" dirty="0" smtClean="0">
                <a:solidFill>
                  <a:schemeClr val="tx2">
                    <a:satMod val="200000"/>
                  </a:schemeClr>
                </a:solidFill>
              </a:rPr>
              <a:t>Are you given 2 points or a graph?</a:t>
            </a:r>
            <a:endParaRPr lang="en-US" dirty="0">
              <a:solidFill>
                <a:schemeClr val="tx2">
                  <a:satMod val="200000"/>
                </a:schemeClr>
              </a:solidFill>
            </a:endParaRPr>
          </a:p>
        </p:txBody>
      </p:sp>
      <p:sp>
        <p:nvSpPr>
          <p:cNvPr id="13315" name="Content Placeholder 2"/>
          <p:cNvSpPr>
            <a:spLocks noGrp="1"/>
          </p:cNvSpPr>
          <p:nvPr>
            <p:ph idx="1"/>
          </p:nvPr>
        </p:nvSpPr>
        <p:spPr>
          <a:xfrm>
            <a:off x="914400" y="2590800"/>
            <a:ext cx="2667000" cy="914400"/>
          </a:xfrm>
          <a:solidFill>
            <a:srgbClr val="92D050"/>
          </a:solidFill>
          <a:ln w="57150">
            <a:solidFill>
              <a:schemeClr val="tx1"/>
            </a:solidFill>
          </a:ln>
        </p:spPr>
        <p:txBody>
          <a:bodyPr/>
          <a:lstStyle/>
          <a:p>
            <a:pPr eaLnBrk="1" hangingPunct="1">
              <a:buFont typeface="Wingdings" pitchFamily="2" charset="2"/>
              <a:buNone/>
            </a:pPr>
            <a:r>
              <a:rPr lang="en-US" sz="4600" dirty="0" smtClean="0">
                <a:solidFill>
                  <a:schemeClr val="tx1"/>
                </a:solidFill>
              </a:rPr>
              <a:t>2 POINTS</a:t>
            </a:r>
          </a:p>
        </p:txBody>
      </p:sp>
      <p:sp>
        <p:nvSpPr>
          <p:cNvPr id="13316" name="Content Placeholder 2"/>
          <p:cNvSpPr txBox="1">
            <a:spLocks/>
          </p:cNvSpPr>
          <p:nvPr/>
        </p:nvSpPr>
        <p:spPr bwMode="auto">
          <a:xfrm>
            <a:off x="5257800" y="2590800"/>
            <a:ext cx="2286000" cy="838200"/>
          </a:xfrm>
          <a:prstGeom prst="rect">
            <a:avLst/>
          </a:prstGeom>
          <a:solidFill>
            <a:srgbClr val="C00000"/>
          </a:solidFill>
          <a:ln w="57150">
            <a:solidFill>
              <a:srgbClr val="000000"/>
            </a:solidFill>
            <a:miter lim="800000"/>
            <a:headEnd/>
            <a:tailEnd/>
          </a:ln>
        </p:spPr>
        <p:txBody>
          <a:bodyPr/>
          <a:lstStyle>
            <a:lvl1pPr marL="411163"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700"/>
              </a:spcBef>
              <a:buClr>
                <a:schemeClr val="tx2"/>
              </a:buClr>
              <a:buSzPct val="95000"/>
              <a:buFont typeface="Wingdings" pitchFamily="2" charset="2"/>
              <a:buNone/>
            </a:pPr>
            <a:r>
              <a:rPr lang="en-US" sz="4600" dirty="0">
                <a:latin typeface="Corbel" pitchFamily="34" charset="0"/>
              </a:rPr>
              <a:t>A Graph</a:t>
            </a:r>
          </a:p>
        </p:txBody>
      </p:sp>
      <p:sp>
        <p:nvSpPr>
          <p:cNvPr id="7" name="Action Button: Custom 6">
            <a:hlinkClick r:id="rId2" action="ppaction://hlinksldjump" highlightClick="1"/>
          </p:cNvPr>
          <p:cNvSpPr/>
          <p:nvPr/>
        </p:nvSpPr>
        <p:spPr>
          <a:xfrm>
            <a:off x="868471" y="2590800"/>
            <a:ext cx="2712929" cy="9144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5257800" y="2590800"/>
            <a:ext cx="2286000" cy="8382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6319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Find the slope of the line…</a:t>
            </a:r>
            <a:endParaRPr lang="en-US" dirty="0">
              <a:solidFill>
                <a:schemeClr val="tx2">
                  <a:satMod val="200000"/>
                </a:schemeClr>
              </a:solidFill>
            </a:endParaRPr>
          </a:p>
        </p:txBody>
      </p:sp>
      <p:sp>
        <p:nvSpPr>
          <p:cNvPr id="3" name="Content Placeholder 2"/>
          <p:cNvSpPr>
            <a:spLocks noGrp="1"/>
          </p:cNvSpPr>
          <p:nvPr>
            <p:ph idx="1"/>
          </p:nvPr>
        </p:nvSpPr>
        <p:spPr>
          <a:xfrm>
            <a:off x="1519560" y="5297988"/>
            <a:ext cx="6553200" cy="990600"/>
          </a:xfrm>
        </p:spPr>
        <p:txBody>
          <a:bodyPr>
            <a:normAutofit fontScale="85000" lnSpcReduction="20000"/>
          </a:bodyPr>
          <a:lstStyle/>
          <a:p>
            <a:pPr marL="411480" algn="ctr" eaLnBrk="1" fontAlgn="auto" hangingPunct="1">
              <a:spcAft>
                <a:spcPts val="0"/>
              </a:spcAft>
              <a:buFont typeface="Wingdings"/>
              <a:buNone/>
              <a:defRPr/>
            </a:pPr>
            <a:r>
              <a:rPr lang="en-US" sz="4000" dirty="0" smtClean="0"/>
              <a:t>Click if you are ready to move onto the next step.</a:t>
            </a:r>
            <a:endParaRPr lang="en-US" sz="4000" dirty="0"/>
          </a:p>
        </p:txBody>
      </p:sp>
      <p:sp>
        <p:nvSpPr>
          <p:cNvPr id="14340" name="TextBox 5"/>
          <p:cNvSpPr txBox="1">
            <a:spLocks noChangeArrowheads="1"/>
          </p:cNvSpPr>
          <p:nvPr/>
        </p:nvSpPr>
        <p:spPr bwMode="auto">
          <a:xfrm>
            <a:off x="3505200" y="1600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b="1">
                <a:latin typeface="Corbel" pitchFamily="34" charset="0"/>
              </a:rPr>
              <a:t>Click here if you don’t remember how to find the slope given two points…</a:t>
            </a:r>
          </a:p>
        </p:txBody>
      </p:sp>
      <p:sp>
        <p:nvSpPr>
          <p:cNvPr id="7" name="Action Button: Custom 6">
            <a:hlinkClick r:id="rId2" action="ppaction://hlinksldjump" highlightClick="1"/>
          </p:cNvPr>
          <p:cNvSpPr/>
          <p:nvPr/>
        </p:nvSpPr>
        <p:spPr>
          <a:xfrm>
            <a:off x="1600200" y="5169596"/>
            <a:ext cx="6400800" cy="1143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3505200" y="1524000"/>
            <a:ext cx="3352800" cy="1752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452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Find the slope of the line…</a:t>
            </a:r>
            <a:endParaRPr lang="en-US" dirty="0">
              <a:solidFill>
                <a:schemeClr val="tx2">
                  <a:satMod val="200000"/>
                </a:schemeClr>
              </a:solidFill>
            </a:endParaRPr>
          </a:p>
        </p:txBody>
      </p:sp>
      <p:sp>
        <p:nvSpPr>
          <p:cNvPr id="3" name="Content Placeholder 2"/>
          <p:cNvSpPr>
            <a:spLocks noGrp="1"/>
          </p:cNvSpPr>
          <p:nvPr>
            <p:ph idx="1"/>
          </p:nvPr>
        </p:nvSpPr>
        <p:spPr>
          <a:xfrm>
            <a:off x="1371600" y="4986925"/>
            <a:ext cx="6553200" cy="990600"/>
          </a:xfrm>
        </p:spPr>
        <p:txBody>
          <a:bodyPr>
            <a:normAutofit fontScale="85000" lnSpcReduction="20000"/>
          </a:bodyPr>
          <a:lstStyle/>
          <a:p>
            <a:pPr marL="411480" algn="ctr" eaLnBrk="1" fontAlgn="auto" hangingPunct="1">
              <a:spcAft>
                <a:spcPts val="0"/>
              </a:spcAft>
              <a:buFont typeface="Wingdings"/>
              <a:buNone/>
              <a:defRPr/>
            </a:pPr>
            <a:r>
              <a:rPr lang="en-US" sz="4000" dirty="0" smtClean="0"/>
              <a:t>Click if you are ready to move onto the next step.</a:t>
            </a:r>
            <a:endParaRPr lang="en-US" sz="4000" dirty="0"/>
          </a:p>
        </p:txBody>
      </p:sp>
      <p:sp>
        <p:nvSpPr>
          <p:cNvPr id="15364" name="TextBox 5"/>
          <p:cNvSpPr txBox="1">
            <a:spLocks noChangeArrowheads="1"/>
          </p:cNvSpPr>
          <p:nvPr/>
        </p:nvSpPr>
        <p:spPr bwMode="auto">
          <a:xfrm>
            <a:off x="3505200" y="160020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b="1">
                <a:latin typeface="Corbel" pitchFamily="34" charset="0"/>
              </a:rPr>
              <a:t>Click here if you don’t remember how to find the slope given a graph…</a:t>
            </a:r>
          </a:p>
        </p:txBody>
      </p:sp>
      <p:sp>
        <p:nvSpPr>
          <p:cNvPr id="7" name="Action Button: Custom 6">
            <a:hlinkClick r:id="rId2" action="ppaction://hlinksldjump" highlightClick="1"/>
          </p:cNvPr>
          <p:cNvSpPr/>
          <p:nvPr/>
        </p:nvSpPr>
        <p:spPr>
          <a:xfrm>
            <a:off x="1447800" y="4910725"/>
            <a:ext cx="6400800" cy="1143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Action Button: Custom 7">
            <a:hlinkClick r:id="rId3" action="ppaction://hlinksldjump" highlightClick="1"/>
          </p:cNvPr>
          <p:cNvSpPr/>
          <p:nvPr/>
        </p:nvSpPr>
        <p:spPr>
          <a:xfrm>
            <a:off x="3581400" y="1524000"/>
            <a:ext cx="3352800" cy="17526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2887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pPr algn="ctr" eaLnBrk="1" fontAlgn="auto" hangingPunct="1">
              <a:spcAft>
                <a:spcPts val="0"/>
              </a:spcAft>
              <a:defRPr/>
            </a:pPr>
            <a:r>
              <a:rPr lang="en-US" dirty="0" smtClean="0">
                <a:solidFill>
                  <a:schemeClr val="tx2">
                    <a:satMod val="200000"/>
                  </a:schemeClr>
                </a:solidFill>
              </a:rPr>
              <a:t>Maybe you can easily find the </a:t>
            </a:r>
            <a:r>
              <a:rPr lang="en-US" i="1" dirty="0" smtClean="0">
                <a:solidFill>
                  <a:schemeClr val="tx2">
                    <a:satMod val="200000"/>
                  </a:schemeClr>
                </a:solidFill>
              </a:rPr>
              <a:t>y</a:t>
            </a:r>
            <a:r>
              <a:rPr lang="en-US" dirty="0" smtClean="0">
                <a:solidFill>
                  <a:schemeClr val="tx2">
                    <a:satMod val="200000"/>
                  </a:schemeClr>
                </a:solidFill>
              </a:rPr>
              <a:t>-intercept…</a:t>
            </a:r>
            <a:endParaRPr lang="en-US" dirty="0">
              <a:solidFill>
                <a:schemeClr val="tx2">
                  <a:satMod val="200000"/>
                </a:schemeClr>
              </a:solidFill>
            </a:endParaRPr>
          </a:p>
        </p:txBody>
      </p:sp>
      <p:sp>
        <p:nvSpPr>
          <p:cNvPr id="16387" name="Content Placeholder 2"/>
          <p:cNvSpPr>
            <a:spLocks noGrp="1"/>
          </p:cNvSpPr>
          <p:nvPr>
            <p:ph idx="1"/>
          </p:nvPr>
        </p:nvSpPr>
        <p:spPr>
          <a:xfrm>
            <a:off x="762000" y="1904999"/>
            <a:ext cx="3733800" cy="1812099"/>
          </a:xfrm>
        </p:spPr>
        <p:txBody>
          <a:bodyPr>
            <a:normAutofit fontScale="92500"/>
          </a:bodyPr>
          <a:lstStyle/>
          <a:p>
            <a:pPr algn="ctr" eaLnBrk="1" hangingPunct="1">
              <a:buFont typeface="Wingdings" pitchFamily="2" charset="2"/>
              <a:buNone/>
            </a:pPr>
            <a:r>
              <a:rPr lang="en-US" dirty="0" smtClean="0"/>
              <a:t>I can see </a:t>
            </a:r>
            <a:r>
              <a:rPr lang="en-US" dirty="0" smtClean="0"/>
              <a:t>on a graph</a:t>
            </a:r>
            <a:endParaRPr lang="en-US" dirty="0" smtClean="0"/>
          </a:p>
          <a:p>
            <a:pPr algn="ctr" eaLnBrk="1" hangingPunct="1">
              <a:buFont typeface="Wingdings" pitchFamily="2" charset="2"/>
              <a:buNone/>
            </a:pPr>
            <a:r>
              <a:rPr lang="en-US" b="1" i="1" u="sng" dirty="0" smtClean="0"/>
              <a:t>exactly</a:t>
            </a:r>
            <a:r>
              <a:rPr lang="en-US" dirty="0" smtClean="0"/>
              <a:t> where </a:t>
            </a:r>
            <a:r>
              <a:rPr lang="en-US" dirty="0" smtClean="0"/>
              <a:t>the line</a:t>
            </a:r>
          </a:p>
          <a:p>
            <a:pPr algn="ctr" eaLnBrk="1" hangingPunct="1">
              <a:buFont typeface="Wingdings" pitchFamily="2" charset="2"/>
              <a:buNone/>
            </a:pPr>
            <a:r>
              <a:rPr lang="en-US" dirty="0" smtClean="0"/>
              <a:t>crosses the </a:t>
            </a:r>
            <a:r>
              <a:rPr lang="en-US" i="1" dirty="0" smtClean="0"/>
              <a:t>y</a:t>
            </a:r>
            <a:r>
              <a:rPr lang="en-US" dirty="0" smtClean="0"/>
              <a:t>-axis</a:t>
            </a:r>
          </a:p>
        </p:txBody>
      </p:sp>
      <p:sp>
        <p:nvSpPr>
          <p:cNvPr id="16388" name="Content Placeholder 2"/>
          <p:cNvSpPr txBox="1">
            <a:spLocks/>
          </p:cNvSpPr>
          <p:nvPr/>
        </p:nvSpPr>
        <p:spPr bwMode="auto">
          <a:xfrm>
            <a:off x="5029200" y="3200400"/>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1163"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700"/>
              </a:spcBef>
              <a:buClr>
                <a:schemeClr val="tx2"/>
              </a:buClr>
              <a:buSzPct val="95000"/>
              <a:buFont typeface="Wingdings" pitchFamily="2" charset="2"/>
              <a:buNone/>
            </a:pPr>
            <a:r>
              <a:rPr lang="en-US" sz="3000" dirty="0" smtClean="0">
                <a:latin typeface="Corbel" pitchFamily="34" charset="0"/>
              </a:rPr>
              <a:t>I have a </a:t>
            </a:r>
            <a:r>
              <a:rPr lang="en-US" sz="3000" dirty="0" smtClean="0">
                <a:latin typeface="Corbel" pitchFamily="34" charset="0"/>
              </a:rPr>
              <a:t>point where the x-coordinate = </a:t>
            </a:r>
            <a:r>
              <a:rPr lang="en-US" sz="3000" dirty="0" smtClean="0">
                <a:latin typeface="Times New Roman" pitchFamily="18" charset="0"/>
                <a:cs typeface="Times New Roman" pitchFamily="18" charset="0"/>
              </a:rPr>
              <a:t>0</a:t>
            </a:r>
            <a:endParaRPr lang="en-US" sz="3000" dirty="0">
              <a:latin typeface="Times New Roman" pitchFamily="18" charset="0"/>
              <a:cs typeface="Times New Roman" pitchFamily="18" charset="0"/>
            </a:endParaRPr>
          </a:p>
        </p:txBody>
      </p:sp>
      <p:sp>
        <p:nvSpPr>
          <p:cNvPr id="16389" name="TextBox 6"/>
          <p:cNvSpPr txBox="1">
            <a:spLocks noChangeArrowheads="1"/>
          </p:cNvSpPr>
          <p:nvPr/>
        </p:nvSpPr>
        <p:spPr bwMode="auto">
          <a:xfrm>
            <a:off x="3276600" y="4800600"/>
            <a:ext cx="152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Neither</a:t>
            </a:r>
          </a:p>
        </p:txBody>
      </p:sp>
      <p:sp>
        <p:nvSpPr>
          <p:cNvPr id="8" name="Action Button: Custom 7">
            <a:hlinkClick r:id="rId2" action="ppaction://hlinksldjump" highlightClick="1"/>
          </p:cNvPr>
          <p:cNvSpPr/>
          <p:nvPr/>
        </p:nvSpPr>
        <p:spPr>
          <a:xfrm>
            <a:off x="763814" y="1905000"/>
            <a:ext cx="3731986" cy="1905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Custom 8">
            <a:hlinkClick r:id="rId3" action="ppaction://hlinksldjump" highlightClick="1"/>
          </p:cNvPr>
          <p:cNvSpPr/>
          <p:nvPr/>
        </p:nvSpPr>
        <p:spPr>
          <a:xfrm>
            <a:off x="5334000" y="3056618"/>
            <a:ext cx="3505200" cy="14097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Action Button: Custom 9">
            <a:hlinkClick r:id="rId4" action="ppaction://hlinksldjump" highlightClick="1"/>
          </p:cNvPr>
          <p:cNvSpPr/>
          <p:nvPr/>
        </p:nvSpPr>
        <p:spPr>
          <a:xfrm>
            <a:off x="3200400" y="4800600"/>
            <a:ext cx="1600200" cy="5334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3027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200000"/>
                  </a:schemeClr>
                </a:solidFill>
              </a:rPr>
              <a:t>To find </a:t>
            </a:r>
            <a:r>
              <a:rPr lang="en-US" i="1" dirty="0" smtClean="0">
                <a:solidFill>
                  <a:schemeClr val="tx2">
                    <a:satMod val="200000"/>
                  </a:schemeClr>
                </a:solidFill>
              </a:rPr>
              <a:t>b</a:t>
            </a:r>
            <a:r>
              <a:rPr lang="en-US" dirty="0" smtClean="0">
                <a:solidFill>
                  <a:schemeClr val="tx2">
                    <a:satMod val="200000"/>
                  </a:schemeClr>
                </a:solidFill>
              </a:rPr>
              <a:t>, plug </a:t>
            </a:r>
            <a:r>
              <a:rPr lang="en-US" i="1" dirty="0" smtClean="0">
                <a:solidFill>
                  <a:schemeClr val="tx2">
                    <a:satMod val="200000"/>
                  </a:schemeClr>
                </a:solidFill>
              </a:rPr>
              <a:t>m, x</a:t>
            </a:r>
            <a:r>
              <a:rPr lang="en-US" dirty="0" smtClean="0">
                <a:solidFill>
                  <a:schemeClr val="tx2">
                    <a:satMod val="200000"/>
                  </a:schemeClr>
                </a:solidFill>
              </a:rPr>
              <a:t> and </a:t>
            </a:r>
            <a:r>
              <a:rPr lang="en-US" i="1" dirty="0" smtClean="0">
                <a:solidFill>
                  <a:schemeClr val="tx2">
                    <a:satMod val="200000"/>
                  </a:schemeClr>
                </a:solidFill>
              </a:rPr>
              <a:t>y</a:t>
            </a:r>
            <a:r>
              <a:rPr lang="en-US" dirty="0" smtClean="0">
                <a:solidFill>
                  <a:schemeClr val="tx2">
                    <a:satMod val="200000"/>
                  </a:schemeClr>
                </a:solidFill>
              </a:rPr>
              <a:t> into </a:t>
            </a:r>
            <a:r>
              <a:rPr lang="en-US" i="1" dirty="0" smtClean="0">
                <a:solidFill>
                  <a:schemeClr val="tx2">
                    <a:satMod val="200000"/>
                  </a:schemeClr>
                </a:solidFill>
              </a:rPr>
              <a:t>y</a:t>
            </a:r>
            <a:r>
              <a:rPr lang="en-US" dirty="0" smtClean="0">
                <a:solidFill>
                  <a:schemeClr val="tx2">
                    <a:satMod val="200000"/>
                  </a:schemeClr>
                </a:solidFill>
              </a:rPr>
              <a:t> = </a:t>
            </a:r>
            <a:r>
              <a:rPr lang="en-US" i="1" dirty="0" err="1" smtClean="0">
                <a:solidFill>
                  <a:schemeClr val="tx2">
                    <a:satMod val="200000"/>
                  </a:schemeClr>
                </a:solidFill>
              </a:rPr>
              <a:t>mx</a:t>
            </a:r>
            <a:r>
              <a:rPr lang="en-US" dirty="0" smtClean="0">
                <a:solidFill>
                  <a:schemeClr val="tx2">
                    <a:satMod val="200000"/>
                  </a:schemeClr>
                </a:solidFill>
              </a:rPr>
              <a:t> + </a:t>
            </a:r>
            <a:r>
              <a:rPr lang="en-US" i="1" dirty="0" smtClean="0">
                <a:solidFill>
                  <a:schemeClr val="tx2">
                    <a:satMod val="200000"/>
                  </a:schemeClr>
                </a:solidFill>
              </a:rPr>
              <a:t>b</a:t>
            </a:r>
            <a:endParaRPr lang="en-US" dirty="0">
              <a:solidFill>
                <a:schemeClr val="tx2">
                  <a:satMod val="200000"/>
                </a:schemeClr>
              </a:solidFill>
            </a:endParaRPr>
          </a:p>
        </p:txBody>
      </p:sp>
      <p:sp>
        <p:nvSpPr>
          <p:cNvPr id="3" name="Content Placeholder 2"/>
          <p:cNvSpPr>
            <a:spLocks noGrp="1"/>
          </p:cNvSpPr>
          <p:nvPr>
            <p:ph idx="1"/>
          </p:nvPr>
        </p:nvSpPr>
        <p:spPr/>
        <p:txBody>
          <a:bodyPr>
            <a:normAutofit fontScale="92500" lnSpcReduction="10000"/>
          </a:bodyPr>
          <a:lstStyle/>
          <a:p>
            <a:pPr marL="411480" eaLnBrk="1" fontAlgn="auto" hangingPunct="1">
              <a:spcAft>
                <a:spcPts val="0"/>
              </a:spcAft>
              <a:buFont typeface="Wingdings"/>
              <a:buNone/>
              <a:defRPr/>
            </a:pPr>
            <a:endParaRPr lang="en-US" dirty="0" smtClean="0"/>
          </a:p>
          <a:p>
            <a:pPr marL="411480" eaLnBrk="1" fontAlgn="auto" hangingPunct="1">
              <a:spcAft>
                <a:spcPts val="0"/>
              </a:spcAft>
              <a:buFont typeface="Wingdings"/>
              <a:buNone/>
              <a:defRPr/>
            </a:pPr>
            <a:r>
              <a:rPr lang="en-US" dirty="0" smtClean="0"/>
              <a:t>For example, if the slope is 4 and the line passes through the point (2, 1) plug all of this information into </a:t>
            </a:r>
            <a:r>
              <a:rPr lang="en-US" i="1" dirty="0" smtClean="0"/>
              <a:t>y</a:t>
            </a:r>
            <a:r>
              <a:rPr lang="en-US" dirty="0" smtClean="0"/>
              <a:t> = </a:t>
            </a:r>
            <a:r>
              <a:rPr lang="en-US" i="1" dirty="0" err="1" smtClean="0"/>
              <a:t>mx</a:t>
            </a:r>
            <a:r>
              <a:rPr lang="en-US" dirty="0" smtClean="0"/>
              <a:t> + </a:t>
            </a:r>
            <a:r>
              <a:rPr lang="en-US" i="1" dirty="0" smtClean="0"/>
              <a:t>b</a:t>
            </a:r>
            <a:r>
              <a:rPr lang="en-US" dirty="0" smtClean="0"/>
              <a:t> then solve for </a:t>
            </a:r>
            <a:r>
              <a:rPr lang="en-US" i="1" dirty="0" smtClean="0"/>
              <a:t>b</a:t>
            </a:r>
            <a:r>
              <a:rPr lang="en-US" dirty="0" smtClean="0"/>
              <a:t>.</a:t>
            </a:r>
          </a:p>
          <a:p>
            <a:pPr marL="411480" eaLnBrk="1" fontAlgn="auto" hangingPunct="1">
              <a:spcAft>
                <a:spcPts val="0"/>
              </a:spcAft>
              <a:buFont typeface="Wingdings"/>
              <a:buNone/>
              <a:defRPr/>
            </a:pPr>
            <a:endParaRPr lang="en-US" dirty="0" smtClean="0"/>
          </a:p>
          <a:p>
            <a:pPr marL="411480" algn="ctr" eaLnBrk="1" fontAlgn="auto" hangingPunct="1">
              <a:spcAft>
                <a:spcPts val="0"/>
              </a:spcAft>
              <a:buFont typeface="Wingdings"/>
              <a:buNone/>
              <a:defRPr/>
            </a:pPr>
            <a:r>
              <a:rPr lang="en-US" dirty="0" smtClean="0"/>
              <a:t>1 = 4(2) + </a:t>
            </a:r>
            <a:r>
              <a:rPr lang="en-US" i="1" dirty="0" smtClean="0"/>
              <a:t>b</a:t>
            </a:r>
          </a:p>
          <a:p>
            <a:pPr marL="411480" algn="ctr" eaLnBrk="1" fontAlgn="auto" hangingPunct="1">
              <a:spcAft>
                <a:spcPts val="0"/>
              </a:spcAft>
              <a:buFont typeface="Wingdings"/>
              <a:buNone/>
              <a:defRPr/>
            </a:pPr>
            <a:r>
              <a:rPr lang="en-US" dirty="0" smtClean="0"/>
              <a:t>1 = 8</a:t>
            </a:r>
            <a:r>
              <a:rPr lang="en-US" i="1" dirty="0" smtClean="0"/>
              <a:t> + b</a:t>
            </a:r>
            <a:endParaRPr lang="en-US" dirty="0" smtClean="0"/>
          </a:p>
          <a:p>
            <a:pPr marL="411480" eaLnBrk="1" fontAlgn="auto" hangingPunct="1">
              <a:spcAft>
                <a:spcPts val="0"/>
              </a:spcAft>
              <a:buFont typeface="Wingdings"/>
              <a:buNone/>
              <a:defRPr/>
            </a:pPr>
            <a:r>
              <a:rPr lang="en-US" dirty="0" smtClean="0"/>
              <a:t>                                      </a:t>
            </a:r>
            <a:r>
              <a:rPr lang="en-US" u="sng" dirty="0" smtClean="0"/>
              <a:t>–8   –8</a:t>
            </a:r>
            <a:endParaRPr lang="en-US" dirty="0" smtClean="0"/>
          </a:p>
          <a:p>
            <a:pPr marL="411480" eaLnBrk="1" fontAlgn="auto" hangingPunct="1">
              <a:spcAft>
                <a:spcPts val="0"/>
              </a:spcAft>
              <a:buFont typeface="Wingdings"/>
              <a:buNone/>
              <a:defRPr/>
            </a:pPr>
            <a:r>
              <a:rPr lang="en-US" dirty="0" smtClean="0"/>
              <a:t>                                      –7 = </a:t>
            </a:r>
            <a:r>
              <a:rPr lang="en-US" i="1" dirty="0" smtClean="0"/>
              <a:t>b</a:t>
            </a:r>
            <a:r>
              <a:rPr lang="en-US" u="sng" dirty="0" smtClean="0"/>
              <a:t> </a:t>
            </a:r>
            <a:endParaRPr lang="en-US" u="sng" dirty="0"/>
          </a:p>
        </p:txBody>
      </p:sp>
      <p:sp>
        <p:nvSpPr>
          <p:cNvPr id="17412" name="TextBox 5"/>
          <p:cNvSpPr txBox="1">
            <a:spLocks noChangeArrowheads="1"/>
          </p:cNvSpPr>
          <p:nvPr/>
        </p:nvSpPr>
        <p:spPr bwMode="auto">
          <a:xfrm>
            <a:off x="6172200" y="4572000"/>
            <a:ext cx="274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a:latin typeface="Corbel" pitchFamily="34" charset="0"/>
              </a:rPr>
              <a:t>Click here for the next step.</a:t>
            </a:r>
          </a:p>
        </p:txBody>
      </p:sp>
      <p:sp>
        <p:nvSpPr>
          <p:cNvPr id="6" name="Action Button: Custom 5">
            <a:hlinkClick r:id="rId2" action="ppaction://hlinksldjump" highlightClick="1"/>
          </p:cNvPr>
          <p:cNvSpPr/>
          <p:nvPr/>
        </p:nvSpPr>
        <p:spPr>
          <a:xfrm>
            <a:off x="6324600" y="4419600"/>
            <a:ext cx="2362200" cy="1014413"/>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Action Button: Home 8">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453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1000"/>
            <a:ext cx="48006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600200" y="1524000"/>
            <a:ext cx="3352800" cy="806450"/>
          </a:xfrm>
        </p:spPr>
        <p:txBody>
          <a:bodyPr/>
          <a:lstStyle/>
          <a:p>
            <a:pPr eaLnBrk="1" hangingPunct="1">
              <a:buFont typeface="Wingdings" pitchFamily="2" charset="2"/>
              <a:buNone/>
            </a:pPr>
            <a:r>
              <a:rPr lang="en-US" sz="4000" b="1" i="1" smtClean="0">
                <a:solidFill>
                  <a:schemeClr val="accent2"/>
                </a:solidFill>
              </a:rPr>
              <a:t>y</a:t>
            </a:r>
            <a:r>
              <a:rPr lang="en-US" sz="4000" b="1" smtClean="0">
                <a:solidFill>
                  <a:schemeClr val="accent2"/>
                </a:solidFill>
              </a:rPr>
              <a:t>-intercept!!</a:t>
            </a:r>
            <a:endParaRPr lang="en-US" sz="4000" b="1" i="1" smtClean="0">
              <a:solidFill>
                <a:schemeClr val="accent2"/>
              </a:solidFill>
            </a:endParaRPr>
          </a:p>
        </p:txBody>
      </p:sp>
      <p:sp>
        <p:nvSpPr>
          <p:cNvPr id="7" name="Up Arrow 6"/>
          <p:cNvSpPr/>
          <p:nvPr/>
        </p:nvSpPr>
        <p:spPr>
          <a:xfrm rot="7505179">
            <a:off x="4305300" y="2209800"/>
            <a:ext cx="457200"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7" name="TextBox 8"/>
          <p:cNvSpPr txBox="1">
            <a:spLocks noChangeArrowheads="1"/>
          </p:cNvSpPr>
          <p:nvPr/>
        </p:nvSpPr>
        <p:spPr bwMode="auto">
          <a:xfrm>
            <a:off x="3200400" y="59436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t>Click here for the next step.</a:t>
            </a:r>
          </a:p>
        </p:txBody>
      </p:sp>
      <p:sp>
        <p:nvSpPr>
          <p:cNvPr id="8" name="Action Button: Custom 7">
            <a:hlinkClick r:id="rId3" action="ppaction://hlinksldjump" highlightClick="1"/>
          </p:cNvPr>
          <p:cNvSpPr/>
          <p:nvPr/>
        </p:nvSpPr>
        <p:spPr>
          <a:xfrm>
            <a:off x="3276600" y="5715000"/>
            <a:ext cx="24384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ction Button: Home 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347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35" presetClass="emph" presetSubtype="0" repeatCount="indefinite" fill="hold" grpId="1" nodeType="withEffect">
                                  <p:stCondLst>
                                    <p:cond delay="0"/>
                                  </p:stCondLst>
                                  <p:childTnLst>
                                    <p:anim calcmode="discrete" valueType="str">
                                      <p:cBhvr>
                                        <p:cTn id="14" dur="1000" fill="hold"/>
                                        <p:tgtEl>
                                          <p:spTgt spid="3">
                                            <p:txEl>
                                              <p:pRg st="0" end="0"/>
                                            </p:txEl>
                                          </p:spTgt>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1" nodeType="withEffect">
                                  <p:stCondLst>
                                    <p:cond delay="0"/>
                                  </p:stCondLst>
                                  <p:childTnLst>
                                    <p:anim calcmode="discrete" valueType="str">
                                      <p:cBhvr>
                                        <p:cTn id="1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7" grpId="0" animBg="1"/>
      <p:bldP spid="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*REMEMBER*</a:t>
            </a:r>
            <a:endParaRPr lang="en-US" dirty="0">
              <a:solidFill>
                <a:schemeClr val="tx2">
                  <a:satMod val="200000"/>
                </a:schemeClr>
              </a:solidFill>
            </a:endParaRPr>
          </a:p>
        </p:txBody>
      </p:sp>
      <p:sp>
        <p:nvSpPr>
          <p:cNvPr id="19459" name="Content Placeholder 2"/>
          <p:cNvSpPr>
            <a:spLocks noGrp="1"/>
          </p:cNvSpPr>
          <p:nvPr>
            <p:ph idx="1"/>
          </p:nvPr>
        </p:nvSpPr>
        <p:spPr>
          <a:xfrm>
            <a:off x="838200" y="1371600"/>
            <a:ext cx="7924800" cy="2254250"/>
          </a:xfrm>
        </p:spPr>
        <p:txBody>
          <a:bodyPr/>
          <a:lstStyle/>
          <a:p>
            <a:pPr algn="ctr" eaLnBrk="1" hangingPunct="1">
              <a:buFont typeface="Wingdings" pitchFamily="2" charset="2"/>
              <a:buNone/>
            </a:pPr>
            <a:r>
              <a:rPr lang="en-US" smtClean="0"/>
              <a:t>The </a:t>
            </a:r>
            <a:r>
              <a:rPr lang="en-US" i="1" smtClean="0"/>
              <a:t>y</a:t>
            </a:r>
            <a:r>
              <a:rPr lang="en-US" smtClean="0"/>
              <a:t>-intercept is where the line hits the </a:t>
            </a:r>
            <a:r>
              <a:rPr lang="en-US" i="1" smtClean="0"/>
              <a:t>y</a:t>
            </a:r>
            <a:r>
              <a:rPr lang="en-US" smtClean="0"/>
              <a:t>-axis.  If the point is </a:t>
            </a:r>
            <a:r>
              <a:rPr lang="en-US" u="sng" smtClean="0"/>
              <a:t>on</a:t>
            </a:r>
            <a:r>
              <a:rPr lang="en-US" smtClean="0"/>
              <a:t> the </a:t>
            </a:r>
            <a:r>
              <a:rPr lang="en-US" i="1" smtClean="0"/>
              <a:t>y</a:t>
            </a:r>
            <a:r>
              <a:rPr lang="en-US" smtClean="0"/>
              <a:t>-axis, the </a:t>
            </a:r>
            <a:r>
              <a:rPr lang="en-US" i="1" smtClean="0"/>
              <a:t>x</a:t>
            </a:r>
            <a:r>
              <a:rPr lang="en-US" smtClean="0"/>
              <a:t>-coordinate </a:t>
            </a:r>
            <a:r>
              <a:rPr lang="en-US" u="sng" smtClean="0"/>
              <a:t>has</a:t>
            </a:r>
            <a:r>
              <a:rPr lang="en-US" smtClean="0"/>
              <a:t> to be </a:t>
            </a:r>
            <a:r>
              <a:rPr lang="en-US" smtClean="0">
                <a:latin typeface="Times New Roman" pitchFamily="18" charset="0"/>
                <a:cs typeface="Times New Roman" pitchFamily="18" charset="0"/>
              </a:rPr>
              <a:t>0</a:t>
            </a:r>
            <a:r>
              <a:rPr lang="en-US" smtClean="0"/>
              <a:t>, so if that happens, the </a:t>
            </a:r>
            <a:r>
              <a:rPr lang="en-US" i="1" smtClean="0"/>
              <a:t>y</a:t>
            </a:r>
            <a:r>
              <a:rPr lang="en-US" smtClean="0"/>
              <a:t>-coordinate is the </a:t>
            </a:r>
            <a:r>
              <a:rPr lang="en-US" i="1" smtClean="0"/>
              <a:t>y</a:t>
            </a:r>
            <a:r>
              <a:rPr lang="en-US" smtClean="0"/>
              <a:t>-intercept.</a:t>
            </a:r>
          </a:p>
        </p:txBody>
      </p:sp>
      <p:sp>
        <p:nvSpPr>
          <p:cNvPr id="19460" name="TextBox 5"/>
          <p:cNvSpPr txBox="1">
            <a:spLocks noChangeArrowheads="1"/>
          </p:cNvSpPr>
          <p:nvPr/>
        </p:nvSpPr>
        <p:spPr bwMode="auto">
          <a:xfrm>
            <a:off x="762000" y="3810000"/>
            <a:ext cx="3200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If (0, 2) is the ordered pair…</a:t>
            </a:r>
          </a:p>
        </p:txBody>
      </p:sp>
      <p:sp>
        <p:nvSpPr>
          <p:cNvPr id="19461" name="TextBox 6"/>
          <p:cNvSpPr txBox="1">
            <a:spLocks noChangeArrowheads="1"/>
          </p:cNvSpPr>
          <p:nvPr/>
        </p:nvSpPr>
        <p:spPr bwMode="auto">
          <a:xfrm>
            <a:off x="3352800" y="40386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Then….</a:t>
            </a:r>
          </a:p>
        </p:txBody>
      </p:sp>
      <p:sp>
        <p:nvSpPr>
          <p:cNvPr id="19462" name="TextBox 7"/>
          <p:cNvSpPr txBox="1">
            <a:spLocks noChangeArrowheads="1"/>
          </p:cNvSpPr>
          <p:nvPr/>
        </p:nvSpPr>
        <p:spPr bwMode="auto">
          <a:xfrm>
            <a:off x="2895600" y="5410200"/>
            <a:ext cx="2743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500">
                <a:latin typeface="Corbel" pitchFamily="34" charset="0"/>
              </a:rPr>
              <a:t>Click here for the next step.</a:t>
            </a:r>
          </a:p>
        </p:txBody>
      </p:sp>
      <p:sp>
        <p:nvSpPr>
          <p:cNvPr id="19463" name="TextBox 8"/>
          <p:cNvSpPr txBox="1">
            <a:spLocks noChangeArrowheads="1"/>
          </p:cNvSpPr>
          <p:nvPr/>
        </p:nvSpPr>
        <p:spPr bwMode="auto">
          <a:xfrm>
            <a:off x="5486400" y="3962400"/>
            <a:ext cx="1600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000">
                <a:latin typeface="Corbel" pitchFamily="34" charset="0"/>
              </a:rPr>
              <a:t>(</a:t>
            </a:r>
            <a:r>
              <a:rPr lang="en-US" sz="3000">
                <a:latin typeface="Times New Roman" pitchFamily="18" charset="0"/>
                <a:cs typeface="Times New Roman" pitchFamily="18" charset="0"/>
              </a:rPr>
              <a:t>o</a:t>
            </a:r>
            <a:r>
              <a:rPr lang="en-US" sz="3000">
                <a:latin typeface="Corbel" pitchFamily="34" charset="0"/>
              </a:rPr>
              <a:t>, 2)</a:t>
            </a:r>
          </a:p>
        </p:txBody>
      </p:sp>
      <p:grpSp>
        <p:nvGrpSpPr>
          <p:cNvPr id="3" name="Group 11"/>
          <p:cNvGrpSpPr>
            <a:grpSpLocks/>
          </p:cNvGrpSpPr>
          <p:nvPr/>
        </p:nvGrpSpPr>
        <p:grpSpPr bwMode="auto">
          <a:xfrm>
            <a:off x="5562600" y="4495800"/>
            <a:ext cx="1524000" cy="750888"/>
            <a:chOff x="5562600" y="4495800"/>
            <a:chExt cx="1524000" cy="750332"/>
          </a:xfrm>
        </p:grpSpPr>
        <p:sp>
          <p:nvSpPr>
            <p:cNvPr id="10" name="Up Arrow 9"/>
            <p:cNvSpPr/>
            <p:nvPr/>
          </p:nvSpPr>
          <p:spPr>
            <a:xfrm>
              <a:off x="6019800" y="44958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9" name="TextBox 10"/>
            <p:cNvSpPr txBox="1">
              <a:spLocks noChangeArrowheads="1"/>
            </p:cNvSpPr>
            <p:nvPr/>
          </p:nvSpPr>
          <p:spPr bwMode="auto">
            <a:xfrm>
              <a:off x="5562600" y="48768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orbel" pitchFamily="34" charset="0"/>
                </a:rPr>
                <a:t>y</a:t>
              </a:r>
              <a:r>
                <a:rPr lang="en-US" b="1">
                  <a:latin typeface="Corbel" pitchFamily="34" charset="0"/>
                </a:rPr>
                <a:t>-intercept</a:t>
              </a:r>
              <a:endParaRPr lang="en-US" b="1" i="1">
                <a:latin typeface="Corbel" pitchFamily="34" charset="0"/>
              </a:endParaRPr>
            </a:p>
          </p:txBody>
        </p:sp>
      </p:grpSp>
      <p:sp>
        <p:nvSpPr>
          <p:cNvPr id="13" name="Action Button: Custom 12">
            <a:hlinkClick r:id="rId2" action="ppaction://hlinksldjump" highlightClick="1"/>
          </p:cNvPr>
          <p:cNvSpPr/>
          <p:nvPr/>
        </p:nvSpPr>
        <p:spPr>
          <a:xfrm>
            <a:off x="3048000" y="5334000"/>
            <a:ext cx="24384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930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35" presetClass="emph" presetSubtype="0" repeatCount="indefinite" fill="hold" nodeType="withEffect">
                                  <p:stCondLst>
                                    <p:cond delay="0"/>
                                  </p:stCondLst>
                                  <p:childTnLst>
                                    <p:anim calcmode="discrete" valueType="str">
                                      <p:cBhvr>
                                        <p:cTn id="10"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eaLnBrk="1" fontAlgn="auto" hangingPunct="1">
              <a:spcAft>
                <a:spcPts val="0"/>
              </a:spcAft>
              <a:defRPr/>
            </a:pPr>
            <a:r>
              <a:rPr lang="en-US" dirty="0" smtClean="0">
                <a:solidFill>
                  <a:schemeClr val="tx2">
                    <a:satMod val="200000"/>
                  </a:schemeClr>
                </a:solidFill>
              </a:rPr>
              <a:t>Use this formula…</a:t>
            </a:r>
            <a:endParaRPr lang="en-US" dirty="0">
              <a:solidFill>
                <a:schemeClr val="tx2">
                  <a:satMod val="200000"/>
                </a:schemeClr>
              </a:solidFill>
            </a:endParaRPr>
          </a:p>
        </p:txBody>
      </p:sp>
      <p:sp>
        <p:nvSpPr>
          <p:cNvPr id="204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sp>
        <p:nvSpPr>
          <p:cNvPr id="2048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pic>
        <p:nvPicPr>
          <p:cNvPr id="3079" name="Picture 7"/>
          <p:cNvPicPr>
            <a:picLocks noChangeAspect="1" noChangeArrowheads="1"/>
          </p:cNvPicPr>
          <p:nvPr/>
        </p:nvPicPr>
        <p:blipFill>
          <a:blip r:embed="rId2">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2819400" y="1066800"/>
            <a:ext cx="3416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3"/>
          <p:cNvGrpSpPr>
            <a:grpSpLocks/>
          </p:cNvGrpSpPr>
          <p:nvPr/>
        </p:nvGrpSpPr>
        <p:grpSpPr bwMode="auto">
          <a:xfrm>
            <a:off x="3886200" y="3733800"/>
            <a:ext cx="1981200" cy="750888"/>
            <a:chOff x="4038600" y="4724400"/>
            <a:chExt cx="1981200" cy="750332"/>
          </a:xfrm>
        </p:grpSpPr>
        <p:sp>
          <p:nvSpPr>
            <p:cNvPr id="15" name="Up Arrow 14"/>
            <p:cNvSpPr/>
            <p:nvPr/>
          </p:nvSpPr>
          <p:spPr>
            <a:xfrm>
              <a:off x="41148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Up Arrow 15"/>
            <p:cNvSpPr/>
            <p:nvPr/>
          </p:nvSpPr>
          <p:spPr>
            <a:xfrm>
              <a:off x="44958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Up Arrow 16"/>
            <p:cNvSpPr/>
            <p:nvPr/>
          </p:nvSpPr>
          <p:spPr>
            <a:xfrm>
              <a:off x="51054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Up Arrow 17"/>
            <p:cNvSpPr/>
            <p:nvPr/>
          </p:nvSpPr>
          <p:spPr>
            <a:xfrm>
              <a:off x="5486400" y="4724400"/>
              <a:ext cx="228600" cy="30457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8" name="TextBox 18"/>
            <p:cNvSpPr txBox="1">
              <a:spLocks noChangeArrowheads="1"/>
            </p:cNvSpPr>
            <p:nvPr/>
          </p:nvSpPr>
          <p:spPr bwMode="auto">
            <a:xfrm>
              <a:off x="4038600" y="51054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i="1">
                  <a:latin typeface="Corbel" pitchFamily="34" charset="0"/>
                </a:rPr>
                <a:t>x</a:t>
              </a:r>
              <a:r>
                <a:rPr lang="en-US" b="1">
                  <a:latin typeface="Corbel" pitchFamily="34" charset="0"/>
                </a:rPr>
                <a:t>1    </a:t>
              </a:r>
              <a:r>
                <a:rPr lang="en-US" b="1" i="1">
                  <a:latin typeface="Corbel" pitchFamily="34" charset="0"/>
                </a:rPr>
                <a:t>y</a:t>
              </a:r>
              <a:r>
                <a:rPr lang="en-US" b="1">
                  <a:latin typeface="Corbel" pitchFamily="34" charset="0"/>
                </a:rPr>
                <a:t>1       </a:t>
              </a:r>
              <a:r>
                <a:rPr lang="en-US" b="1" i="1">
                  <a:latin typeface="Corbel" pitchFamily="34" charset="0"/>
                </a:rPr>
                <a:t>x</a:t>
              </a:r>
              <a:r>
                <a:rPr lang="en-US" b="1">
                  <a:latin typeface="Corbel" pitchFamily="34" charset="0"/>
                </a:rPr>
                <a:t>2    </a:t>
              </a:r>
              <a:r>
                <a:rPr lang="en-US" b="1" i="1">
                  <a:latin typeface="Corbel" pitchFamily="34" charset="0"/>
                </a:rPr>
                <a:t>y</a:t>
              </a:r>
              <a:r>
                <a:rPr lang="en-US" b="1">
                  <a:latin typeface="Corbel" pitchFamily="34" charset="0"/>
                </a:rPr>
                <a:t>2</a:t>
              </a:r>
              <a:endParaRPr lang="en-US" b="1" i="1">
                <a:latin typeface="Corbel" pitchFamily="34" charset="0"/>
              </a:endParaRPr>
            </a:p>
          </p:txBody>
        </p:sp>
      </p:grpSp>
      <p:sp>
        <p:nvSpPr>
          <p:cNvPr id="20489" name="Rectangle 3"/>
          <p:cNvSpPr>
            <a:spLocks noChangeArrowheads="1"/>
          </p:cNvSpPr>
          <p:nvPr/>
        </p:nvSpPr>
        <p:spPr bwMode="auto">
          <a:xfrm>
            <a:off x="2971800" y="3124200"/>
            <a:ext cx="3276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3000" b="1" dirty="0">
                <a:solidFill>
                  <a:srgbClr val="C00000"/>
                </a:solidFill>
                <a:cs typeface="Times New Roman" pitchFamily="18" charset="0"/>
              </a:rPr>
              <a:t>Ex:  (5, 3) (2, 6)</a:t>
            </a:r>
            <a:endParaRPr lang="en-US" sz="3000" b="1" dirty="0">
              <a:solidFill>
                <a:srgbClr val="C00000"/>
              </a:solidFill>
            </a:endParaRPr>
          </a:p>
        </p:txBody>
      </p:sp>
      <p:sp>
        <p:nvSpPr>
          <p:cNvPr id="20490" name="TextBox 20"/>
          <p:cNvSpPr txBox="1">
            <a:spLocks noChangeArrowheads="1"/>
          </p:cNvSpPr>
          <p:nvPr/>
        </p:nvSpPr>
        <p:spPr bwMode="auto">
          <a:xfrm>
            <a:off x="3733800" y="48006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a:latin typeface="Corbel" pitchFamily="34" charset="0"/>
              </a:rPr>
              <a:t>Click here for the next step</a:t>
            </a:r>
            <a:r>
              <a:rPr lang="en-US" b="1">
                <a:latin typeface="Corbel" pitchFamily="34" charset="0"/>
              </a:rPr>
              <a:t>.</a:t>
            </a:r>
          </a:p>
        </p:txBody>
      </p:sp>
      <p:sp>
        <p:nvSpPr>
          <p:cNvPr id="22" name="Action Button: Custom 21">
            <a:hlinkClick r:id="rId3" action="ppaction://hlinksldjump" highlightClick="1"/>
          </p:cNvPr>
          <p:cNvSpPr/>
          <p:nvPr/>
        </p:nvSpPr>
        <p:spPr>
          <a:xfrm>
            <a:off x="3733800" y="4800600"/>
            <a:ext cx="19812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Action Button: Home 18">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Back or Previous 2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317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 decel="50000" fill="hold">
                                          <p:stCondLst>
                                            <p:cond delay="0"/>
                                          </p:stCondLst>
                                        </p:cTn>
                                        <p:tgtEl>
                                          <p:spTgt spid="30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9"/>
                                        </p:tgtEl>
                                        <p:attrNameLst>
                                          <p:attrName>ppt_w</p:attrName>
                                        </p:attrNameLst>
                                      </p:cBhvr>
                                      <p:tavLst>
                                        <p:tav tm="0">
                                          <p:val>
                                            <p:strVal val="#ppt_w*.05"/>
                                          </p:val>
                                        </p:tav>
                                        <p:tav tm="100000">
                                          <p:val>
                                            <p:strVal val="#ppt_w"/>
                                          </p:val>
                                        </p:tav>
                                      </p:tavLst>
                                    </p:anim>
                                    <p:anim calcmode="lin" valueType="num">
                                      <p:cBhvr>
                                        <p:cTn id="10" dur="1000" fill="hold"/>
                                        <p:tgtEl>
                                          <p:spTgt spid="30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9"/>
                                        </p:tgtEl>
                                      </p:cBhvr>
                                    </p:animEffect>
                                  </p:childTnLst>
                                </p:cTn>
                              </p:par>
                              <p:par>
                                <p:cTn id="15" presetID="35" presetClass="emph" presetSubtype="0" fill="hold" nodeType="withEffect">
                                  <p:stCondLst>
                                    <p:cond delay="0"/>
                                  </p:stCondLst>
                                  <p:childTnLst>
                                    <p:anim calcmode="discrete" valueType="str">
                                      <p:cBhvr>
                                        <p:cTn id="16" dur="2000" fill="hold"/>
                                        <p:tgtEl>
                                          <p:spTgt spid="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nodeType="withEffect">
                                  <p:stCondLst>
                                    <p:cond delay="0"/>
                                  </p:stCondLst>
                                  <p:childTnLst>
                                    <p:anim calcmode="discrete" valueType="str">
                                      <p:cBhvr>
                                        <p:cTn id="18" dur="2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Graph what…?</a:t>
            </a:r>
            <a:endParaRPr lang="en-US" dirty="0"/>
          </a:p>
        </p:txBody>
      </p:sp>
      <p:sp>
        <p:nvSpPr>
          <p:cNvPr id="3" name="Content Placeholder 2"/>
          <p:cNvSpPr>
            <a:spLocks noGrp="1"/>
          </p:cNvSpPr>
          <p:nvPr>
            <p:ph idx="1"/>
          </p:nvPr>
        </p:nvSpPr>
        <p:spPr>
          <a:xfrm>
            <a:off x="2438400" y="12192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616834" y="2141317"/>
            <a:ext cx="1981200" cy="1631216"/>
          </a:xfrm>
          <a:prstGeom prst="rect">
            <a:avLst/>
          </a:prstGeom>
          <a:solidFill>
            <a:srgbClr val="92D050"/>
          </a:solidFill>
          <a:ln w="38100">
            <a:solidFill>
              <a:schemeClr val="tx1"/>
            </a:solidFill>
          </a:ln>
        </p:spPr>
        <p:txBody>
          <a:bodyPr wrap="square" rtlCol="0">
            <a:spAutoFit/>
          </a:bodyPr>
          <a:lstStyle/>
          <a:p>
            <a:pPr algn="ctr"/>
            <a:r>
              <a:rPr lang="en-US" sz="2800" b="1" dirty="0" smtClean="0"/>
              <a:t>Graph a Linear Equation</a:t>
            </a:r>
          </a:p>
          <a:p>
            <a:pPr algn="ctr"/>
            <a:r>
              <a:rPr lang="en-US" sz="1600" b="1" dirty="0" smtClean="0"/>
              <a:t>(Chapter 4)</a:t>
            </a:r>
            <a:endParaRPr lang="en-US" sz="1600" b="1" dirty="0"/>
          </a:p>
        </p:txBody>
      </p:sp>
      <p:sp>
        <p:nvSpPr>
          <p:cNvPr id="5" name="TextBox 4"/>
          <p:cNvSpPr txBox="1"/>
          <p:nvPr/>
        </p:nvSpPr>
        <p:spPr>
          <a:xfrm>
            <a:off x="3225478" y="2125884"/>
            <a:ext cx="1981200" cy="1631216"/>
          </a:xfrm>
          <a:prstGeom prst="rect">
            <a:avLst/>
          </a:prstGeom>
          <a:solidFill>
            <a:srgbClr val="FF0000"/>
          </a:solidFill>
          <a:ln w="38100">
            <a:solidFill>
              <a:schemeClr val="tx1"/>
            </a:solidFill>
          </a:ln>
        </p:spPr>
        <p:txBody>
          <a:bodyPr wrap="square" rtlCol="0">
            <a:spAutoFit/>
          </a:bodyPr>
          <a:lstStyle/>
          <a:p>
            <a:pPr algn="ctr"/>
            <a:r>
              <a:rPr lang="en-US" sz="2800" b="1" dirty="0" smtClean="0"/>
              <a:t>Graph a Linear Inequality</a:t>
            </a:r>
          </a:p>
          <a:p>
            <a:pPr algn="ctr"/>
            <a:r>
              <a:rPr lang="en-US" sz="1600" b="1" dirty="0" smtClean="0"/>
              <a:t>(Chapter 6)</a:t>
            </a:r>
            <a:endParaRPr lang="en-US" sz="1600" b="1" dirty="0"/>
          </a:p>
        </p:txBody>
      </p:sp>
      <p:sp>
        <p:nvSpPr>
          <p:cNvPr id="8" name="TextBox 7"/>
          <p:cNvSpPr txBox="1"/>
          <p:nvPr/>
        </p:nvSpPr>
        <p:spPr>
          <a:xfrm>
            <a:off x="1638300" y="4356047"/>
            <a:ext cx="2362200" cy="1631216"/>
          </a:xfrm>
          <a:prstGeom prst="rect">
            <a:avLst/>
          </a:prstGeom>
          <a:solidFill>
            <a:srgbClr val="7030A0"/>
          </a:solidFill>
          <a:ln w="38100">
            <a:solidFill>
              <a:schemeClr val="tx1"/>
            </a:solidFill>
          </a:ln>
        </p:spPr>
        <p:txBody>
          <a:bodyPr wrap="square" rtlCol="0">
            <a:spAutoFit/>
          </a:bodyPr>
          <a:lstStyle/>
          <a:p>
            <a:pPr algn="ctr"/>
            <a:r>
              <a:rPr lang="en-US" sz="2800" b="1" dirty="0" smtClean="0"/>
              <a:t>Graph a Quadratic Equation</a:t>
            </a:r>
          </a:p>
          <a:p>
            <a:pPr algn="ctr"/>
            <a:r>
              <a:rPr lang="en-US" sz="1600" b="1" dirty="0" smtClean="0"/>
              <a:t>(Chapter 10)</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71954" y="4336702"/>
            <a:ext cx="1981200" cy="1631216"/>
          </a:xfrm>
          <a:prstGeom prst="rect">
            <a:avLst/>
          </a:prstGeom>
          <a:solidFill>
            <a:srgbClr val="00B0F0"/>
          </a:solidFill>
          <a:ln w="38100">
            <a:solidFill>
              <a:schemeClr val="tx1"/>
            </a:solidFill>
          </a:ln>
        </p:spPr>
        <p:txBody>
          <a:bodyPr wrap="square" rtlCol="0">
            <a:spAutoFit/>
          </a:bodyPr>
          <a:lstStyle/>
          <a:p>
            <a:pPr algn="ctr"/>
            <a:r>
              <a:rPr lang="en-US" sz="2800" b="1" dirty="0" smtClean="0"/>
              <a:t>Graph a System of Inequalities</a:t>
            </a:r>
          </a:p>
          <a:p>
            <a:pPr algn="ctr"/>
            <a:r>
              <a:rPr lang="en-US" sz="1600" b="1" dirty="0" smtClean="0"/>
              <a:t>(Chapter 7)</a:t>
            </a:r>
            <a:endParaRPr lang="en-US" sz="1600" b="1" dirty="0"/>
          </a:p>
        </p:txBody>
      </p:sp>
      <p:sp>
        <p:nvSpPr>
          <p:cNvPr id="6" name="Action Button: Custom 5">
            <a:hlinkClick r:id="rId3" action="ppaction://hlinksldjump" highlightClick="1"/>
          </p:cNvPr>
          <p:cNvSpPr/>
          <p:nvPr/>
        </p:nvSpPr>
        <p:spPr>
          <a:xfrm>
            <a:off x="638537" y="2125884"/>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4" action="ppaction://hlinksldjump" highlightClick="1"/>
          </p:cNvPr>
          <p:cNvSpPr/>
          <p:nvPr/>
        </p:nvSpPr>
        <p:spPr>
          <a:xfrm>
            <a:off x="3209563" y="2123955"/>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5" action="ppaction://hlinksldjump" highlightClick="1"/>
          </p:cNvPr>
          <p:cNvSpPr/>
          <p:nvPr/>
        </p:nvSpPr>
        <p:spPr>
          <a:xfrm>
            <a:off x="1631548" y="4336702"/>
            <a:ext cx="2368952"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6" action="ppaction://hlinksldjump" highlightClick="1"/>
          </p:cNvPr>
          <p:cNvSpPr/>
          <p:nvPr/>
        </p:nvSpPr>
        <p:spPr>
          <a:xfrm>
            <a:off x="5171954" y="4356047"/>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592501" y="2095426"/>
            <a:ext cx="1981200" cy="1631216"/>
          </a:xfrm>
          <a:prstGeom prst="rect">
            <a:avLst/>
          </a:prstGeom>
          <a:solidFill>
            <a:srgbClr val="FFC000"/>
          </a:solidFill>
          <a:ln w="38100">
            <a:solidFill>
              <a:schemeClr val="tx1"/>
            </a:solidFill>
          </a:ln>
        </p:spPr>
        <p:txBody>
          <a:bodyPr wrap="square" rtlCol="0">
            <a:spAutoFit/>
          </a:bodyPr>
          <a:lstStyle/>
          <a:p>
            <a:pPr algn="ctr"/>
            <a:r>
              <a:rPr lang="en-US" sz="2800" b="1" dirty="0" smtClean="0"/>
              <a:t>Graph a Linear System</a:t>
            </a:r>
          </a:p>
          <a:p>
            <a:pPr algn="ctr"/>
            <a:r>
              <a:rPr lang="en-US" sz="1600" b="1" dirty="0" smtClean="0"/>
              <a:t>(Chapter 7)</a:t>
            </a:r>
            <a:endParaRPr lang="en-US" sz="1600" b="1" dirty="0"/>
          </a:p>
        </p:txBody>
      </p:sp>
      <p:sp>
        <p:nvSpPr>
          <p:cNvPr id="15" name="Action Button: Custom 14">
            <a:hlinkClick r:id="rId7" action="ppaction://hlinksldjump" highlightClick="1"/>
          </p:cNvPr>
          <p:cNvSpPr/>
          <p:nvPr/>
        </p:nvSpPr>
        <p:spPr>
          <a:xfrm>
            <a:off x="5592501" y="2095426"/>
            <a:ext cx="1981200" cy="163121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725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eaLnBrk="1" fontAlgn="auto" hangingPunct="1">
              <a:spcAft>
                <a:spcPts val="0"/>
              </a:spcAft>
              <a:defRPr/>
            </a:pPr>
            <a:r>
              <a:rPr lang="en-US" dirty="0" smtClean="0">
                <a:solidFill>
                  <a:schemeClr val="tx2">
                    <a:satMod val="200000"/>
                  </a:schemeClr>
                </a:solidFill>
              </a:rPr>
              <a:t>Use this formula…</a:t>
            </a:r>
            <a:endParaRPr lang="en-US" dirty="0">
              <a:solidFill>
                <a:schemeClr val="tx2">
                  <a:satMod val="200000"/>
                </a:schemeClr>
              </a:solidFill>
            </a:endParaRPr>
          </a:p>
        </p:txBody>
      </p:sp>
      <p:sp>
        <p:nvSpPr>
          <p:cNvPr id="215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orbel" pitchFamily="34" charset="0"/>
            </a:endParaRPr>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duotone>
              <a:prstClr val="black"/>
              <a:srgbClr val="C00000">
                <a:tint val="45000"/>
                <a:satMod val="400000"/>
              </a:srgbClr>
            </a:duotone>
            <a:extLst>
              <a:ext uri="{28A0092B-C50C-407E-A947-70E740481C1C}">
                <a14:useLocalDpi xmlns:a14="http://schemas.microsoft.com/office/drawing/2010/main" val="0"/>
              </a:ext>
            </a:extLst>
          </a:blip>
          <a:srcRect/>
          <a:stretch>
            <a:fillRect/>
          </a:stretch>
        </p:blipFill>
        <p:spPr bwMode="auto">
          <a:xfrm>
            <a:off x="2895600" y="7620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941638"/>
            <a:ext cx="3752850"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p:nvGrpSpPr>
        <p:grpSpPr bwMode="auto">
          <a:xfrm>
            <a:off x="5448300" y="4857750"/>
            <a:ext cx="1295400" cy="476250"/>
            <a:chOff x="5105400" y="4876800"/>
            <a:chExt cx="1295400" cy="476310"/>
          </a:xfrm>
        </p:grpSpPr>
        <p:sp>
          <p:nvSpPr>
            <p:cNvPr id="17" name="Up Arrow 16"/>
            <p:cNvSpPr/>
            <p:nvPr/>
          </p:nvSpPr>
          <p:spPr>
            <a:xfrm rot="16200000">
              <a:off x="5105371" y="4876829"/>
              <a:ext cx="457258" cy="4572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9" name="TextBox 17"/>
            <p:cNvSpPr txBox="1">
              <a:spLocks noChangeArrowheads="1"/>
            </p:cNvSpPr>
            <p:nvPr/>
          </p:nvSpPr>
          <p:spPr bwMode="auto">
            <a:xfrm>
              <a:off x="5638800" y="4953000"/>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latin typeface="Corbel" pitchFamily="34" charset="0"/>
                </a:rPr>
                <a:t>Rise</a:t>
              </a:r>
            </a:p>
          </p:txBody>
        </p:sp>
      </p:grpSp>
      <p:grpSp>
        <p:nvGrpSpPr>
          <p:cNvPr id="6" name="Group 19"/>
          <p:cNvGrpSpPr>
            <a:grpSpLocks/>
          </p:cNvGrpSpPr>
          <p:nvPr/>
        </p:nvGrpSpPr>
        <p:grpSpPr bwMode="auto">
          <a:xfrm>
            <a:off x="4117975" y="6019800"/>
            <a:ext cx="990600" cy="857250"/>
            <a:chOff x="4114800" y="5791200"/>
            <a:chExt cx="990600" cy="857310"/>
          </a:xfrm>
        </p:grpSpPr>
        <p:sp>
          <p:nvSpPr>
            <p:cNvPr id="16" name="Up Arrow 15"/>
            <p:cNvSpPr/>
            <p:nvPr/>
          </p:nvSpPr>
          <p:spPr>
            <a:xfrm>
              <a:off x="4114800" y="5791200"/>
              <a:ext cx="457200" cy="45723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TextBox 18"/>
            <p:cNvSpPr txBox="1">
              <a:spLocks noChangeArrowheads="1"/>
            </p:cNvSpPr>
            <p:nvPr/>
          </p:nvSpPr>
          <p:spPr bwMode="auto">
            <a:xfrm>
              <a:off x="4114800" y="6248400"/>
              <a:ext cx="99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solidFill>
                    <a:srgbClr val="FF0000"/>
                  </a:solidFill>
                  <a:latin typeface="Corbel" pitchFamily="34" charset="0"/>
                </a:rPr>
                <a:t>Run</a:t>
              </a:r>
            </a:p>
          </p:txBody>
        </p:sp>
      </p:grpSp>
      <p:sp>
        <p:nvSpPr>
          <p:cNvPr id="21512" name="TextBox 20"/>
          <p:cNvSpPr txBox="1">
            <a:spLocks noChangeArrowheads="1"/>
          </p:cNvSpPr>
          <p:nvPr/>
        </p:nvSpPr>
        <p:spPr bwMode="auto">
          <a:xfrm>
            <a:off x="6477000" y="3657600"/>
            <a:ext cx="2362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500" b="1">
                <a:latin typeface="Corbel" pitchFamily="34" charset="0"/>
              </a:rPr>
              <a:t>Click here for the next step</a:t>
            </a:r>
            <a:r>
              <a:rPr lang="en-US" b="1">
                <a:latin typeface="Corbel" pitchFamily="34" charset="0"/>
              </a:rPr>
              <a:t>.</a:t>
            </a:r>
          </a:p>
        </p:txBody>
      </p:sp>
      <p:sp>
        <p:nvSpPr>
          <p:cNvPr id="15" name="Action Button: Custom 14">
            <a:hlinkClick r:id="rId4" action="ppaction://hlinksldjump" highlightClick="1"/>
          </p:cNvPr>
          <p:cNvSpPr/>
          <p:nvPr/>
        </p:nvSpPr>
        <p:spPr>
          <a:xfrm>
            <a:off x="6477000" y="3581400"/>
            <a:ext cx="1981200"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Action Button: Home 1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ack or Previous 2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0575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 fill="hold"/>
                                        <p:tgtEl>
                                          <p:spTgt spid="2049"/>
                                        </p:tgtEl>
                                        <p:attrNameLst>
                                          <p:attrName>ppt_w</p:attrName>
                                        </p:attrNameLst>
                                      </p:cBhvr>
                                      <p:tavLst>
                                        <p:tav tm="0">
                                          <p:val>
                                            <p:fltVal val="0"/>
                                          </p:val>
                                        </p:tav>
                                        <p:tav tm="100000">
                                          <p:val>
                                            <p:strVal val="#ppt_w"/>
                                          </p:val>
                                        </p:tav>
                                      </p:tavLst>
                                    </p:anim>
                                    <p:anim calcmode="lin" valueType="num">
                                      <p:cBhvr>
                                        <p:cTn id="8" dur="500" fill="hold"/>
                                        <p:tgtEl>
                                          <p:spTgt spid="2049"/>
                                        </p:tgtEl>
                                        <p:attrNameLst>
                                          <p:attrName>ppt_h</p:attrName>
                                        </p:attrNameLst>
                                      </p:cBhvr>
                                      <p:tavLst>
                                        <p:tav tm="0">
                                          <p:val>
                                            <p:strVal val="#ppt_h"/>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6" presetClass="emph" presetSubtype="0" fill="hold" nodeType="withEffect">
                                  <p:stCondLst>
                                    <p:cond delay="0"/>
                                  </p:stCondLst>
                                  <p:childTnLst>
                                    <p:animScale>
                                      <p:cBhvr>
                                        <p:cTn id="14" dur="2000" fill="hold"/>
                                        <p:tgtEl>
                                          <p:spTgt spid="3"/>
                                        </p:tgtEl>
                                      </p:cBhvr>
                                      <p:by x="150000" y="150000"/>
                                    </p:animScale>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6" presetClass="emph" presetSubtype="0" fill="hold" nodeType="withEffect">
                                  <p:stCondLst>
                                    <p:cond delay="0"/>
                                  </p:stCondLst>
                                  <p:childTnLst>
                                    <p:animScale>
                                      <p:cBhvr>
                                        <p:cTn id="20"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solidFill>
                  <a:schemeClr val="tx2">
                    <a:satMod val="200000"/>
                  </a:schemeClr>
                </a:solidFill>
              </a:rPr>
              <a:t>Find the slope FIRST!</a:t>
            </a:r>
            <a:endParaRPr lang="en-US" dirty="0">
              <a:solidFill>
                <a:schemeClr val="tx2">
                  <a:satMod val="200000"/>
                </a:schemeClr>
              </a:solidFill>
            </a:endParaRPr>
          </a:p>
        </p:txBody>
      </p:sp>
      <p:sp>
        <p:nvSpPr>
          <p:cNvPr id="22531" name="Content Placeholder 2"/>
          <p:cNvSpPr>
            <a:spLocks noGrp="1"/>
          </p:cNvSpPr>
          <p:nvPr>
            <p:ph idx="1"/>
          </p:nvPr>
        </p:nvSpPr>
        <p:spPr>
          <a:xfrm>
            <a:off x="517525" y="1219200"/>
            <a:ext cx="7772400" cy="2514600"/>
          </a:xfrm>
        </p:spPr>
        <p:txBody>
          <a:bodyPr>
            <a:normAutofit fontScale="92500"/>
          </a:bodyPr>
          <a:lstStyle/>
          <a:p>
            <a:pPr marL="68263" indent="0" eaLnBrk="1" hangingPunct="1">
              <a:buFont typeface="Wingdings" pitchFamily="2" charset="2"/>
              <a:buNone/>
            </a:pPr>
            <a:r>
              <a:rPr lang="en-US" b="1" smtClean="0"/>
              <a:t>1.  </a:t>
            </a:r>
            <a:r>
              <a:rPr lang="en-US" smtClean="0"/>
              <a:t>Use the given equation to find the slope (**REMEMBER that do to this the equation needs to be written in slope-intercept form…which means </a:t>
            </a:r>
            <a:r>
              <a:rPr lang="en-US" i="1" smtClean="0"/>
              <a:t>y</a:t>
            </a:r>
            <a:r>
              <a:rPr lang="en-US" smtClean="0"/>
              <a:t> needs to be isolated**)</a:t>
            </a:r>
          </a:p>
          <a:p>
            <a:pPr marL="68263" indent="0" eaLnBrk="1" hangingPunct="1">
              <a:buFont typeface="Wingdings" pitchFamily="2" charset="2"/>
              <a:buNone/>
            </a:pPr>
            <a:r>
              <a:rPr lang="en-US" b="1" smtClean="0"/>
              <a:t>2.  </a:t>
            </a:r>
            <a:r>
              <a:rPr lang="en-US" smtClean="0"/>
              <a:t>Identify the slope.</a:t>
            </a:r>
          </a:p>
          <a:p>
            <a:pPr marL="68263" indent="0" eaLnBrk="1" hangingPunct="1">
              <a:buFont typeface="Wingdings" pitchFamily="2" charset="2"/>
              <a:buNone/>
            </a:pPr>
            <a:endParaRPr lang="en-US" smtClean="0"/>
          </a:p>
          <a:p>
            <a:pPr marL="68263" indent="0" eaLnBrk="1" hangingPunct="1">
              <a:buFont typeface="Wingdings" pitchFamily="2" charset="2"/>
              <a:buNone/>
            </a:pPr>
            <a:endParaRPr lang="en-US" smtClean="0"/>
          </a:p>
          <a:p>
            <a:pPr marL="68263" indent="0" eaLnBrk="1" hangingPunct="1">
              <a:buFont typeface="Wingdings" pitchFamily="2" charset="2"/>
              <a:buNone/>
            </a:pPr>
            <a:endParaRPr lang="en-US" smtClean="0"/>
          </a:p>
        </p:txBody>
      </p:sp>
      <p:sp>
        <p:nvSpPr>
          <p:cNvPr id="22532" name="TextBox 2"/>
          <p:cNvSpPr txBox="1">
            <a:spLocks noChangeArrowheads="1"/>
          </p:cNvSpPr>
          <p:nvPr/>
        </p:nvSpPr>
        <p:spPr bwMode="auto">
          <a:xfrm>
            <a:off x="955675" y="4837113"/>
            <a:ext cx="190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For Parallel </a:t>
            </a:r>
          </a:p>
          <a:p>
            <a:pPr algn="ctr" eaLnBrk="1" hangingPunct="1"/>
            <a:r>
              <a:rPr lang="en-US" b="1"/>
              <a:t>Click here</a:t>
            </a:r>
          </a:p>
        </p:txBody>
      </p:sp>
      <p:sp>
        <p:nvSpPr>
          <p:cNvPr id="22533" name="TextBox 6"/>
          <p:cNvSpPr txBox="1">
            <a:spLocks noChangeArrowheads="1"/>
          </p:cNvSpPr>
          <p:nvPr/>
        </p:nvSpPr>
        <p:spPr bwMode="auto">
          <a:xfrm>
            <a:off x="5943600" y="4668838"/>
            <a:ext cx="220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a:t>For Perpendicular </a:t>
            </a:r>
          </a:p>
          <a:p>
            <a:pPr algn="ctr" eaLnBrk="1" hangingPunct="1"/>
            <a:r>
              <a:rPr lang="en-US" b="1"/>
              <a:t>Click here</a:t>
            </a:r>
          </a:p>
        </p:txBody>
      </p:sp>
      <p:sp>
        <p:nvSpPr>
          <p:cNvPr id="22534" name="TextBox 5"/>
          <p:cNvSpPr txBox="1">
            <a:spLocks noChangeArrowheads="1"/>
          </p:cNvSpPr>
          <p:nvPr/>
        </p:nvSpPr>
        <p:spPr bwMode="auto">
          <a:xfrm>
            <a:off x="609600" y="3946525"/>
            <a:ext cx="3390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If </a:t>
            </a:r>
            <a:r>
              <a:rPr lang="en-US" i="1"/>
              <a:t>y</a:t>
            </a:r>
            <a:r>
              <a:rPr lang="en-US"/>
              <a:t> = 2</a:t>
            </a:r>
            <a:r>
              <a:rPr lang="en-US" i="1"/>
              <a:t>x</a:t>
            </a:r>
            <a:r>
              <a:rPr lang="en-US"/>
              <a:t> + 3 then the slope is 2.</a:t>
            </a:r>
            <a:endParaRPr lang="en-US" i="1"/>
          </a:p>
        </p:txBody>
      </p:sp>
      <p:pic>
        <p:nvPicPr>
          <p:cNvPr id="2253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06738"/>
            <a:ext cx="19812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6858000" y="35814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Slope = –2 </a:t>
            </a:r>
          </a:p>
        </p:txBody>
      </p:sp>
      <p:sp>
        <p:nvSpPr>
          <p:cNvPr id="10" name="Action Button: Custom 9">
            <a:hlinkClick r:id="rId3" action="ppaction://hlinksldjump" highlightClick="1"/>
          </p:cNvPr>
          <p:cNvSpPr/>
          <p:nvPr/>
        </p:nvSpPr>
        <p:spPr>
          <a:xfrm>
            <a:off x="1181100" y="4668838"/>
            <a:ext cx="1409700" cy="89376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Custom 12">
            <a:hlinkClick r:id="rId4" action="ppaction://hlinksldjump" highlightClick="1"/>
          </p:cNvPr>
          <p:cNvSpPr/>
          <p:nvPr/>
        </p:nvSpPr>
        <p:spPr>
          <a:xfrm>
            <a:off x="5943600" y="4664075"/>
            <a:ext cx="2209800" cy="89376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Action Button: Home 13">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567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PARALLEL!</a:t>
            </a:r>
            <a:endParaRPr lang="en-US" dirty="0"/>
          </a:p>
        </p:txBody>
      </p:sp>
      <p:sp>
        <p:nvSpPr>
          <p:cNvPr id="23555" name="Content Placeholder 2"/>
          <p:cNvSpPr>
            <a:spLocks noGrp="1"/>
          </p:cNvSpPr>
          <p:nvPr>
            <p:ph idx="1"/>
          </p:nvPr>
        </p:nvSpPr>
        <p:spPr>
          <a:xfrm>
            <a:off x="914400" y="1143000"/>
            <a:ext cx="7772400" cy="4572000"/>
          </a:xfrm>
        </p:spPr>
        <p:txBody>
          <a:bodyPr/>
          <a:lstStyle/>
          <a:p>
            <a:pPr marL="68263" indent="0">
              <a:buFont typeface="Wingdings" pitchFamily="2" charset="2"/>
              <a:buNone/>
            </a:pPr>
            <a:r>
              <a:rPr lang="en-US" smtClean="0"/>
              <a:t>Use the exact same slope as the given line (since parallel lines have the same slope) and then also plug in </a:t>
            </a:r>
            <a:r>
              <a:rPr lang="en-US" i="1" smtClean="0"/>
              <a:t>x</a:t>
            </a:r>
            <a:r>
              <a:rPr lang="en-US" smtClean="0"/>
              <a:t> and </a:t>
            </a:r>
            <a:r>
              <a:rPr lang="en-US" i="1" smtClean="0"/>
              <a:t>y</a:t>
            </a:r>
            <a:r>
              <a:rPr lang="en-US" smtClean="0"/>
              <a:t> which you get from the given ordered pair.  </a:t>
            </a:r>
          </a:p>
          <a:p>
            <a:pPr marL="68263" indent="0">
              <a:buFont typeface="Wingdings" pitchFamily="2" charset="2"/>
              <a:buNone/>
            </a:pPr>
            <a:endParaRPr lang="en-US" smtClean="0"/>
          </a:p>
          <a:p>
            <a:pPr marL="68263" indent="0">
              <a:buFont typeface="Wingdings" pitchFamily="2" charset="2"/>
              <a:buNone/>
            </a:pPr>
            <a:r>
              <a:rPr lang="en-US" smtClean="0"/>
              <a:t>Solve for </a:t>
            </a:r>
            <a:r>
              <a:rPr lang="en-US" i="1" smtClean="0"/>
              <a:t>b</a:t>
            </a:r>
            <a:r>
              <a:rPr lang="en-US" smtClean="0"/>
              <a:t>.  </a:t>
            </a:r>
          </a:p>
          <a:p>
            <a:pPr marL="68263" indent="0">
              <a:buFont typeface="Wingdings" pitchFamily="2" charset="2"/>
              <a:buNone/>
            </a:pPr>
            <a:endParaRPr lang="en-US" smtClean="0"/>
          </a:p>
          <a:p>
            <a:pPr marL="68263" indent="0">
              <a:buFont typeface="Wingdings" pitchFamily="2" charset="2"/>
              <a:buNone/>
            </a:pPr>
            <a:r>
              <a:rPr lang="en-US" smtClean="0"/>
              <a:t>Plug in </a:t>
            </a:r>
            <a:r>
              <a:rPr lang="en-US" i="1" smtClean="0"/>
              <a:t>m</a:t>
            </a:r>
            <a:r>
              <a:rPr lang="en-US" smtClean="0"/>
              <a:t> and </a:t>
            </a:r>
            <a:r>
              <a:rPr lang="en-US" i="1" smtClean="0"/>
              <a:t>b</a:t>
            </a:r>
            <a:r>
              <a:rPr lang="en-US" smtClean="0"/>
              <a:t> into </a:t>
            </a:r>
            <a:r>
              <a:rPr lang="en-US" i="1" smtClean="0"/>
              <a:t>y</a:t>
            </a:r>
            <a:r>
              <a:rPr lang="en-US" smtClean="0"/>
              <a:t> = </a:t>
            </a:r>
            <a:r>
              <a:rPr lang="en-US" i="1" smtClean="0"/>
              <a:t>mx</a:t>
            </a:r>
            <a:r>
              <a:rPr lang="en-US" smtClean="0"/>
              <a:t> + </a:t>
            </a:r>
            <a:r>
              <a:rPr lang="en-US" i="1" smtClean="0"/>
              <a:t>b</a:t>
            </a:r>
            <a:r>
              <a:rPr lang="en-US" smtClean="0"/>
              <a:t> when done.</a:t>
            </a:r>
          </a:p>
        </p:txBody>
      </p:sp>
      <p:sp>
        <p:nvSpPr>
          <p:cNvPr id="23556" name="TextBox 2"/>
          <p:cNvSpPr txBox="1">
            <a:spLocks noChangeArrowheads="1"/>
          </p:cNvSpPr>
          <p:nvPr/>
        </p:nvSpPr>
        <p:spPr bwMode="auto">
          <a:xfrm>
            <a:off x="3581400" y="59436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See an Example</a:t>
            </a:r>
          </a:p>
        </p:txBody>
      </p:sp>
      <p:sp>
        <p:nvSpPr>
          <p:cNvPr id="6" name="Action Button: Custom 5">
            <a:hlinkClick r:id="rId2" action="ppaction://hlinksldjump" highlightClick="1"/>
          </p:cNvPr>
          <p:cNvSpPr/>
          <p:nvPr/>
        </p:nvSpPr>
        <p:spPr>
          <a:xfrm>
            <a:off x="3581400" y="5791200"/>
            <a:ext cx="2057400" cy="685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Home 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4158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914400"/>
          </a:xfrm>
        </p:spPr>
        <p:txBody>
          <a:bodyPr/>
          <a:lstStyle/>
          <a:p>
            <a:pPr algn="ctr">
              <a:defRPr/>
            </a:pPr>
            <a:r>
              <a:rPr lang="en-US" dirty="0" smtClean="0"/>
              <a:t>PERPENDICULAR!</a:t>
            </a:r>
            <a:endParaRPr lang="en-US" dirty="0"/>
          </a:p>
        </p:txBody>
      </p:sp>
      <p:sp>
        <p:nvSpPr>
          <p:cNvPr id="24579" name="Content Placeholder 2"/>
          <p:cNvSpPr>
            <a:spLocks noGrp="1"/>
          </p:cNvSpPr>
          <p:nvPr>
            <p:ph idx="1"/>
          </p:nvPr>
        </p:nvSpPr>
        <p:spPr>
          <a:xfrm>
            <a:off x="914400" y="685800"/>
            <a:ext cx="7772400" cy="4572000"/>
          </a:xfrm>
        </p:spPr>
        <p:txBody>
          <a:bodyPr>
            <a:normAutofit fontScale="92500" lnSpcReduction="20000"/>
          </a:bodyPr>
          <a:lstStyle/>
          <a:p>
            <a:pPr marL="68263" indent="0">
              <a:buFont typeface="Wingdings" pitchFamily="2" charset="2"/>
              <a:buNone/>
            </a:pPr>
            <a:r>
              <a:rPr lang="en-US" smtClean="0"/>
              <a:t>When plugging in the slope be sure to use the OPPOSITE RECIPROCAL of the slope of the original equation.</a:t>
            </a:r>
          </a:p>
          <a:p>
            <a:pPr marL="68263" indent="0">
              <a:buFont typeface="Wingdings" pitchFamily="2" charset="2"/>
              <a:buNone/>
            </a:pPr>
            <a:endParaRPr lang="en-US" smtClean="0"/>
          </a:p>
          <a:p>
            <a:pPr marL="68263" indent="0">
              <a:buFont typeface="Wingdings" pitchFamily="2" charset="2"/>
              <a:buNone/>
            </a:pPr>
            <a:r>
              <a:rPr lang="en-US" smtClean="0"/>
              <a:t>Plug in </a:t>
            </a:r>
            <a:r>
              <a:rPr lang="en-US" i="1" smtClean="0"/>
              <a:t>x</a:t>
            </a:r>
            <a:r>
              <a:rPr lang="en-US" smtClean="0"/>
              <a:t> and </a:t>
            </a:r>
            <a:r>
              <a:rPr lang="en-US" i="1" smtClean="0"/>
              <a:t>y</a:t>
            </a:r>
            <a:r>
              <a:rPr lang="en-US" smtClean="0"/>
              <a:t> from the ordered pair.</a:t>
            </a:r>
          </a:p>
          <a:p>
            <a:pPr marL="68263" indent="0">
              <a:buFont typeface="Wingdings" pitchFamily="2" charset="2"/>
              <a:buNone/>
            </a:pPr>
            <a:endParaRPr lang="en-US" smtClean="0"/>
          </a:p>
          <a:p>
            <a:pPr marL="68263" indent="0">
              <a:buFont typeface="Wingdings" pitchFamily="2" charset="2"/>
              <a:buNone/>
            </a:pPr>
            <a:r>
              <a:rPr lang="en-US" smtClean="0"/>
              <a:t>Solve for </a:t>
            </a:r>
            <a:r>
              <a:rPr lang="en-US" i="1" smtClean="0"/>
              <a:t>b</a:t>
            </a:r>
            <a:r>
              <a:rPr lang="en-US" smtClean="0"/>
              <a:t>.</a:t>
            </a:r>
          </a:p>
          <a:p>
            <a:pPr marL="68263" indent="0">
              <a:buFont typeface="Wingdings" pitchFamily="2" charset="2"/>
              <a:buNone/>
            </a:pPr>
            <a:endParaRPr lang="en-US" smtClean="0"/>
          </a:p>
          <a:p>
            <a:pPr marL="68263" indent="0">
              <a:buFont typeface="Wingdings" pitchFamily="2" charset="2"/>
              <a:buNone/>
            </a:pPr>
            <a:r>
              <a:rPr lang="en-US" smtClean="0"/>
              <a:t>Plug in</a:t>
            </a:r>
            <a:r>
              <a:rPr lang="en-US" i="1" smtClean="0"/>
              <a:t> m</a:t>
            </a:r>
            <a:r>
              <a:rPr lang="en-US" smtClean="0"/>
              <a:t> and </a:t>
            </a:r>
            <a:r>
              <a:rPr lang="en-US" i="1" smtClean="0"/>
              <a:t>b</a:t>
            </a:r>
            <a:r>
              <a:rPr lang="en-US" smtClean="0"/>
              <a:t> into </a:t>
            </a:r>
            <a:r>
              <a:rPr lang="en-US" i="1" smtClean="0"/>
              <a:t>y</a:t>
            </a:r>
            <a:r>
              <a:rPr lang="en-US" smtClean="0"/>
              <a:t> = </a:t>
            </a:r>
            <a:r>
              <a:rPr lang="en-US" i="1" smtClean="0"/>
              <a:t>mx</a:t>
            </a:r>
            <a:r>
              <a:rPr lang="en-US" smtClean="0"/>
              <a:t> + </a:t>
            </a:r>
            <a:r>
              <a:rPr lang="en-US" i="1" smtClean="0"/>
              <a:t>b</a:t>
            </a:r>
            <a:r>
              <a:rPr lang="en-US" smtClean="0"/>
              <a:t>. (Be sure to use the CORRECT slope!</a:t>
            </a:r>
          </a:p>
        </p:txBody>
      </p:sp>
      <p:sp>
        <p:nvSpPr>
          <p:cNvPr id="24580" name="TextBox 2"/>
          <p:cNvSpPr txBox="1">
            <a:spLocks noChangeArrowheads="1"/>
          </p:cNvSpPr>
          <p:nvPr/>
        </p:nvSpPr>
        <p:spPr bwMode="auto">
          <a:xfrm>
            <a:off x="3505200" y="5954713"/>
            <a:ext cx="198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See an Example</a:t>
            </a:r>
          </a:p>
        </p:txBody>
      </p:sp>
      <p:sp>
        <p:nvSpPr>
          <p:cNvPr id="6" name="Action Button: Custom 5">
            <a:hlinkClick r:id="rId2" action="ppaction://hlinksldjump" highlightClick="1"/>
          </p:cNvPr>
          <p:cNvSpPr/>
          <p:nvPr/>
        </p:nvSpPr>
        <p:spPr>
          <a:xfrm>
            <a:off x="3429000" y="5943600"/>
            <a:ext cx="2057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Action Button: Home 7">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652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Parallel example…</a:t>
            </a:r>
            <a:endParaRPr lang="en-US" dirty="0"/>
          </a:p>
        </p:txBody>
      </p:sp>
      <p:sp>
        <p:nvSpPr>
          <p:cNvPr id="25603" name="Content Placeholder 2"/>
          <p:cNvSpPr>
            <a:spLocks noGrp="1"/>
          </p:cNvSpPr>
          <p:nvPr>
            <p:ph idx="1"/>
          </p:nvPr>
        </p:nvSpPr>
        <p:spPr>
          <a:xfrm>
            <a:off x="914400" y="762000"/>
            <a:ext cx="7772400" cy="5486400"/>
          </a:xfrm>
        </p:spPr>
        <p:txBody>
          <a:bodyPr/>
          <a:lstStyle/>
          <a:p>
            <a:pPr marL="68263" indent="0" algn="ctr">
              <a:buFont typeface="Wingdings" pitchFamily="2" charset="2"/>
              <a:buNone/>
            </a:pPr>
            <a:r>
              <a:rPr lang="en-US" smtClean="0"/>
              <a:t>A line passes through the point (–3, 2) and is parallel to 5</a:t>
            </a:r>
            <a:r>
              <a:rPr lang="en-US" i="1" smtClean="0"/>
              <a:t>x</a:t>
            </a:r>
            <a:r>
              <a:rPr lang="en-US" smtClean="0"/>
              <a:t> + </a:t>
            </a:r>
            <a:r>
              <a:rPr lang="en-US" i="1" smtClean="0"/>
              <a:t>y</a:t>
            </a:r>
            <a:r>
              <a:rPr lang="en-US" smtClean="0"/>
              <a:t> = 6.</a:t>
            </a:r>
          </a:p>
          <a:p>
            <a:pPr marL="68263" indent="0">
              <a:buFont typeface="Wingdings" pitchFamily="2" charset="2"/>
              <a:buNone/>
            </a:pPr>
            <a:r>
              <a:rPr lang="en-US" smtClean="0"/>
              <a:t>·  </a:t>
            </a:r>
            <a:r>
              <a:rPr lang="en-US" sz="2500" smtClean="0"/>
              <a:t>Rewrite the equation of the line so it is in slope-intercept form.  (Subtract 5</a:t>
            </a:r>
            <a:r>
              <a:rPr lang="en-US" sz="2500" i="1" smtClean="0"/>
              <a:t>x</a:t>
            </a:r>
            <a:r>
              <a:rPr lang="en-US" sz="2500" smtClean="0"/>
              <a:t> from both sides to do this)</a:t>
            </a:r>
          </a:p>
          <a:p>
            <a:pPr marL="68263" indent="0" algn="ctr">
              <a:buFont typeface="Wingdings" pitchFamily="2" charset="2"/>
              <a:buNone/>
            </a:pPr>
            <a:r>
              <a:rPr lang="en-US" sz="2500" i="1" smtClean="0"/>
              <a:t>y = </a:t>
            </a:r>
            <a:r>
              <a:rPr lang="en-US" sz="2500" smtClean="0"/>
              <a:t>6 – 5</a:t>
            </a:r>
            <a:r>
              <a:rPr lang="en-US" sz="2500" i="1" smtClean="0"/>
              <a:t>x</a:t>
            </a:r>
          </a:p>
          <a:p>
            <a:pPr marL="68263" indent="0">
              <a:buFont typeface="Wingdings" pitchFamily="2" charset="2"/>
              <a:buNone/>
            </a:pPr>
            <a:r>
              <a:rPr lang="en-US" sz="2500" smtClean="0"/>
              <a:t>· Identify the slope (The slope is –5)</a:t>
            </a:r>
          </a:p>
          <a:p>
            <a:pPr marL="68263" indent="0">
              <a:buFont typeface="Wingdings" pitchFamily="2" charset="2"/>
              <a:buNone/>
            </a:pPr>
            <a:r>
              <a:rPr lang="en-US" sz="2200" smtClean="0"/>
              <a:t>· Plug in the slope and </a:t>
            </a:r>
            <a:r>
              <a:rPr lang="en-US" sz="2200" i="1" smtClean="0"/>
              <a:t>x</a:t>
            </a:r>
            <a:r>
              <a:rPr lang="en-US" sz="2200" smtClean="0"/>
              <a:t> and </a:t>
            </a:r>
            <a:r>
              <a:rPr lang="en-US" sz="2200" i="1" smtClean="0"/>
              <a:t>y</a:t>
            </a:r>
            <a:r>
              <a:rPr lang="en-US" sz="2200" smtClean="0"/>
              <a:t> into </a:t>
            </a:r>
            <a:r>
              <a:rPr lang="en-US" sz="2200" i="1" smtClean="0"/>
              <a:t>y</a:t>
            </a:r>
            <a:r>
              <a:rPr lang="en-US" sz="2200" smtClean="0"/>
              <a:t> = </a:t>
            </a:r>
            <a:r>
              <a:rPr lang="en-US" sz="2200" i="1" smtClean="0"/>
              <a:t>mx</a:t>
            </a:r>
            <a:r>
              <a:rPr lang="en-US" sz="2200" smtClean="0"/>
              <a:t> + </a:t>
            </a:r>
            <a:r>
              <a:rPr lang="en-US" sz="2200" i="1" smtClean="0"/>
              <a:t>b</a:t>
            </a:r>
            <a:r>
              <a:rPr lang="en-US" sz="2200" smtClean="0"/>
              <a:t> and solve for </a:t>
            </a:r>
            <a:r>
              <a:rPr lang="en-US" sz="2200" i="1" smtClean="0"/>
              <a:t>b</a:t>
            </a:r>
            <a:r>
              <a:rPr lang="en-US" sz="2200" smtClean="0"/>
              <a:t>.</a:t>
            </a:r>
          </a:p>
          <a:p>
            <a:pPr marL="68263" indent="0">
              <a:buFont typeface="Wingdings" pitchFamily="2" charset="2"/>
              <a:buNone/>
            </a:pPr>
            <a:r>
              <a:rPr lang="en-US" sz="2500" smtClean="0"/>
              <a:t>					2 = –5(–3) + </a:t>
            </a:r>
            <a:r>
              <a:rPr lang="en-US" sz="2500" i="1" smtClean="0"/>
              <a:t>b</a:t>
            </a:r>
          </a:p>
          <a:p>
            <a:pPr marL="68263" indent="0">
              <a:buFont typeface="Wingdings" pitchFamily="2" charset="2"/>
              <a:buNone/>
            </a:pPr>
            <a:r>
              <a:rPr lang="en-US" sz="2500" i="1" smtClean="0"/>
              <a:t>					</a:t>
            </a:r>
            <a:r>
              <a:rPr lang="en-US" sz="2500" smtClean="0"/>
              <a:t>2 = 15 + </a:t>
            </a:r>
            <a:r>
              <a:rPr lang="en-US" sz="2500" i="1" smtClean="0"/>
              <a:t>b</a:t>
            </a:r>
            <a:endParaRPr lang="en-US" sz="2500" smtClean="0"/>
          </a:p>
          <a:p>
            <a:pPr marL="68263" indent="0">
              <a:buFont typeface="Wingdings" pitchFamily="2" charset="2"/>
              <a:buNone/>
            </a:pPr>
            <a:r>
              <a:rPr lang="en-US" sz="2500" smtClean="0"/>
              <a:t>				          –13 = </a:t>
            </a:r>
            <a:r>
              <a:rPr lang="en-US" sz="2500" i="1" smtClean="0"/>
              <a:t>b</a:t>
            </a:r>
            <a:endParaRPr lang="en-US" sz="2500" smtClean="0"/>
          </a:p>
          <a:p>
            <a:pPr marL="68263" indent="0">
              <a:buFont typeface="Wingdings" pitchFamily="2" charset="2"/>
              <a:buNone/>
            </a:pPr>
            <a:r>
              <a:rPr lang="en-US" sz="2500" smtClean="0"/>
              <a:t>· Plug </a:t>
            </a:r>
            <a:r>
              <a:rPr lang="en-US" sz="2500" i="1" smtClean="0"/>
              <a:t>m</a:t>
            </a:r>
            <a:r>
              <a:rPr lang="en-US" sz="2500" smtClean="0"/>
              <a:t> and </a:t>
            </a:r>
            <a:r>
              <a:rPr lang="en-US" sz="2500" i="1" smtClean="0"/>
              <a:t>b</a:t>
            </a:r>
            <a:r>
              <a:rPr lang="en-US" sz="2500" smtClean="0"/>
              <a:t> into </a:t>
            </a:r>
            <a:r>
              <a:rPr lang="en-US" sz="2500" i="1" smtClean="0"/>
              <a:t>y</a:t>
            </a:r>
            <a:r>
              <a:rPr lang="en-US" sz="2500" smtClean="0"/>
              <a:t> = </a:t>
            </a:r>
            <a:r>
              <a:rPr lang="en-US" sz="2500" i="1" smtClean="0"/>
              <a:t>mx</a:t>
            </a:r>
            <a:r>
              <a:rPr lang="en-US" sz="2500" smtClean="0"/>
              <a:t> + </a:t>
            </a:r>
            <a:r>
              <a:rPr lang="en-US" sz="2500" i="1" smtClean="0"/>
              <a:t>b</a:t>
            </a:r>
            <a:r>
              <a:rPr lang="en-US" sz="2500" smtClean="0"/>
              <a:t>	</a:t>
            </a:r>
            <a:r>
              <a:rPr lang="en-US" sz="2500" i="1" smtClean="0"/>
              <a:t>y</a:t>
            </a:r>
            <a:r>
              <a:rPr lang="en-US" sz="2500" smtClean="0"/>
              <a:t> = –5</a:t>
            </a:r>
            <a:r>
              <a:rPr lang="en-US" sz="2500" i="1" smtClean="0"/>
              <a:t>x</a:t>
            </a:r>
            <a:r>
              <a:rPr lang="en-US" sz="2500" smtClean="0"/>
              <a:t> + –13 </a:t>
            </a:r>
            <a:endParaRPr lang="en-US" smtClean="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713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914400"/>
          </a:xfrm>
        </p:spPr>
        <p:txBody>
          <a:bodyPr/>
          <a:lstStyle/>
          <a:p>
            <a:pPr algn="ctr">
              <a:defRPr/>
            </a:pPr>
            <a:r>
              <a:rPr lang="en-US" dirty="0" smtClean="0"/>
              <a:t>Perpendicular example…</a:t>
            </a:r>
          </a:p>
        </p:txBody>
      </p:sp>
      <p:sp>
        <p:nvSpPr>
          <p:cNvPr id="26627" name="Content Placeholder 3"/>
          <p:cNvSpPr>
            <a:spLocks noGrp="1"/>
          </p:cNvSpPr>
          <p:nvPr>
            <p:ph idx="1"/>
          </p:nvPr>
        </p:nvSpPr>
        <p:spPr>
          <a:xfrm>
            <a:off x="609600" y="838200"/>
            <a:ext cx="8305800" cy="4038600"/>
          </a:xfrm>
        </p:spPr>
        <p:txBody>
          <a:bodyPr>
            <a:normAutofit fontScale="92500"/>
          </a:bodyPr>
          <a:lstStyle/>
          <a:p>
            <a:pPr marL="68263" indent="0">
              <a:buFont typeface="Wingdings" pitchFamily="2" charset="2"/>
              <a:buNone/>
            </a:pPr>
            <a:r>
              <a:rPr lang="en-US" smtClean="0"/>
              <a:t>Write the equation of the line perpendicular to </a:t>
            </a:r>
          </a:p>
          <a:p>
            <a:pPr marL="68263" indent="0">
              <a:buFont typeface="Wingdings" pitchFamily="2" charset="2"/>
              <a:buNone/>
            </a:pPr>
            <a:r>
              <a:rPr lang="en-US" i="1" smtClean="0"/>
              <a:t>y</a:t>
            </a:r>
            <a:r>
              <a:rPr lang="en-US" smtClean="0"/>
              <a:t> = –½</a:t>
            </a:r>
            <a:r>
              <a:rPr lang="en-US" i="1" smtClean="0"/>
              <a:t>x</a:t>
            </a:r>
            <a:r>
              <a:rPr lang="en-US" smtClean="0"/>
              <a:t> – 4 and passes through the point (–1, 5).</a:t>
            </a:r>
          </a:p>
          <a:p>
            <a:pPr marL="68263" indent="0">
              <a:buFont typeface="Wingdings" pitchFamily="2" charset="2"/>
              <a:buNone/>
            </a:pPr>
            <a:endParaRPr lang="en-US" i="1" smtClean="0"/>
          </a:p>
          <a:p>
            <a:pPr marL="68263" indent="0">
              <a:buFont typeface="Wingdings" pitchFamily="2" charset="2"/>
              <a:buNone/>
            </a:pPr>
            <a:r>
              <a:rPr lang="en-US" sz="2500" smtClean="0"/>
              <a:t>Since the equation of the first line is already in slope-intercept form, you should be easily able to identify the slope as –½.  The line you are </a:t>
            </a:r>
            <a:r>
              <a:rPr lang="en-US" sz="2500" i="1" u="sng" smtClean="0"/>
              <a:t>trying</a:t>
            </a:r>
            <a:r>
              <a:rPr lang="en-US" sz="2500" smtClean="0"/>
              <a:t> to write the equation of is perpendicular though, so its slope would be 2 (opposite reciprocal) and also passes through the point (–1, 5).  Plug all of this information into </a:t>
            </a:r>
            <a:r>
              <a:rPr lang="en-US" sz="2500" i="1" smtClean="0"/>
              <a:t>y</a:t>
            </a:r>
            <a:r>
              <a:rPr lang="en-US" sz="2500" smtClean="0"/>
              <a:t> = </a:t>
            </a:r>
            <a:r>
              <a:rPr lang="en-US" sz="2500" i="1" smtClean="0"/>
              <a:t>mx</a:t>
            </a:r>
            <a:r>
              <a:rPr lang="en-US" sz="2500" smtClean="0"/>
              <a:t> + </a:t>
            </a:r>
            <a:r>
              <a:rPr lang="en-US" sz="2500" i="1" smtClean="0"/>
              <a:t>b</a:t>
            </a:r>
            <a:r>
              <a:rPr lang="en-US" sz="2500" smtClean="0"/>
              <a:t> then solve for </a:t>
            </a:r>
            <a:r>
              <a:rPr lang="en-US" sz="2500" i="1" smtClean="0"/>
              <a:t>b</a:t>
            </a:r>
            <a:r>
              <a:rPr lang="en-US" sz="2500" smtClean="0"/>
              <a:t>.</a:t>
            </a:r>
          </a:p>
          <a:p>
            <a:pPr marL="68263" indent="0">
              <a:buFont typeface="Wingdings" pitchFamily="2" charset="2"/>
              <a:buNone/>
            </a:pPr>
            <a:endParaRPr lang="en-US" sz="2500" smtClean="0"/>
          </a:p>
        </p:txBody>
      </p:sp>
      <p:sp>
        <p:nvSpPr>
          <p:cNvPr id="3" name="TextBox 2"/>
          <p:cNvSpPr txBox="1">
            <a:spLocks noChangeArrowheads="1"/>
          </p:cNvSpPr>
          <p:nvPr/>
        </p:nvSpPr>
        <p:spPr bwMode="auto">
          <a:xfrm>
            <a:off x="2971800" y="521335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5  = 2(–1) + </a:t>
            </a:r>
            <a:r>
              <a:rPr lang="en-US" i="1"/>
              <a:t>b</a:t>
            </a:r>
            <a:endParaRPr lang="en-US"/>
          </a:p>
        </p:txBody>
      </p:sp>
      <p:sp>
        <p:nvSpPr>
          <p:cNvPr id="4" name="Down Arrow 3"/>
          <p:cNvSpPr/>
          <p:nvPr/>
        </p:nvSpPr>
        <p:spPr>
          <a:xfrm>
            <a:off x="38862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43434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a:off x="4610100" y="48768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a:spLocks noChangeArrowheads="1"/>
          </p:cNvSpPr>
          <p:nvPr/>
        </p:nvSpPr>
        <p:spPr bwMode="auto">
          <a:xfrm>
            <a:off x="3771900" y="55753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5  = –2 + </a:t>
            </a:r>
            <a:r>
              <a:rPr lang="en-US" i="1"/>
              <a:t>b</a:t>
            </a:r>
            <a:endParaRPr lang="en-US"/>
          </a:p>
        </p:txBody>
      </p:sp>
      <p:sp>
        <p:nvSpPr>
          <p:cNvPr id="8" name="TextBox 7"/>
          <p:cNvSpPr txBox="1">
            <a:spLocks noChangeArrowheads="1"/>
          </p:cNvSpPr>
          <p:nvPr/>
        </p:nvSpPr>
        <p:spPr bwMode="auto">
          <a:xfrm>
            <a:off x="3771900" y="5945188"/>
            <a:ext cx="1790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u="sng"/>
              <a:t>+2   +2</a:t>
            </a:r>
            <a:endParaRPr lang="en-US"/>
          </a:p>
          <a:p>
            <a:pPr eaLnBrk="1" hangingPunct="1"/>
            <a:r>
              <a:rPr lang="en-US"/>
              <a:t> 7 = </a:t>
            </a:r>
            <a:r>
              <a:rPr lang="en-US" i="1"/>
              <a:t>b</a:t>
            </a:r>
            <a:endParaRPr lang="en-US"/>
          </a:p>
        </p:txBody>
      </p:sp>
      <p:sp>
        <p:nvSpPr>
          <p:cNvPr id="9" name="TextBox 8"/>
          <p:cNvSpPr txBox="1">
            <a:spLocks noChangeArrowheads="1"/>
          </p:cNvSpPr>
          <p:nvPr/>
        </p:nvSpPr>
        <p:spPr bwMode="auto">
          <a:xfrm>
            <a:off x="5791200" y="521335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i="1"/>
              <a:t>y</a:t>
            </a:r>
            <a:r>
              <a:rPr lang="en-US"/>
              <a:t> = 2</a:t>
            </a:r>
            <a:r>
              <a:rPr lang="en-US" i="1"/>
              <a:t>x</a:t>
            </a:r>
            <a:r>
              <a:rPr lang="en-US"/>
              <a:t> + 7 </a:t>
            </a:r>
            <a:endParaRPr lang="en-US" i="1"/>
          </a:p>
        </p:txBody>
      </p:sp>
      <p:sp>
        <p:nvSpPr>
          <p:cNvPr id="10" name="Down Arrow 9"/>
          <p:cNvSpPr/>
          <p:nvPr/>
        </p:nvSpPr>
        <p:spPr>
          <a:xfrm rot="10800000">
            <a:off x="6248400" y="5553075"/>
            <a:ext cx="190500" cy="2079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6029325" y="58991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Use correct slope!</a:t>
            </a:r>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612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5" grpId="0"/>
      <p:bldP spid="8" grpId="0"/>
      <p:bldP spid="9" grpId="0"/>
      <p:bldP spid="10" grpId="0" animBg="1"/>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lstStyle/>
          <a:p>
            <a:pPr algn="ctr">
              <a:defRPr/>
            </a:pPr>
            <a:r>
              <a:rPr lang="en-US" dirty="0" smtClean="0"/>
              <a:t>Standard Form</a:t>
            </a:r>
            <a:endParaRPr lang="en-US" dirty="0"/>
          </a:p>
        </p:txBody>
      </p:sp>
      <p:sp>
        <p:nvSpPr>
          <p:cNvPr id="27651" name="Content Placeholder 2"/>
          <p:cNvSpPr>
            <a:spLocks noGrp="1"/>
          </p:cNvSpPr>
          <p:nvPr>
            <p:ph idx="1"/>
          </p:nvPr>
        </p:nvSpPr>
        <p:spPr>
          <a:xfrm>
            <a:off x="304800" y="990600"/>
            <a:ext cx="8686800" cy="4572000"/>
          </a:xfrm>
        </p:spPr>
        <p:txBody>
          <a:bodyPr/>
          <a:lstStyle/>
          <a:p>
            <a:pPr marL="68263" indent="0">
              <a:buFont typeface="Wingdings" pitchFamily="2" charset="2"/>
              <a:buNone/>
              <a:defRPr/>
            </a:pPr>
            <a:r>
              <a:rPr lang="en-US" dirty="0" smtClean="0"/>
              <a:t>To write an equation in standard form:</a:t>
            </a:r>
          </a:p>
          <a:p>
            <a:pPr marL="582613" indent="-514350">
              <a:buFont typeface="Wingdings" pitchFamily="2" charset="2"/>
              <a:buAutoNum type="arabicPeriod"/>
              <a:defRPr/>
            </a:pPr>
            <a:r>
              <a:rPr lang="en-US" dirty="0" smtClean="0"/>
              <a:t>Write the equation in slope-intercept form</a:t>
            </a:r>
          </a:p>
          <a:p>
            <a:pPr marL="582613" indent="-514350">
              <a:buFont typeface="Wingdings" pitchFamily="2" charset="2"/>
              <a:buAutoNum type="arabicPeriod"/>
              <a:defRPr/>
            </a:pPr>
            <a:r>
              <a:rPr lang="en-US" dirty="0" smtClean="0"/>
              <a:t>Move the </a:t>
            </a:r>
            <a:r>
              <a:rPr lang="en-US" i="1" dirty="0" smtClean="0"/>
              <a:t>x</a:t>
            </a:r>
            <a:r>
              <a:rPr lang="en-US" dirty="0" smtClean="0"/>
              <a:t>-term to the same side as the </a:t>
            </a:r>
            <a:r>
              <a:rPr lang="en-US" i="1" dirty="0" smtClean="0"/>
              <a:t>y</a:t>
            </a:r>
            <a:r>
              <a:rPr lang="en-US" dirty="0" smtClean="0"/>
              <a:t>-term (the </a:t>
            </a:r>
            <a:r>
              <a:rPr lang="en-US" i="1" dirty="0" smtClean="0"/>
              <a:t>x</a:t>
            </a:r>
            <a:r>
              <a:rPr lang="en-US" dirty="0" smtClean="0"/>
              <a:t>-term should come first)</a:t>
            </a:r>
          </a:p>
          <a:p>
            <a:pPr marL="582613" indent="-514350">
              <a:buFont typeface="Wingdings" pitchFamily="2" charset="2"/>
              <a:buAutoNum type="arabicPeriod"/>
              <a:defRPr/>
            </a:pPr>
            <a:r>
              <a:rPr lang="en-US" dirty="0" smtClean="0"/>
              <a:t>Adjust if necessary so </a:t>
            </a:r>
            <a:r>
              <a:rPr lang="en-US" i="1" dirty="0" smtClean="0"/>
              <a:t>A, B</a:t>
            </a:r>
            <a:r>
              <a:rPr lang="en-US" dirty="0" smtClean="0"/>
              <a:t> and </a:t>
            </a:r>
            <a:r>
              <a:rPr lang="en-US" i="1" dirty="0" smtClean="0"/>
              <a:t>C</a:t>
            </a:r>
            <a:r>
              <a:rPr lang="en-US" dirty="0" smtClean="0"/>
              <a:t> are not fractions or decimals and </a:t>
            </a:r>
            <a:r>
              <a:rPr lang="en-US" i="1" dirty="0" smtClean="0"/>
              <a:t>A</a:t>
            </a:r>
            <a:r>
              <a:rPr lang="en-US" dirty="0" smtClean="0"/>
              <a:t> is positive.</a:t>
            </a:r>
          </a:p>
          <a:p>
            <a:pPr marL="68263" indent="0">
              <a:buFont typeface="Wingdings" pitchFamily="2" charset="2"/>
              <a:buNone/>
              <a:defRPr/>
            </a:pPr>
            <a:endParaRPr lang="en-US" dirty="0" smtClean="0"/>
          </a:p>
          <a:p>
            <a:pPr marL="68263" indent="0">
              <a:buFont typeface="Wingdings" pitchFamily="2" charset="2"/>
              <a:buNone/>
              <a:defRPr/>
            </a:pPr>
            <a:endParaRPr lang="en-US" dirty="0" smtClean="0"/>
          </a:p>
        </p:txBody>
      </p:sp>
      <p:sp>
        <p:nvSpPr>
          <p:cNvPr id="3" name="TextBox 2"/>
          <p:cNvSpPr txBox="1">
            <a:spLocks noChangeArrowheads="1"/>
          </p:cNvSpPr>
          <p:nvPr/>
        </p:nvSpPr>
        <p:spPr bwMode="auto">
          <a:xfrm>
            <a:off x="838200" y="44958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Ex:  </a:t>
            </a:r>
            <a:r>
              <a:rPr lang="en-US"/>
              <a:t>If </a:t>
            </a:r>
            <a:r>
              <a:rPr lang="en-US" i="1"/>
              <a:t>m</a:t>
            </a:r>
            <a:r>
              <a:rPr lang="en-US"/>
              <a:t> = ¾ and </a:t>
            </a:r>
            <a:r>
              <a:rPr lang="en-US" i="1"/>
              <a:t>b</a:t>
            </a:r>
            <a:r>
              <a:rPr lang="en-US"/>
              <a:t> = </a:t>
            </a:r>
            <a:r>
              <a:rPr lang="en-US" sz="2000" b="1">
                <a:latin typeface="Times New Roman" pitchFamily="18" charset="0"/>
                <a:cs typeface="Times New Roman" pitchFamily="18" charset="0"/>
              </a:rPr>
              <a:t>⅝</a:t>
            </a:r>
            <a:r>
              <a:rPr lang="en-US"/>
              <a:t> </a:t>
            </a:r>
            <a:r>
              <a:rPr lang="en-US" b="1"/>
              <a:t>  </a:t>
            </a:r>
          </a:p>
        </p:txBody>
      </p:sp>
      <p:sp>
        <p:nvSpPr>
          <p:cNvPr id="8" name="TextBox 7"/>
          <p:cNvSpPr txBox="1">
            <a:spLocks noChangeArrowheads="1"/>
          </p:cNvSpPr>
          <p:nvPr/>
        </p:nvSpPr>
        <p:spPr bwMode="auto">
          <a:xfrm>
            <a:off x="1828800" y="5715000"/>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–¾</a:t>
            </a:r>
            <a:r>
              <a:rPr lang="en-US" i="1"/>
              <a:t>x + y</a:t>
            </a:r>
            <a:r>
              <a:rPr lang="en-US"/>
              <a:t> = </a:t>
            </a:r>
            <a:r>
              <a:rPr lang="en-US" b="1">
                <a:latin typeface="Times New Roman" pitchFamily="18" charset="0"/>
                <a:cs typeface="Times New Roman" pitchFamily="18" charset="0"/>
              </a:rPr>
              <a:t>⅝</a:t>
            </a:r>
            <a:r>
              <a:rPr lang="en-US"/>
              <a:t> </a:t>
            </a:r>
          </a:p>
        </p:txBody>
      </p:sp>
      <p:grpSp>
        <p:nvGrpSpPr>
          <p:cNvPr id="27656" name="Group 10"/>
          <p:cNvGrpSpPr>
            <a:grpSpLocks/>
          </p:cNvGrpSpPr>
          <p:nvPr/>
        </p:nvGrpSpPr>
        <p:grpSpPr bwMode="auto">
          <a:xfrm>
            <a:off x="2217738" y="4908550"/>
            <a:ext cx="4564062" cy="400050"/>
            <a:chOff x="2218481" y="4908449"/>
            <a:chExt cx="4563319" cy="400110"/>
          </a:xfrm>
        </p:grpSpPr>
        <p:sp>
          <p:nvSpPr>
            <p:cNvPr id="27667" name="TextBox 5"/>
            <p:cNvSpPr txBox="1">
              <a:spLocks noChangeArrowheads="1"/>
            </p:cNvSpPr>
            <p:nvPr/>
          </p:nvSpPr>
          <p:spPr bwMode="auto">
            <a:xfrm>
              <a:off x="2218481" y="4908449"/>
              <a:ext cx="14542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 </a:t>
              </a:r>
              <a:r>
                <a:rPr lang="en-US" i="1"/>
                <a:t>y</a:t>
              </a:r>
              <a:r>
                <a:rPr lang="en-US"/>
                <a:t> = ¾</a:t>
              </a:r>
              <a:r>
                <a:rPr lang="en-US" i="1"/>
                <a:t>x + </a:t>
              </a:r>
              <a:r>
                <a:rPr lang="en-US" sz="2000" b="1">
                  <a:latin typeface="Times New Roman" pitchFamily="18" charset="0"/>
                  <a:cs typeface="Times New Roman" pitchFamily="18" charset="0"/>
                </a:rPr>
                <a:t>⅝</a:t>
              </a:r>
              <a:r>
                <a:rPr lang="en-US"/>
                <a:t> </a:t>
              </a:r>
              <a:endParaRPr lang="en-US" b="1"/>
            </a:p>
          </p:txBody>
        </p:sp>
        <p:sp>
          <p:nvSpPr>
            <p:cNvPr id="27668" name="TextBox 9"/>
            <p:cNvSpPr txBox="1">
              <a:spLocks noChangeArrowheads="1"/>
            </p:cNvSpPr>
            <p:nvPr/>
          </p:nvSpPr>
          <p:spPr bwMode="auto">
            <a:xfrm>
              <a:off x="3962400" y="4939227"/>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t>Put in slope-intercept form</a:t>
              </a:r>
            </a:p>
          </p:txBody>
        </p:sp>
      </p:grpSp>
      <p:grpSp>
        <p:nvGrpSpPr>
          <p:cNvPr id="27657" name="Group 12"/>
          <p:cNvGrpSpPr>
            <a:grpSpLocks/>
          </p:cNvGrpSpPr>
          <p:nvPr/>
        </p:nvGrpSpPr>
        <p:grpSpPr bwMode="auto">
          <a:xfrm>
            <a:off x="2057400" y="5308600"/>
            <a:ext cx="4495800" cy="369888"/>
            <a:chOff x="2057400" y="5308559"/>
            <a:chExt cx="4495800" cy="369332"/>
          </a:xfrm>
        </p:grpSpPr>
        <p:sp>
          <p:nvSpPr>
            <p:cNvPr id="27665" name="TextBox 6"/>
            <p:cNvSpPr txBox="1">
              <a:spLocks noChangeArrowheads="1"/>
            </p:cNvSpPr>
            <p:nvPr/>
          </p:nvSpPr>
          <p:spPr bwMode="auto">
            <a:xfrm>
              <a:off x="2057400" y="5308559"/>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u="sng" dirty="0">
                  <a:solidFill>
                    <a:srgbClr val="C00000"/>
                  </a:solidFill>
                </a:rPr>
                <a:t>–¾</a:t>
              </a:r>
              <a:r>
                <a:rPr lang="en-US" i="1" u="sng" dirty="0">
                  <a:solidFill>
                    <a:srgbClr val="C00000"/>
                  </a:solidFill>
                </a:rPr>
                <a:t>x  </a:t>
              </a:r>
              <a:r>
                <a:rPr lang="en-US" u="sng" dirty="0">
                  <a:solidFill>
                    <a:srgbClr val="C00000"/>
                  </a:solidFill>
                </a:rPr>
                <a:t>–¾</a:t>
              </a:r>
              <a:r>
                <a:rPr lang="en-US" i="1" u="sng" dirty="0">
                  <a:solidFill>
                    <a:srgbClr val="C00000"/>
                  </a:solidFill>
                </a:rPr>
                <a:t>x</a:t>
              </a:r>
              <a:r>
                <a:rPr lang="en-US" u="sng" dirty="0">
                  <a:solidFill>
                    <a:srgbClr val="FFFF00"/>
                  </a:solidFill>
                </a:rPr>
                <a:t> </a:t>
              </a:r>
            </a:p>
          </p:txBody>
        </p:sp>
        <p:sp>
          <p:nvSpPr>
            <p:cNvPr id="27666" name="TextBox 11"/>
            <p:cNvSpPr txBox="1">
              <a:spLocks noChangeArrowheads="1"/>
            </p:cNvSpPr>
            <p:nvPr/>
          </p:nvSpPr>
          <p:spPr bwMode="auto">
            <a:xfrm>
              <a:off x="4038600" y="5308559"/>
              <a:ext cx="2514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dirty="0">
                  <a:solidFill>
                    <a:srgbClr val="C00000"/>
                  </a:solidFill>
                </a:rPr>
                <a:t>Move the </a:t>
              </a:r>
              <a:r>
                <a:rPr lang="en-US" sz="1600" i="1" dirty="0">
                  <a:solidFill>
                    <a:srgbClr val="C00000"/>
                  </a:solidFill>
                </a:rPr>
                <a:t>x</a:t>
              </a:r>
              <a:r>
                <a:rPr lang="en-US" sz="1600" dirty="0">
                  <a:solidFill>
                    <a:srgbClr val="C00000"/>
                  </a:solidFill>
                </a:rPr>
                <a:t> term over</a:t>
              </a:r>
            </a:p>
          </p:txBody>
        </p:sp>
      </p:grpSp>
      <p:grpSp>
        <p:nvGrpSpPr>
          <p:cNvPr id="27658" name="Group 14"/>
          <p:cNvGrpSpPr>
            <a:grpSpLocks/>
          </p:cNvGrpSpPr>
          <p:nvPr/>
        </p:nvGrpSpPr>
        <p:grpSpPr bwMode="auto">
          <a:xfrm>
            <a:off x="1408113" y="5737225"/>
            <a:ext cx="5754687" cy="523875"/>
            <a:chOff x="1397335" y="5720320"/>
            <a:chExt cx="5754584" cy="523220"/>
          </a:xfrm>
        </p:grpSpPr>
        <p:sp>
          <p:nvSpPr>
            <p:cNvPr id="9" name="TextBox 8"/>
            <p:cNvSpPr txBox="1"/>
            <p:nvPr/>
          </p:nvSpPr>
          <p:spPr>
            <a:xfrm>
              <a:off x="1397335" y="5720320"/>
              <a:ext cx="2285959" cy="369426"/>
            </a:xfrm>
            <a:prstGeom prst="rect">
              <a:avLst/>
            </a:prstGeom>
            <a:noFill/>
          </p:spPr>
          <p:txBody>
            <a:bodyPr>
              <a:spAutoFit/>
            </a:bodyPr>
            <a:lstStyle/>
            <a:p>
              <a:pPr>
                <a:defRPr/>
              </a:pPr>
              <a:r>
                <a:rPr lang="en-US" dirty="0">
                  <a:solidFill>
                    <a:schemeClr val="accent2">
                      <a:lumMod val="60000"/>
                      <a:lumOff val="40000"/>
                    </a:schemeClr>
                  </a:solidFill>
                </a:rPr>
                <a:t>–8(                      )</a:t>
              </a:r>
            </a:p>
          </p:txBody>
        </p:sp>
        <p:sp>
          <p:nvSpPr>
            <p:cNvPr id="14" name="TextBox 13"/>
            <p:cNvSpPr txBox="1"/>
            <p:nvPr/>
          </p:nvSpPr>
          <p:spPr>
            <a:xfrm>
              <a:off x="3951576" y="5720320"/>
              <a:ext cx="3200343" cy="523220"/>
            </a:xfrm>
            <a:prstGeom prst="rect">
              <a:avLst/>
            </a:prstGeom>
            <a:noFill/>
          </p:spPr>
          <p:txBody>
            <a:bodyPr>
              <a:spAutoFit/>
            </a:bodyPr>
            <a:lstStyle/>
            <a:p>
              <a:pPr>
                <a:defRPr/>
              </a:pPr>
              <a:r>
                <a:rPr lang="en-US" sz="1400" dirty="0">
                  <a:solidFill>
                    <a:srgbClr val="C00000"/>
                  </a:solidFill>
                </a:rPr>
                <a:t>Multiply by 0 – 8 to get rid of both fractions and make </a:t>
              </a:r>
              <a:r>
                <a:rPr lang="en-US" sz="1400" i="1" dirty="0">
                  <a:solidFill>
                    <a:srgbClr val="C00000"/>
                  </a:solidFill>
                </a:rPr>
                <a:t>A</a:t>
              </a:r>
              <a:r>
                <a:rPr lang="en-US" sz="1400" dirty="0">
                  <a:solidFill>
                    <a:srgbClr val="C00000"/>
                  </a:solidFill>
                </a:rPr>
                <a:t> positive</a:t>
              </a:r>
            </a:p>
          </p:txBody>
        </p:sp>
      </p:grpSp>
      <p:sp>
        <p:nvSpPr>
          <p:cNvPr id="27659" name="TextBox 15"/>
          <p:cNvSpPr txBox="1">
            <a:spLocks noChangeArrowheads="1"/>
          </p:cNvSpPr>
          <p:nvPr/>
        </p:nvSpPr>
        <p:spPr bwMode="auto">
          <a:xfrm>
            <a:off x="1828800" y="62230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6</a:t>
            </a:r>
            <a:r>
              <a:rPr lang="en-US" i="1"/>
              <a:t>x</a:t>
            </a:r>
            <a:r>
              <a:rPr lang="en-US"/>
              <a:t> – 8</a:t>
            </a:r>
            <a:r>
              <a:rPr lang="en-US" i="1"/>
              <a:t>y</a:t>
            </a:r>
            <a:r>
              <a:rPr lang="en-US"/>
              <a:t> = –5 </a:t>
            </a:r>
          </a:p>
        </p:txBody>
      </p:sp>
      <p:grpSp>
        <p:nvGrpSpPr>
          <p:cNvPr id="10" name="Group 9"/>
          <p:cNvGrpSpPr>
            <a:grpSpLocks/>
          </p:cNvGrpSpPr>
          <p:nvPr/>
        </p:nvGrpSpPr>
        <p:grpSpPr bwMode="auto">
          <a:xfrm>
            <a:off x="3313113" y="6237288"/>
            <a:ext cx="2514600" cy="368300"/>
            <a:chOff x="3312886" y="6236889"/>
            <a:chExt cx="2514600" cy="369332"/>
          </a:xfrm>
        </p:grpSpPr>
        <p:sp>
          <p:nvSpPr>
            <p:cNvPr id="6" name="Left Arrow 5"/>
            <p:cNvSpPr/>
            <p:nvPr/>
          </p:nvSpPr>
          <p:spPr>
            <a:xfrm>
              <a:off x="3312886" y="6278280"/>
              <a:ext cx="762000" cy="25789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62" name="TextBox 6"/>
            <p:cNvSpPr txBox="1">
              <a:spLocks noChangeArrowheads="1"/>
            </p:cNvSpPr>
            <p:nvPr/>
          </p:nvSpPr>
          <p:spPr bwMode="auto">
            <a:xfrm>
              <a:off x="4074886" y="6236889"/>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Final Answer!</a:t>
              </a:r>
            </a:p>
          </p:txBody>
        </p:sp>
      </p:grpSp>
      <p:sp>
        <p:nvSpPr>
          <p:cNvPr id="21" name="Action Button: Home 2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909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7656"/>
                                        </p:tgtEl>
                                        <p:attrNameLst>
                                          <p:attrName>style.visibility</p:attrName>
                                        </p:attrNameLst>
                                      </p:cBhvr>
                                      <p:to>
                                        <p:strVal val="visible"/>
                                      </p:to>
                                    </p:set>
                                    <p:animEffect transition="in" filter="fade">
                                      <p:cBhvr>
                                        <p:cTn id="13" dur="1000"/>
                                        <p:tgtEl>
                                          <p:spTgt spid="27656"/>
                                        </p:tgtEl>
                                      </p:cBhvr>
                                    </p:animEffect>
                                    <p:anim calcmode="lin" valueType="num">
                                      <p:cBhvr>
                                        <p:cTn id="14" dur="1000" fill="hold"/>
                                        <p:tgtEl>
                                          <p:spTgt spid="27656"/>
                                        </p:tgtEl>
                                        <p:attrNameLst>
                                          <p:attrName>ppt_x</p:attrName>
                                        </p:attrNameLst>
                                      </p:cBhvr>
                                      <p:tavLst>
                                        <p:tav tm="0">
                                          <p:val>
                                            <p:strVal val="#ppt_x"/>
                                          </p:val>
                                        </p:tav>
                                        <p:tav tm="100000">
                                          <p:val>
                                            <p:strVal val="#ppt_x"/>
                                          </p:val>
                                        </p:tav>
                                      </p:tavLst>
                                    </p:anim>
                                    <p:anim calcmode="lin" valueType="num">
                                      <p:cBhvr>
                                        <p:cTn id="15" dur="1000" fill="hold"/>
                                        <p:tgtEl>
                                          <p:spTgt spid="2765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7657"/>
                                        </p:tgtEl>
                                        <p:attrNameLst>
                                          <p:attrName>style.visibility</p:attrName>
                                        </p:attrNameLst>
                                      </p:cBhvr>
                                      <p:to>
                                        <p:strVal val="visible"/>
                                      </p:to>
                                    </p:set>
                                    <p:animEffect transition="in" filter="fade">
                                      <p:cBhvr>
                                        <p:cTn id="19" dur="1000"/>
                                        <p:tgtEl>
                                          <p:spTgt spid="27657"/>
                                        </p:tgtEl>
                                      </p:cBhvr>
                                    </p:animEffect>
                                    <p:anim calcmode="lin" valueType="num">
                                      <p:cBhvr>
                                        <p:cTn id="20" dur="1000" fill="hold"/>
                                        <p:tgtEl>
                                          <p:spTgt spid="27657"/>
                                        </p:tgtEl>
                                        <p:attrNameLst>
                                          <p:attrName>ppt_x</p:attrName>
                                        </p:attrNameLst>
                                      </p:cBhvr>
                                      <p:tavLst>
                                        <p:tav tm="0">
                                          <p:val>
                                            <p:strVal val="#ppt_x"/>
                                          </p:val>
                                        </p:tav>
                                        <p:tav tm="100000">
                                          <p:val>
                                            <p:strVal val="#ppt_x"/>
                                          </p:val>
                                        </p:tav>
                                      </p:tavLst>
                                    </p:anim>
                                    <p:anim calcmode="lin" valueType="num">
                                      <p:cBhvr>
                                        <p:cTn id="21" dur="1000" fill="hold"/>
                                        <p:tgtEl>
                                          <p:spTgt spid="2765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27658"/>
                                        </p:tgtEl>
                                        <p:attrNameLst>
                                          <p:attrName>style.visibility</p:attrName>
                                        </p:attrNameLst>
                                      </p:cBhvr>
                                      <p:to>
                                        <p:strVal val="visible"/>
                                      </p:to>
                                    </p:set>
                                    <p:animEffect transition="in" filter="fade">
                                      <p:cBhvr>
                                        <p:cTn id="31" dur="1000"/>
                                        <p:tgtEl>
                                          <p:spTgt spid="27658"/>
                                        </p:tgtEl>
                                      </p:cBhvr>
                                    </p:animEffect>
                                    <p:anim calcmode="lin" valueType="num">
                                      <p:cBhvr>
                                        <p:cTn id="32" dur="1000" fill="hold"/>
                                        <p:tgtEl>
                                          <p:spTgt spid="27658"/>
                                        </p:tgtEl>
                                        <p:attrNameLst>
                                          <p:attrName>ppt_x</p:attrName>
                                        </p:attrNameLst>
                                      </p:cBhvr>
                                      <p:tavLst>
                                        <p:tav tm="0">
                                          <p:val>
                                            <p:strVal val="#ppt_x"/>
                                          </p:val>
                                        </p:tav>
                                        <p:tav tm="100000">
                                          <p:val>
                                            <p:strVal val="#ppt_x"/>
                                          </p:val>
                                        </p:tav>
                                      </p:tavLst>
                                    </p:anim>
                                    <p:anim calcmode="lin" valueType="num">
                                      <p:cBhvr>
                                        <p:cTn id="33" dur="1000" fill="hold"/>
                                        <p:tgtEl>
                                          <p:spTgt spid="27658"/>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7659"/>
                                        </p:tgtEl>
                                        <p:attrNameLst>
                                          <p:attrName>style.visibility</p:attrName>
                                        </p:attrNameLst>
                                      </p:cBhvr>
                                      <p:to>
                                        <p:strVal val="visible"/>
                                      </p:to>
                                    </p:set>
                                    <p:animEffect transition="in" filter="fade">
                                      <p:cBhvr>
                                        <p:cTn id="37" dur="1000"/>
                                        <p:tgtEl>
                                          <p:spTgt spid="27659"/>
                                        </p:tgtEl>
                                      </p:cBhvr>
                                    </p:animEffect>
                                    <p:anim calcmode="lin" valueType="num">
                                      <p:cBhvr>
                                        <p:cTn id="38" dur="1000" fill="hold"/>
                                        <p:tgtEl>
                                          <p:spTgt spid="27659"/>
                                        </p:tgtEl>
                                        <p:attrNameLst>
                                          <p:attrName>ppt_x</p:attrName>
                                        </p:attrNameLst>
                                      </p:cBhvr>
                                      <p:tavLst>
                                        <p:tav tm="0">
                                          <p:val>
                                            <p:strVal val="#ppt_x"/>
                                          </p:val>
                                        </p:tav>
                                        <p:tav tm="100000">
                                          <p:val>
                                            <p:strVal val="#ppt_x"/>
                                          </p:val>
                                        </p:tav>
                                      </p:tavLst>
                                    </p:anim>
                                    <p:anim calcmode="lin" valueType="num">
                                      <p:cBhvr>
                                        <p:cTn id="39" dur="1000" fill="hold"/>
                                        <p:tgtEl>
                                          <p:spTgt spid="27659"/>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76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Work towards isolating the variable…</a:t>
            </a:r>
            <a:endParaRPr lang="en-US" dirty="0"/>
          </a:p>
        </p:txBody>
      </p:sp>
      <p:sp>
        <p:nvSpPr>
          <p:cNvPr id="3" name="Content Placeholder 2"/>
          <p:cNvSpPr>
            <a:spLocks noGrp="1"/>
          </p:cNvSpPr>
          <p:nvPr>
            <p:ph idx="1"/>
          </p:nvPr>
        </p:nvSpPr>
        <p:spPr>
          <a:xfrm>
            <a:off x="2133600" y="2057400"/>
            <a:ext cx="5086557" cy="1621639"/>
          </a:xfrm>
        </p:spPr>
        <p:txBody>
          <a:bodyPr>
            <a:normAutofit fontScale="85000" lnSpcReduction="20000"/>
          </a:bodyPr>
          <a:lstStyle/>
          <a:p>
            <a:pPr marL="0" indent="0" algn="ctr">
              <a:buNone/>
            </a:pPr>
            <a:r>
              <a:rPr lang="en-US" b="1" dirty="0" smtClean="0"/>
              <a:t>Check to see if the inequality is completely simplified…</a:t>
            </a:r>
          </a:p>
          <a:p>
            <a:pPr marL="0" indent="0" algn="ctr">
              <a:buNone/>
            </a:pPr>
            <a:r>
              <a:rPr lang="en-US" b="1" dirty="0" smtClean="0"/>
              <a:t>Can you distribute or combine like terms?</a:t>
            </a:r>
            <a:endParaRPr lang="en-US"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779693"/>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18253"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7882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125113" cy="924475"/>
          </a:xfrm>
        </p:spPr>
        <p:txBody>
          <a:bodyPr/>
          <a:lstStyle/>
          <a:p>
            <a:pPr algn="ctr"/>
            <a:r>
              <a:rPr lang="en-US" b="1" dirty="0" smtClean="0"/>
              <a:t>Simplify </a:t>
            </a:r>
            <a:endParaRPr lang="en-US" b="1" dirty="0"/>
          </a:p>
        </p:txBody>
      </p:sp>
      <p:sp>
        <p:nvSpPr>
          <p:cNvPr id="3" name="Content Placeholder 2"/>
          <p:cNvSpPr>
            <a:spLocks noGrp="1"/>
          </p:cNvSpPr>
          <p:nvPr>
            <p:ph idx="1"/>
          </p:nvPr>
        </p:nvSpPr>
        <p:spPr>
          <a:xfrm>
            <a:off x="417653" y="1169216"/>
            <a:ext cx="3581400" cy="783439"/>
          </a:xfrm>
        </p:spPr>
        <p:txBody>
          <a:bodyPr>
            <a:normAutofit fontScale="85000" lnSpcReduction="20000"/>
          </a:bodyPr>
          <a:lstStyle/>
          <a:p>
            <a:pPr marL="0" indent="0">
              <a:buNone/>
            </a:pPr>
            <a:r>
              <a:rPr lang="en-US" b="1" dirty="0" smtClean="0"/>
              <a:t>1. </a:t>
            </a:r>
            <a:r>
              <a:rPr lang="en-US" dirty="0" smtClean="0"/>
              <a:t>Distribute if necessary</a:t>
            </a:r>
            <a:endParaRPr lang="en-US" dirty="0"/>
          </a:p>
        </p:txBody>
      </p:sp>
      <p:sp>
        <p:nvSpPr>
          <p:cNvPr id="6" name="TextBox 5"/>
          <p:cNvSpPr txBox="1"/>
          <p:nvPr/>
        </p:nvSpPr>
        <p:spPr>
          <a:xfrm>
            <a:off x="417653" y="3722132"/>
            <a:ext cx="4343400" cy="369332"/>
          </a:xfrm>
          <a:prstGeom prst="rect">
            <a:avLst/>
          </a:prstGeom>
          <a:noFill/>
        </p:spPr>
        <p:txBody>
          <a:bodyPr wrap="square" rtlCol="0">
            <a:spAutoFit/>
          </a:bodyPr>
          <a:lstStyle/>
          <a:p>
            <a:r>
              <a:rPr lang="en-US" b="1" dirty="0" smtClean="0"/>
              <a:t>2. </a:t>
            </a:r>
            <a:r>
              <a:rPr lang="en-US" dirty="0" smtClean="0"/>
              <a:t>Combine like terms if possible</a:t>
            </a:r>
            <a:endParaRPr lang="en-US" b="1" dirty="0"/>
          </a:p>
        </p:txBody>
      </p:sp>
      <p:sp>
        <p:nvSpPr>
          <p:cNvPr id="7" name="TextBox 6"/>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8" name="Action Button: Custom 7">
            <a:hlinkClick r:id="rId2" action="ppaction://hlinksldjump" highlightClick="1"/>
          </p:cNvPr>
          <p:cNvSpPr/>
          <p:nvPr/>
        </p:nvSpPr>
        <p:spPr>
          <a:xfrm>
            <a:off x="3470958" y="5835134"/>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51362" y="1352490"/>
            <a:ext cx="2209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3(2</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+ 7) + 4</a:t>
            </a:r>
            <a:r>
              <a:rPr lang="en-US" sz="2000" b="1" i="1" dirty="0" smtClean="0">
                <a:latin typeface="Times New Roman" pitchFamily="18" charset="0"/>
                <a:cs typeface="Times New Roman" pitchFamily="18" charset="0"/>
              </a:rPr>
              <a:t>x</a:t>
            </a:r>
            <a:r>
              <a:rPr lang="en-US" sz="2000" b="1" dirty="0" smtClean="0">
                <a:latin typeface="Times New Roman" pitchFamily="18" charset="0"/>
                <a:cs typeface="Times New Roman" pitchFamily="18" charset="0"/>
              </a:rPr>
              <a:t> &gt; 31</a:t>
            </a:r>
            <a:endParaRPr lang="en-US" sz="2000" b="1" dirty="0">
              <a:latin typeface="Times New Roman" pitchFamily="18" charset="0"/>
              <a:cs typeface="Times New Roman" pitchFamily="18" charset="0"/>
            </a:endParaRPr>
          </a:p>
        </p:txBody>
      </p:sp>
      <p:grpSp>
        <p:nvGrpSpPr>
          <p:cNvPr id="15" name="Group 14"/>
          <p:cNvGrpSpPr/>
          <p:nvPr/>
        </p:nvGrpSpPr>
        <p:grpSpPr>
          <a:xfrm>
            <a:off x="5079899" y="1807237"/>
            <a:ext cx="2752725" cy="1436132"/>
            <a:chOff x="5079899" y="1828800"/>
            <a:chExt cx="2752725" cy="1436132"/>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899" y="1828800"/>
              <a:ext cx="27527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7118913" y="2895600"/>
              <a:ext cx="301424" cy="369332"/>
              <a:chOff x="4041976" y="2379126"/>
              <a:chExt cx="301424" cy="369332"/>
            </a:xfrm>
          </p:grpSpPr>
          <p:sp>
            <p:nvSpPr>
              <p:cNvPr id="18" name="Rectangle 17"/>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nvGrpSpPr>
            <p:cNvPr id="20" name="Group 19"/>
            <p:cNvGrpSpPr/>
            <p:nvPr/>
          </p:nvGrpSpPr>
          <p:grpSpPr>
            <a:xfrm>
              <a:off x="7110714" y="2353176"/>
              <a:ext cx="301424" cy="369332"/>
              <a:chOff x="4041976" y="2379126"/>
              <a:chExt cx="301424" cy="369332"/>
            </a:xfrm>
          </p:grpSpPr>
          <p:sp>
            <p:nvSpPr>
              <p:cNvPr id="21" name="Rectangle 20"/>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grpSp>
        <p:nvGrpSpPr>
          <p:cNvPr id="16" name="Group 15"/>
          <p:cNvGrpSpPr/>
          <p:nvPr/>
        </p:nvGrpSpPr>
        <p:grpSpPr>
          <a:xfrm>
            <a:off x="5791200" y="3316248"/>
            <a:ext cx="1990725" cy="590550"/>
            <a:chOff x="5791200" y="3316248"/>
            <a:chExt cx="1990725" cy="590550"/>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16248"/>
              <a:ext cx="19907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7012088" y="3426857"/>
              <a:ext cx="301424" cy="369332"/>
              <a:chOff x="4041976" y="2379126"/>
              <a:chExt cx="301424" cy="369332"/>
            </a:xfrm>
          </p:grpSpPr>
          <p:sp>
            <p:nvSpPr>
              <p:cNvPr id="4" name="Rectangle 3"/>
              <p:cNvSpPr/>
              <p:nvPr/>
            </p:nvSpPr>
            <p:spPr>
              <a:xfrm>
                <a:off x="4114800" y="2411392"/>
                <a:ext cx="2286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41976" y="2379126"/>
                <a:ext cx="249338" cy="369332"/>
              </a:xfrm>
              <a:prstGeom prst="rect">
                <a:avLst/>
              </a:prstGeom>
              <a:noFill/>
            </p:spPr>
            <p:txBody>
              <a:bodyPr wrap="square" rtlCol="0">
                <a:spAutoFit/>
              </a:bodyPr>
              <a:lstStyle/>
              <a:p>
                <a:r>
                  <a:rPr lang="en-US" b="1" dirty="0" smtClean="0">
                    <a:solidFill>
                      <a:schemeClr val="bg1"/>
                    </a:solidFill>
                  </a:rPr>
                  <a:t>&gt;</a:t>
                </a:r>
                <a:endParaRPr lang="en-US" b="1" dirty="0">
                  <a:solidFill>
                    <a:schemeClr val="bg1"/>
                  </a:solidFill>
                </a:endParaRPr>
              </a:p>
            </p:txBody>
          </p:sp>
        </p:grpSp>
      </p:grpSp>
      <p:sp>
        <p:nvSpPr>
          <p:cNvPr id="10" name="Oval 9"/>
          <p:cNvSpPr/>
          <p:nvPr/>
        </p:nvSpPr>
        <p:spPr>
          <a:xfrm>
            <a:off x="55245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2895600"/>
            <a:ext cx="381000" cy="352425"/>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Home 25">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Back or Previous 2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60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1000"/>
                            </p:stCondLst>
                            <p:childTnLst>
                              <p:par>
                                <p:cTn id="17" presetID="0" presetClass="path" presetSubtype="0" accel="50000" decel="50000" fill="hold" grpId="1" nodeType="afterEffect">
                                  <p:stCondLst>
                                    <p:cond delay="0"/>
                                  </p:stCondLst>
                                  <p:childTnLst>
                                    <p:animMotion origin="layout" path="M -0.12413 0.00694 C -0.11997 0.02313 -0.11424 0.0377 -0.10625 0.05065 C -0.10191 0.05782 -0.10434 0.05967 -0.09809 0.06522 C -0.0967 0.07054 -0.09444 0.0747 -0.09271 0.07979 " pathEditMode="relative" ptsTypes="fffA">
                                      <p:cBhvr>
                                        <p:cTn id="18" dur="2000" fill="hold"/>
                                        <p:tgtEl>
                                          <p:spTgt spid="11"/>
                                        </p:tgtEl>
                                        <p:attrNameLst>
                                          <p:attrName>ppt_x</p:attrName>
                                          <p:attrName>ppt_y</p:attrName>
                                        </p:attrNameLst>
                                      </p:cBhvr>
                                    </p:animMotion>
                                  </p:childTnLst>
                                </p:cTn>
                              </p:par>
                            </p:childTnLst>
                          </p:cTn>
                        </p:par>
                        <p:par>
                          <p:cTn id="19" fill="hold">
                            <p:stCondLst>
                              <p:cond delay="3000"/>
                            </p:stCondLst>
                            <p:childTnLst>
                              <p:par>
                                <p:cTn id="20" presetID="0" presetClass="path" presetSubtype="0" accel="50000" decel="50000" fill="hold" grpId="1" nodeType="afterEffect">
                                  <p:stCondLst>
                                    <p:cond delay="0"/>
                                  </p:stCondLst>
                                  <p:childTnLst>
                                    <p:animMotion origin="layout" path="M 0.12569 0.01966 C 0.12205 0.02475 0.11771 0.02521 0.11285 0.02937 C 0.10868 0.03261 0.10417 0.03562 0.1 0.03909 C 0.09844 0.04024 0.0974 0.04232 0.09566 0.04325 C 0.09253 0.0451 0.08889 0.04464 0.08576 0.04602 C 0.08142 0.04834 0.07743 0.05111 0.07292 0.05296 C 0.07031 0.05435 0.06441 0.05597 0.06441 0.05597 C 0.06111 0.06106 0.05816 0.06106 0.05313 0.06429 C 0.05226 0.06568 0.05174 0.0673 0.05017 0.06846 C 0.04757 0.07054 0.04167 0.06938 0.04167 0.07424 " pathEditMode="relative" rAng="0" ptsTypes="fffffffffA">
                                      <p:cBhvr>
                                        <p:cTn id="21" dur="2000" fill="hold"/>
                                        <p:tgtEl>
                                          <p:spTgt spid="10"/>
                                        </p:tgtEl>
                                        <p:attrNameLst>
                                          <p:attrName>ppt_x</p:attrName>
                                          <p:attrName>ppt_y</p:attrName>
                                        </p:attrNameLst>
                                      </p:cBhvr>
                                      <p:rCtr x="-4201" y="2729"/>
                                    </p:animMotion>
                                  </p:childTnLst>
                                </p:cTn>
                              </p:par>
                            </p:childTnLst>
                          </p:cTn>
                        </p:par>
                        <p:par>
                          <p:cTn id="22" fill="hold">
                            <p:stCondLst>
                              <p:cond delay="5000"/>
                            </p:stCondLst>
                            <p:childTnLst>
                              <p:par>
                                <p:cTn id="23" presetID="10" presetClass="exit" presetSubtype="0" fill="hold" grpId="2" nodeType="after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500"/>
                            </p:stCondLst>
                            <p:childTnLst>
                              <p:par>
                                <p:cTn id="27" presetID="10" presetClass="exit" presetSubtype="0" fill="hold" grpId="2" nodeType="after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0" grpId="2" animBg="1"/>
      <p:bldP spid="11" grpId="0" animBg="1"/>
      <p:bldP spid="11" grpId="1" animBg="1"/>
      <p:bldP spid="11" grpId="2"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496" y="381000"/>
            <a:ext cx="7125113" cy="924475"/>
          </a:xfrm>
        </p:spPr>
        <p:txBody>
          <a:bodyPr>
            <a:normAutofit fontScale="90000"/>
          </a:bodyPr>
          <a:lstStyle/>
          <a:p>
            <a:pPr algn="ctr"/>
            <a:r>
              <a:rPr lang="en-US" b="1" dirty="0" smtClean="0"/>
              <a:t>Begin to isolate…</a:t>
            </a:r>
            <a:br>
              <a:rPr lang="en-US" b="1" dirty="0" smtClean="0"/>
            </a:br>
            <a:r>
              <a:rPr lang="en-US" sz="2500" b="1" dirty="0" smtClean="0"/>
              <a:t>*Don’t forget that whatever you do to one side, you must do the other!</a:t>
            </a:r>
            <a:endParaRPr lang="en-US" sz="2500" b="1" dirty="0"/>
          </a:p>
        </p:txBody>
      </p:sp>
      <p:sp>
        <p:nvSpPr>
          <p:cNvPr id="3" name="Content Placeholder 2"/>
          <p:cNvSpPr>
            <a:spLocks noGrp="1"/>
          </p:cNvSpPr>
          <p:nvPr>
            <p:ph idx="1"/>
          </p:nvPr>
        </p:nvSpPr>
        <p:spPr>
          <a:xfrm>
            <a:off x="1066800" y="1676400"/>
            <a:ext cx="6762957" cy="1469239"/>
          </a:xfrm>
        </p:spPr>
        <p:txBody>
          <a:bodyPr>
            <a:normAutofit/>
          </a:bodyPr>
          <a:lstStyle/>
          <a:p>
            <a:pPr marL="0" indent="0" algn="ctr">
              <a:buNone/>
            </a:pPr>
            <a:r>
              <a:rPr lang="en-US" sz="2500" b="1" dirty="0" smtClean="0"/>
              <a:t>Are there variables on both sides of the equation?</a:t>
            </a:r>
            <a:endParaRPr lang="en-US" sz="2500" b="1" dirty="0"/>
          </a:p>
        </p:txBody>
      </p:sp>
      <p:sp>
        <p:nvSpPr>
          <p:cNvPr id="6" name="TextBox 5"/>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7" name="TextBox 6"/>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8" name="Action Button: Custom 7">
            <a:hlinkClick r:id="rId2" action="ppaction://hlinksldjump" highlightClick="1"/>
          </p:cNvPr>
          <p:cNvSpPr/>
          <p:nvPr/>
        </p:nvSpPr>
        <p:spPr>
          <a:xfrm>
            <a:off x="16002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257800" y="3839572"/>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215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62" y="228600"/>
            <a:ext cx="8686800" cy="838200"/>
          </a:xfrm>
        </p:spPr>
        <p:txBody>
          <a:bodyPr/>
          <a:lstStyle/>
          <a:p>
            <a:pPr algn="ctr"/>
            <a:r>
              <a:rPr lang="en-US" dirty="0" smtClean="0"/>
              <a:t>Add, subtract, multiply, divide…?</a:t>
            </a:r>
            <a:endParaRPr lang="en-US" dirty="0"/>
          </a:p>
        </p:txBody>
      </p:sp>
      <p:sp>
        <p:nvSpPr>
          <p:cNvPr id="3" name="Content Placeholder 2"/>
          <p:cNvSpPr>
            <a:spLocks noGrp="1"/>
          </p:cNvSpPr>
          <p:nvPr>
            <p:ph idx="1"/>
          </p:nvPr>
        </p:nvSpPr>
        <p:spPr>
          <a:xfrm>
            <a:off x="2455762" y="990600"/>
            <a:ext cx="4495800" cy="6556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838200" y="2282772"/>
            <a:ext cx="1981200" cy="769441"/>
          </a:xfrm>
          <a:prstGeom prst="rect">
            <a:avLst/>
          </a:prstGeom>
          <a:solidFill>
            <a:srgbClr val="92D050"/>
          </a:solidFill>
          <a:ln w="38100">
            <a:solidFill>
              <a:schemeClr val="tx1"/>
            </a:solidFill>
          </a:ln>
        </p:spPr>
        <p:txBody>
          <a:bodyPr wrap="square" rtlCol="0">
            <a:spAutoFit/>
          </a:bodyPr>
          <a:lstStyle/>
          <a:p>
            <a:pPr algn="ctr"/>
            <a:r>
              <a:rPr lang="en-US" sz="2800" b="1" dirty="0" smtClean="0"/>
              <a:t>Integers</a:t>
            </a:r>
          </a:p>
          <a:p>
            <a:pPr algn="ctr"/>
            <a:r>
              <a:rPr lang="en-US" sz="1600" b="1" dirty="0" smtClean="0"/>
              <a:t>(Chapter 2)</a:t>
            </a:r>
            <a:endParaRPr lang="en-US" sz="1600" b="1" dirty="0"/>
          </a:p>
        </p:txBody>
      </p:sp>
      <p:sp>
        <p:nvSpPr>
          <p:cNvPr id="9" name="Action Button: Home 8">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505200" y="2282772"/>
            <a:ext cx="1981200" cy="769441"/>
          </a:xfrm>
          <a:prstGeom prst="rect">
            <a:avLst/>
          </a:prstGeom>
          <a:solidFill>
            <a:srgbClr val="00B0F0"/>
          </a:solidFill>
          <a:ln w="38100">
            <a:solidFill>
              <a:schemeClr val="tx1"/>
            </a:solidFill>
          </a:ln>
        </p:spPr>
        <p:txBody>
          <a:bodyPr wrap="square" rtlCol="0">
            <a:spAutoFit/>
          </a:bodyPr>
          <a:lstStyle/>
          <a:p>
            <a:pPr algn="ctr"/>
            <a:r>
              <a:rPr lang="en-US" sz="2800" b="1" dirty="0" smtClean="0"/>
              <a:t>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22" name="TextBox 21"/>
          <p:cNvSpPr txBox="1"/>
          <p:nvPr/>
        </p:nvSpPr>
        <p:spPr>
          <a:xfrm>
            <a:off x="6324600" y="2282771"/>
            <a:ext cx="1981200" cy="769441"/>
          </a:xfrm>
          <a:prstGeom prst="rect">
            <a:avLst/>
          </a:prstGeom>
          <a:solidFill>
            <a:srgbClr val="FFFF00"/>
          </a:solidFill>
          <a:ln w="38100">
            <a:solidFill>
              <a:schemeClr val="tx1"/>
            </a:solidFill>
          </a:ln>
        </p:spPr>
        <p:txBody>
          <a:bodyPr wrap="square" rtlCol="0">
            <a:spAutoFit/>
          </a:bodyPr>
          <a:lstStyle/>
          <a:p>
            <a:pPr algn="ctr"/>
            <a:r>
              <a:rPr lang="en-US" sz="2800" b="1" dirty="0" smtClean="0"/>
              <a:t>Polynomials</a:t>
            </a:r>
          </a:p>
          <a:p>
            <a:pPr algn="ctr"/>
            <a:r>
              <a:rPr lang="en-US" sz="1600" b="1" dirty="0" smtClean="0"/>
              <a:t>(Chapter 9)</a:t>
            </a:r>
            <a:endParaRPr lang="en-US" sz="1600" b="1" dirty="0"/>
          </a:p>
        </p:txBody>
      </p:sp>
      <p:sp>
        <p:nvSpPr>
          <p:cNvPr id="6" name="Action Button: Custom 5">
            <a:hlinkClick r:id="rId3" action="ppaction://hlinksldjump" highlightClick="1"/>
          </p:cNvPr>
          <p:cNvSpPr/>
          <p:nvPr/>
        </p:nvSpPr>
        <p:spPr>
          <a:xfrm>
            <a:off x="838200" y="2286000"/>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Custom 24">
            <a:hlinkClick r:id="rId4" action="ppaction://hlinksldjump" highlightClick="1"/>
          </p:cNvPr>
          <p:cNvSpPr/>
          <p:nvPr/>
        </p:nvSpPr>
        <p:spPr>
          <a:xfrm>
            <a:off x="3521597" y="2303028"/>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5" action="ppaction://hlinksldjump" highlightClick="1"/>
          </p:cNvPr>
          <p:cNvSpPr/>
          <p:nvPr/>
        </p:nvSpPr>
        <p:spPr>
          <a:xfrm>
            <a:off x="6324600" y="2282772"/>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33600" y="3733800"/>
            <a:ext cx="1981200" cy="769441"/>
          </a:xfrm>
          <a:prstGeom prst="rect">
            <a:avLst/>
          </a:prstGeom>
          <a:solidFill>
            <a:srgbClr val="C00000"/>
          </a:solidFill>
          <a:ln w="38100">
            <a:solidFill>
              <a:schemeClr val="tx1"/>
            </a:solidFill>
          </a:ln>
        </p:spPr>
        <p:txBody>
          <a:bodyPr wrap="square" rtlCol="0">
            <a:spAutoFit/>
          </a:bodyPr>
          <a:lstStyle/>
          <a:p>
            <a:pPr algn="ctr"/>
            <a:r>
              <a:rPr lang="en-US" sz="2800" b="1" dirty="0" smtClean="0"/>
              <a:t>Radicals</a:t>
            </a:r>
          </a:p>
          <a:p>
            <a:pPr algn="ctr"/>
            <a:r>
              <a:rPr lang="en-US" sz="1600" b="1" dirty="0" smtClean="0"/>
              <a:t>(Chapter 11)</a:t>
            </a:r>
            <a:endParaRPr lang="en-US" sz="1600" b="1" dirty="0"/>
          </a:p>
        </p:txBody>
      </p:sp>
      <p:sp>
        <p:nvSpPr>
          <p:cNvPr id="14" name="Action Button: Custom 13">
            <a:hlinkClick r:id="rId6" action="ppaction://hlinksldjump" highlightClick="1"/>
          </p:cNvPr>
          <p:cNvSpPr/>
          <p:nvPr/>
        </p:nvSpPr>
        <p:spPr>
          <a:xfrm>
            <a:off x="2130706" y="3733800"/>
            <a:ext cx="1981200" cy="76944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109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variables together</a:t>
            </a:r>
            <a:endParaRPr lang="en-US" b="1" dirty="0"/>
          </a:p>
        </p:txBody>
      </p:sp>
      <p:sp>
        <p:nvSpPr>
          <p:cNvPr id="3" name="Content Placeholder 2"/>
          <p:cNvSpPr>
            <a:spLocks noGrp="1"/>
          </p:cNvSpPr>
          <p:nvPr>
            <p:ph idx="1"/>
          </p:nvPr>
        </p:nvSpPr>
        <p:spPr>
          <a:xfrm>
            <a:off x="1009442" y="1807361"/>
            <a:ext cx="7143957" cy="1393039"/>
          </a:xfrm>
        </p:spPr>
        <p:txBody>
          <a:bodyPr>
            <a:normAutofit fontScale="92500" lnSpcReduction="10000"/>
          </a:bodyPr>
          <a:lstStyle/>
          <a:p>
            <a:pPr marL="0" indent="0">
              <a:buNone/>
            </a:pPr>
            <a:r>
              <a:rPr lang="en-US" b="1" dirty="0" smtClean="0"/>
              <a:t>Move one of the variable terms to the other side of the equation.  Your only options are to add or subtract.  </a:t>
            </a:r>
            <a:endParaRPr lang="en-US" b="1" dirty="0"/>
          </a:p>
        </p:txBody>
      </p:sp>
      <p:sp>
        <p:nvSpPr>
          <p:cNvPr id="4" name="TextBox 3"/>
          <p:cNvSpPr txBox="1"/>
          <p:nvPr/>
        </p:nvSpPr>
        <p:spPr>
          <a:xfrm>
            <a:off x="3124200" y="3140880"/>
            <a:ext cx="2362200" cy="477054"/>
          </a:xfrm>
          <a:prstGeom prst="rect">
            <a:avLst/>
          </a:prstGeom>
          <a:noFill/>
        </p:spPr>
        <p:txBody>
          <a:bodyPr wrap="square" rtlCol="0">
            <a:spAutoFit/>
          </a:bodyPr>
          <a:lstStyle/>
          <a:p>
            <a:r>
              <a:rPr lang="en-US" sz="2500" b="1" dirty="0" smtClean="0">
                <a:solidFill>
                  <a:srgbClr val="C00000"/>
                </a:solidFill>
                <a:latin typeface="Times New Roman" pitchFamily="18" charset="0"/>
                <a:cs typeface="Times New Roman" pitchFamily="18" charset="0"/>
              </a:rPr>
              <a:t>2</a:t>
            </a:r>
            <a:r>
              <a:rPr lang="en-US" sz="2500" b="1" i="1" dirty="0" smtClean="0">
                <a:solidFill>
                  <a:srgbClr val="C00000"/>
                </a:solidFill>
                <a:latin typeface="Times New Roman" pitchFamily="18" charset="0"/>
                <a:cs typeface="Times New Roman" pitchFamily="18" charset="0"/>
              </a:rPr>
              <a:t>x</a:t>
            </a:r>
            <a:r>
              <a:rPr lang="en-US" sz="2500" b="1" dirty="0" smtClean="0">
                <a:solidFill>
                  <a:srgbClr val="C00000"/>
                </a:solidFill>
                <a:latin typeface="Times New Roman" pitchFamily="18" charset="0"/>
                <a:cs typeface="Times New Roman" pitchFamily="18" charset="0"/>
              </a:rPr>
              <a:t> – 8 &gt; 4 – 4</a:t>
            </a:r>
            <a:r>
              <a:rPr lang="en-US" sz="2500" b="1" i="1" dirty="0" smtClean="0">
                <a:solidFill>
                  <a:srgbClr val="C00000"/>
                </a:solidFill>
                <a:latin typeface="Times New Roman" pitchFamily="18" charset="0"/>
                <a:cs typeface="Times New Roman" pitchFamily="18" charset="0"/>
              </a:rPr>
              <a:t>x</a:t>
            </a:r>
            <a:endParaRPr lang="en-US" sz="2500" b="1" dirty="0">
              <a:solidFill>
                <a:srgbClr val="C00000"/>
              </a:solidFill>
              <a:latin typeface="Times New Roman" pitchFamily="18" charset="0"/>
              <a:cs typeface="Times New Roman" pitchFamily="18" charset="0"/>
            </a:endParaRPr>
          </a:p>
        </p:txBody>
      </p:sp>
      <p:sp>
        <p:nvSpPr>
          <p:cNvPr id="5" name="TextBox 4"/>
          <p:cNvSpPr txBox="1"/>
          <p:nvPr/>
        </p:nvSpPr>
        <p:spPr>
          <a:xfrm>
            <a:off x="2743200" y="3617934"/>
            <a:ext cx="2971800" cy="477054"/>
          </a:xfrm>
          <a:prstGeom prst="rect">
            <a:avLst/>
          </a:prstGeom>
          <a:noFill/>
        </p:spPr>
        <p:txBody>
          <a:bodyPr wrap="square" rtlCol="0">
            <a:spAutoFit/>
          </a:bodyPr>
          <a:lstStyle/>
          <a:p>
            <a:r>
              <a:rPr lang="en-US" dirty="0" smtClean="0"/>
              <a:t>    </a:t>
            </a:r>
            <a:r>
              <a:rPr lang="en-US" sz="2500" b="1" dirty="0" smtClean="0">
                <a:latin typeface="Times New Roman" pitchFamily="18" charset="0"/>
                <a:cs typeface="Times New Roman" pitchFamily="18" charset="0"/>
              </a:rPr>
              <a:t>+4</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+4</a:t>
            </a:r>
            <a:r>
              <a:rPr lang="en-US" sz="2500" b="1" i="1" dirty="0" smtClean="0">
                <a:latin typeface="Times New Roman" pitchFamily="18" charset="0"/>
                <a:cs typeface="Times New Roman" pitchFamily="18" charset="0"/>
              </a:rPr>
              <a:t>x</a:t>
            </a:r>
            <a:endParaRPr lang="en-US" sz="2500" b="1" dirty="0">
              <a:latin typeface="Times New Roman" pitchFamily="18" charset="0"/>
              <a:cs typeface="Times New Roman" pitchFamily="18" charset="0"/>
            </a:endParaRPr>
          </a:p>
        </p:txBody>
      </p:sp>
      <p:cxnSp>
        <p:nvCxnSpPr>
          <p:cNvPr id="7" name="Straight Connector 6"/>
          <p:cNvCxnSpPr/>
          <p:nvPr/>
        </p:nvCxnSpPr>
        <p:spPr>
          <a:xfrm>
            <a:off x="2743200" y="4094988"/>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48731" y="4142472"/>
            <a:ext cx="1562100" cy="477054"/>
          </a:xfrm>
          <a:prstGeom prst="rect">
            <a:avLst/>
          </a:prstGeom>
          <a:noFill/>
        </p:spPr>
        <p:txBody>
          <a:bodyPr wrap="square" rtlCol="0">
            <a:spAutoFit/>
          </a:bodyPr>
          <a:lstStyle/>
          <a:p>
            <a:r>
              <a:rPr lang="en-US" sz="2500" b="1" dirty="0" smtClean="0">
                <a:latin typeface="Times New Roman" pitchFamily="18" charset="0"/>
                <a:cs typeface="Times New Roman" pitchFamily="18" charset="0"/>
              </a:rPr>
              <a:t>6</a:t>
            </a:r>
            <a:r>
              <a:rPr lang="en-US" sz="2500" b="1" i="1" dirty="0" smtClean="0">
                <a:latin typeface="Times New Roman" pitchFamily="18" charset="0"/>
                <a:cs typeface="Times New Roman" pitchFamily="18" charset="0"/>
              </a:rPr>
              <a:t>x</a:t>
            </a:r>
            <a:r>
              <a:rPr lang="en-US" sz="2500" b="1" dirty="0" smtClean="0">
                <a:latin typeface="Times New Roman" pitchFamily="18" charset="0"/>
                <a:cs typeface="Times New Roman" pitchFamily="18" charset="0"/>
              </a:rPr>
              <a:t> – 8 &gt; 4</a:t>
            </a:r>
            <a:endParaRPr lang="en-US" sz="2500" b="1" dirty="0">
              <a:latin typeface="Times New Roman" pitchFamily="18" charset="0"/>
              <a:cs typeface="Times New Roman" pitchFamily="18" charset="0"/>
            </a:endParaRPr>
          </a:p>
        </p:txBody>
      </p:sp>
      <p:sp>
        <p:nvSpPr>
          <p:cNvPr id="11" name="TextBox 10"/>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2" name="Action Button: Custom 11">
            <a:hlinkClick r:id="rId2" action="ppaction://hlinksldjump" highlightClick="1"/>
          </p:cNvPr>
          <p:cNvSpPr/>
          <p:nvPr/>
        </p:nvSpPr>
        <p:spPr>
          <a:xfrm>
            <a:off x="3464689" y="5870823"/>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06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adding or subtracting to/from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002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334000" y="380573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0547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addition or subtraction, to cancel out the number that is being added or subtracted. (Make it 0)</a:t>
            </a:r>
            <a:endParaRPr lang="en-US" b="1" dirty="0"/>
          </a:p>
        </p:txBody>
      </p:sp>
      <p:sp>
        <p:nvSpPr>
          <p:cNvPr id="6" name="TextBox 5"/>
          <p:cNvSpPr txBox="1"/>
          <p:nvPr/>
        </p:nvSpPr>
        <p:spPr>
          <a:xfrm>
            <a:off x="533400" y="3124200"/>
            <a:ext cx="2057400" cy="646331"/>
          </a:xfrm>
          <a:prstGeom prst="rect">
            <a:avLst/>
          </a:prstGeom>
          <a:noFill/>
        </p:spPr>
        <p:txBody>
          <a:bodyPr wrap="square" rtlCol="0">
            <a:spAutoFit/>
          </a:bodyPr>
          <a:lstStyle/>
          <a:p>
            <a:r>
              <a:rPr lang="en-US" b="1" dirty="0" smtClean="0"/>
              <a:t>Ex:  </a:t>
            </a:r>
            <a:r>
              <a:rPr lang="en-US" b="1" dirty="0" smtClean="0">
                <a:solidFill>
                  <a:srgbClr val="C00000"/>
                </a:solidFill>
                <a:latin typeface="Times New Roman" pitchFamily="18" charset="0"/>
                <a:cs typeface="Times New Roman" pitchFamily="18" charset="0"/>
              </a:rPr>
              <a:t>2</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+ 3 &gt; 11</a:t>
            </a:r>
          </a:p>
          <a:p>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–3 – 3</a:t>
            </a:r>
            <a:r>
              <a:rPr lang="en-US" b="1" dirty="0" smtClean="0">
                <a:solidFill>
                  <a:schemeClr val="bg1"/>
                </a:solidFill>
                <a:latin typeface="Times New Roman" pitchFamily="18" charset="0"/>
                <a:cs typeface="Times New Roman" pitchFamily="18" charset="0"/>
              </a:rPr>
              <a:t> </a:t>
            </a:r>
            <a:endParaRPr lang="en-US" b="1" dirty="0"/>
          </a:p>
        </p:txBody>
      </p:sp>
      <p:sp>
        <p:nvSpPr>
          <p:cNvPr id="7" name="TextBox 6"/>
          <p:cNvSpPr txBox="1"/>
          <p:nvPr/>
        </p:nvSpPr>
        <p:spPr>
          <a:xfrm>
            <a:off x="5410200" y="2993721"/>
            <a:ext cx="2324622" cy="646331"/>
          </a:xfrm>
          <a:prstGeom prst="rect">
            <a:avLst/>
          </a:prstGeom>
          <a:noFill/>
        </p:spPr>
        <p:txBody>
          <a:bodyPr wrap="square" rtlCol="0">
            <a:spAutoFit/>
          </a:bodyPr>
          <a:lstStyle/>
          <a:p>
            <a:r>
              <a:rPr lang="en-US" b="1" dirty="0" smtClean="0"/>
              <a:t>Ex: </a:t>
            </a:r>
            <a:r>
              <a:rPr lang="en-US" b="1" dirty="0" smtClean="0">
                <a:solidFill>
                  <a:srgbClr val="C00000"/>
                </a:solidFill>
              </a:rPr>
              <a:t> </a:t>
            </a:r>
            <a:r>
              <a:rPr lang="en-US" b="1" dirty="0" smtClean="0">
                <a:solidFill>
                  <a:srgbClr val="C00000"/>
                </a:solidFill>
                <a:latin typeface="Times New Roman" pitchFamily="18" charset="0"/>
                <a:cs typeface="Times New Roman" pitchFamily="18" charset="0"/>
              </a:rPr>
              <a:t>–4 + 5</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&gt; 16</a:t>
            </a:r>
          </a:p>
          <a:p>
            <a:r>
              <a:rPr lang="en-US" b="1" dirty="0">
                <a:solidFill>
                  <a:srgbClr val="C0000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         </a:t>
            </a:r>
            <a:r>
              <a:rPr lang="en-US" b="1" u="sng" dirty="0" smtClean="0">
                <a:solidFill>
                  <a:srgbClr val="C00000"/>
                </a:solidFill>
                <a:latin typeface="Times New Roman" pitchFamily="18" charset="0"/>
                <a:cs typeface="Times New Roman" pitchFamily="18" charset="0"/>
              </a:rPr>
              <a:t>+4             +4</a:t>
            </a:r>
            <a:r>
              <a:rPr lang="en-US" b="1" dirty="0" smtClean="0">
                <a:solidFill>
                  <a:schemeClr val="bg1"/>
                </a:solidFill>
                <a:latin typeface="Times New Roman" pitchFamily="18" charset="0"/>
                <a:cs typeface="Times New Roman" pitchFamily="18" charset="0"/>
              </a:rPr>
              <a:t> </a:t>
            </a:r>
            <a:endParaRPr lang="en-US" b="1" dirty="0"/>
          </a:p>
        </p:txBody>
      </p:sp>
      <p:sp>
        <p:nvSpPr>
          <p:cNvPr id="8" name="TextBox 7"/>
          <p:cNvSpPr txBox="1"/>
          <p:nvPr/>
        </p:nvSpPr>
        <p:spPr>
          <a:xfrm>
            <a:off x="533400" y="4191000"/>
            <a:ext cx="2438400" cy="923330"/>
          </a:xfrm>
          <a:prstGeom prst="rect">
            <a:avLst/>
          </a:prstGeom>
          <a:noFill/>
        </p:spPr>
        <p:txBody>
          <a:bodyPr wrap="square" rtlCol="0">
            <a:spAutoFit/>
          </a:bodyPr>
          <a:lstStyle/>
          <a:p>
            <a:r>
              <a:rPr lang="en-US" dirty="0" smtClean="0"/>
              <a:t>Subtracting 3 cancels out the 3.</a:t>
            </a:r>
          </a:p>
          <a:p>
            <a:r>
              <a:rPr lang="en-US" dirty="0" smtClean="0"/>
              <a:t>(Makes it 0)</a:t>
            </a:r>
            <a:endParaRPr lang="en-US" dirty="0"/>
          </a:p>
        </p:txBody>
      </p:sp>
      <p:sp>
        <p:nvSpPr>
          <p:cNvPr id="9" name="TextBox 8"/>
          <p:cNvSpPr txBox="1"/>
          <p:nvPr/>
        </p:nvSpPr>
        <p:spPr>
          <a:xfrm>
            <a:off x="5638800" y="4191000"/>
            <a:ext cx="2438400" cy="923330"/>
          </a:xfrm>
          <a:prstGeom prst="rect">
            <a:avLst/>
          </a:prstGeom>
          <a:noFill/>
        </p:spPr>
        <p:txBody>
          <a:bodyPr wrap="square" rtlCol="0">
            <a:spAutoFit/>
          </a:bodyPr>
          <a:lstStyle/>
          <a:p>
            <a:r>
              <a:rPr lang="en-US" dirty="0" smtClean="0"/>
              <a:t>Adding 4 cancels out the –4 .</a:t>
            </a:r>
          </a:p>
          <a:p>
            <a:r>
              <a:rPr lang="en-US" dirty="0" smtClean="0"/>
              <a:t>(Makes it 0)</a:t>
            </a:r>
            <a:endParaRPr lang="en-US" dirty="0"/>
          </a:p>
        </p:txBody>
      </p:sp>
      <p:sp>
        <p:nvSpPr>
          <p:cNvPr id="10" name="TextBox 9"/>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11" name="Action Button: Custom 10">
            <a:hlinkClick r:id="rId2" action="ppaction://hlinksldjump" highlightClick="1"/>
          </p:cNvPr>
          <p:cNvSpPr/>
          <p:nvPr/>
        </p:nvSpPr>
        <p:spPr>
          <a:xfrm>
            <a:off x="3505200" y="5839744"/>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6200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Continue Isolating…</a:t>
            </a:r>
            <a:endParaRPr lang="en-US" b="1" dirty="0"/>
          </a:p>
        </p:txBody>
      </p:sp>
      <p:sp>
        <p:nvSpPr>
          <p:cNvPr id="3" name="Content Placeholder 2"/>
          <p:cNvSpPr>
            <a:spLocks noGrp="1"/>
          </p:cNvSpPr>
          <p:nvPr>
            <p:ph idx="1"/>
          </p:nvPr>
        </p:nvSpPr>
        <p:spPr>
          <a:xfrm>
            <a:off x="1009443" y="1807361"/>
            <a:ext cx="6839157" cy="1088239"/>
          </a:xfrm>
        </p:spPr>
        <p:txBody>
          <a:bodyPr>
            <a:normAutofit/>
          </a:bodyPr>
          <a:lstStyle/>
          <a:p>
            <a:pPr marL="0" indent="0" algn="ctr">
              <a:buNone/>
            </a:pPr>
            <a:r>
              <a:rPr lang="en-US" sz="2500" b="1" dirty="0" smtClean="0"/>
              <a:t>Is there anything multiplying or dividing the variable?</a:t>
            </a:r>
            <a:endParaRPr lang="en-US" sz="2500" b="1" dirty="0"/>
          </a:p>
        </p:txBody>
      </p:sp>
      <p:sp>
        <p:nvSpPr>
          <p:cNvPr id="4" name="TextBox 3"/>
          <p:cNvSpPr txBox="1"/>
          <p:nvPr/>
        </p:nvSpPr>
        <p:spPr>
          <a:xfrm>
            <a:off x="1714500" y="3912281"/>
            <a:ext cx="1295400" cy="646331"/>
          </a:xfrm>
          <a:prstGeom prst="rect">
            <a:avLst/>
          </a:prstGeom>
          <a:noFill/>
        </p:spPr>
        <p:txBody>
          <a:bodyPr wrap="square" rtlCol="0">
            <a:spAutoFit/>
          </a:bodyPr>
          <a:lstStyle/>
          <a:p>
            <a:r>
              <a:rPr lang="en-US" sz="3600" b="1" dirty="0" smtClean="0"/>
              <a:t>YES</a:t>
            </a:r>
            <a:endParaRPr lang="en-US" sz="3600" b="1" dirty="0"/>
          </a:p>
        </p:txBody>
      </p:sp>
      <p:sp>
        <p:nvSpPr>
          <p:cNvPr id="5" name="TextBox 4"/>
          <p:cNvSpPr txBox="1"/>
          <p:nvPr/>
        </p:nvSpPr>
        <p:spPr>
          <a:xfrm>
            <a:off x="5486400" y="3901671"/>
            <a:ext cx="1295400" cy="646331"/>
          </a:xfrm>
          <a:prstGeom prst="rect">
            <a:avLst/>
          </a:prstGeom>
          <a:noFill/>
        </p:spPr>
        <p:txBody>
          <a:bodyPr wrap="square" rtlCol="0">
            <a:spAutoFit/>
          </a:bodyPr>
          <a:lstStyle/>
          <a:p>
            <a:r>
              <a:rPr lang="en-US" sz="3600" b="1" dirty="0" smtClean="0"/>
              <a:t>NO</a:t>
            </a:r>
            <a:endParaRPr lang="en-US" sz="3600" b="1" dirty="0"/>
          </a:p>
        </p:txBody>
      </p:sp>
      <p:sp>
        <p:nvSpPr>
          <p:cNvPr id="6" name="Action Button: Custom 5">
            <a:hlinkClick r:id="rId2" action="ppaction://hlinksldjump" highlightClick="1"/>
          </p:cNvPr>
          <p:cNvSpPr/>
          <p:nvPr/>
        </p:nvSpPr>
        <p:spPr>
          <a:xfrm>
            <a:off x="1659177" y="3848942"/>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5257800" y="3816346"/>
            <a:ext cx="1181100" cy="838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40780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GET RID OF IT!</a:t>
            </a:r>
            <a:endParaRPr lang="en-US" b="1" dirty="0"/>
          </a:p>
        </p:txBody>
      </p:sp>
      <p:sp>
        <p:nvSpPr>
          <p:cNvPr id="3" name="Content Placeholder 2"/>
          <p:cNvSpPr>
            <a:spLocks noGrp="1"/>
          </p:cNvSpPr>
          <p:nvPr>
            <p:ph idx="1"/>
          </p:nvPr>
        </p:nvSpPr>
        <p:spPr>
          <a:xfrm>
            <a:off x="1009442" y="1807361"/>
            <a:ext cx="7143957" cy="1012039"/>
          </a:xfrm>
        </p:spPr>
        <p:txBody>
          <a:bodyPr>
            <a:normAutofit fontScale="77500" lnSpcReduction="20000"/>
          </a:bodyPr>
          <a:lstStyle/>
          <a:p>
            <a:pPr marL="0" indent="0" algn="ctr">
              <a:buNone/>
            </a:pPr>
            <a:r>
              <a:rPr lang="en-US" b="1" dirty="0" smtClean="0"/>
              <a:t>Use the inverse operation, either multiplication or division, to cancel out the number that is multiplying or dividing the variable.  (Make it 1)</a:t>
            </a:r>
            <a:endParaRPr lang="en-US" b="1" dirty="0"/>
          </a:p>
        </p:txBody>
      </p:sp>
      <mc:AlternateContent xmlns:mc="http://schemas.openxmlformats.org/markup-compatibility/2006" xmlns:a14="http://schemas.microsoft.com/office/drawing/2010/main">
        <mc:Choice Requires="a14">
          <p:sp>
            <p:nvSpPr>
              <p:cNvPr id="7" name="Rectangle 6"/>
              <p:cNvSpPr/>
              <p:nvPr/>
            </p:nvSpPr>
            <p:spPr>
              <a:xfrm>
                <a:off x="1143000" y="3244334"/>
                <a:ext cx="9733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r>
                        <a:rPr lang="en-US" b="1" i="1" smtClean="0">
                          <a:solidFill>
                            <a:srgbClr val="C00000"/>
                          </a:solidFill>
                          <a:latin typeface="Cambria Math"/>
                        </a:rPr>
                        <m:t>𝒙</m:t>
                      </m:r>
                      <m:r>
                        <a:rPr lang="en-US" b="1" i="1" smtClean="0">
                          <a:solidFill>
                            <a:srgbClr val="C00000"/>
                          </a:solidFill>
                          <a:latin typeface="Cambria Math"/>
                        </a:rPr>
                        <m:t>&gt;</m:t>
                      </m:r>
                      <m:r>
                        <a:rPr lang="en-US" b="1" i="1" smtClean="0">
                          <a:solidFill>
                            <a:srgbClr val="C00000"/>
                          </a:solidFill>
                          <a:latin typeface="Cambria Math"/>
                        </a:rPr>
                        <m:t>𝟒</m:t>
                      </m:r>
                    </m:oMath>
                  </m:oMathPara>
                </a14:m>
                <a:endParaRPr lang="en-US" b="1"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143000" y="3244334"/>
                <a:ext cx="973343" cy="369332"/>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437367" y="3244334"/>
            <a:ext cx="685800" cy="369332"/>
          </a:xfrm>
          <a:prstGeom prst="rect">
            <a:avLst/>
          </a:prstGeom>
          <a:noFill/>
        </p:spPr>
        <p:txBody>
          <a:bodyPr wrap="square" rtlCol="0">
            <a:spAutoFit/>
          </a:bodyPr>
          <a:lstStyle/>
          <a:p>
            <a:r>
              <a:rPr lang="en-US" b="1" dirty="0" smtClean="0"/>
              <a:t>Ex:</a:t>
            </a:r>
            <a:endParaRPr lang="en-US" b="1" dirty="0"/>
          </a:p>
        </p:txBody>
      </p:sp>
      <p:grpSp>
        <p:nvGrpSpPr>
          <p:cNvPr id="12" name="Group 11"/>
          <p:cNvGrpSpPr/>
          <p:nvPr/>
        </p:nvGrpSpPr>
        <p:grpSpPr>
          <a:xfrm>
            <a:off x="1292391" y="3613666"/>
            <a:ext cx="823952" cy="0"/>
            <a:chOff x="1292391" y="3613666"/>
            <a:chExt cx="823952" cy="0"/>
          </a:xfrm>
        </p:grpSpPr>
        <p:cxnSp>
          <p:nvCxnSpPr>
            <p:cNvPr id="10" name="Straight Connector 9"/>
            <p:cNvCxnSpPr/>
            <p:nvPr/>
          </p:nvCxnSpPr>
          <p:spPr>
            <a:xfrm>
              <a:off x="1292391" y="3613666"/>
              <a:ext cx="334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2071" y="3613666"/>
              <a:ext cx="33427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185852" y="3613759"/>
            <a:ext cx="907733" cy="384804"/>
            <a:chOff x="1185852" y="3613759"/>
            <a:chExt cx="907733" cy="384804"/>
          </a:xfrm>
        </p:grpSpPr>
        <mc:AlternateContent xmlns:mc="http://schemas.openxmlformats.org/markup-compatibility/2006" xmlns:a14="http://schemas.microsoft.com/office/drawing/2010/main">
          <mc:Choice Requires="a14">
            <p:sp>
              <p:nvSpPr>
                <p:cNvPr id="13" name="Rectangle 12"/>
                <p:cNvSpPr/>
                <p:nvPr/>
              </p:nvSpPr>
              <p:spPr>
                <a:xfrm>
                  <a:off x="1185852" y="361375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185852" y="3613759"/>
                  <a:ext cx="380232"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713353" y="3629231"/>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𝟐</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713353" y="3629231"/>
                  <a:ext cx="380232" cy="369332"/>
                </a:xfrm>
                <a:prstGeom prst="rect">
                  <a:avLst/>
                </a:prstGeom>
                <a:blipFill rotWithShape="1">
                  <a:blip r:embed="rId4"/>
                  <a:stretch>
                    <a:fillRect/>
                  </a:stretch>
                </a:blipFill>
              </p:spPr>
              <p:txBody>
                <a:bodyPr/>
                <a:lstStyle/>
                <a:p>
                  <a:r>
                    <a:rPr lang="en-US">
                      <a:noFill/>
                    </a:rPr>
                    <a:t> </a:t>
                  </a:r>
                </a:p>
              </p:txBody>
            </p:sp>
          </mc:Fallback>
        </mc:AlternateContent>
      </p:grpSp>
      <p:cxnSp>
        <p:nvCxnSpPr>
          <p:cNvPr id="17" name="Straight Connector 16"/>
          <p:cNvCxnSpPr>
            <a:endCxn id="13" idx="2"/>
          </p:cNvCxnSpPr>
          <p:nvPr/>
        </p:nvCxnSpPr>
        <p:spPr>
          <a:xfrm>
            <a:off x="1292391" y="3244334"/>
            <a:ext cx="83577" cy="738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266" y="4267200"/>
            <a:ext cx="2343934" cy="923330"/>
          </a:xfrm>
          <a:prstGeom prst="rect">
            <a:avLst/>
          </a:prstGeom>
          <a:noFill/>
        </p:spPr>
        <p:txBody>
          <a:bodyPr wrap="square" rtlCol="0">
            <a:spAutoFit/>
          </a:bodyPr>
          <a:lstStyle/>
          <a:p>
            <a:r>
              <a:rPr lang="en-US" dirty="0" smtClean="0"/>
              <a:t>Dividing by 2 cancels out 2. (makes it 1</a:t>
            </a:r>
            <a:r>
              <a:rPr lang="en-US" dirty="0"/>
              <a:t>)</a:t>
            </a:r>
          </a:p>
        </p:txBody>
      </p:sp>
      <p:sp>
        <p:nvSpPr>
          <p:cNvPr id="19" name="TextBox 18"/>
          <p:cNvSpPr txBox="1"/>
          <p:nvPr/>
        </p:nvSpPr>
        <p:spPr>
          <a:xfrm>
            <a:off x="5105400" y="3270338"/>
            <a:ext cx="685800" cy="369332"/>
          </a:xfrm>
          <a:prstGeom prst="rect">
            <a:avLst/>
          </a:prstGeom>
          <a:noFill/>
        </p:spPr>
        <p:txBody>
          <a:bodyPr wrap="square" rtlCol="0">
            <a:spAutoFit/>
          </a:bodyPr>
          <a:lstStyle/>
          <a:p>
            <a:r>
              <a:rPr lang="en-US" b="1" dirty="0" smtClean="0"/>
              <a:t>Ex:</a:t>
            </a:r>
            <a:endParaRPr lang="en-US" b="1" dirty="0"/>
          </a:p>
        </p:txBody>
      </p:sp>
      <mc:AlternateContent xmlns:mc="http://schemas.openxmlformats.org/markup-compatibility/2006" xmlns:a14="http://schemas.microsoft.com/office/drawing/2010/main">
        <mc:Choice Requires="a14">
          <p:sp>
            <p:nvSpPr>
              <p:cNvPr id="20" name="Rectangle 19"/>
              <p:cNvSpPr/>
              <p:nvPr/>
            </p:nvSpPr>
            <p:spPr>
              <a:xfrm>
                <a:off x="6019800" y="3227756"/>
                <a:ext cx="840295" cy="570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b="1" i="1" smtClean="0">
                              <a:solidFill>
                                <a:srgbClr val="C00000"/>
                              </a:solidFill>
                              <a:latin typeface="Cambria Math"/>
                            </a:rPr>
                          </m:ctrlPr>
                        </m:fPr>
                        <m:num>
                          <m:r>
                            <a:rPr lang="en-US" b="1" i="1">
                              <a:solidFill>
                                <a:srgbClr val="C00000"/>
                              </a:solidFill>
                              <a:latin typeface="Cambria Math"/>
                            </a:rPr>
                            <m:t>𝒙</m:t>
                          </m:r>
                        </m:num>
                        <m:den>
                          <m:r>
                            <a:rPr lang="en-US" b="1" i="1">
                              <a:solidFill>
                                <a:srgbClr val="C00000"/>
                              </a:solidFill>
                              <a:latin typeface="Cambria Math"/>
                            </a:rPr>
                            <m:t>𝟑</m:t>
                          </m:r>
                        </m:den>
                      </m:f>
                      <m:r>
                        <a:rPr lang="en-US" b="1" i="1" smtClean="0">
                          <a:solidFill>
                            <a:srgbClr val="C00000"/>
                          </a:solidFill>
                          <a:latin typeface="Cambria Math"/>
                        </a:rPr>
                        <m:t>&gt;</m:t>
                      </m:r>
                      <m:r>
                        <a:rPr lang="en-US" b="1" i="1">
                          <a:solidFill>
                            <a:srgbClr val="C00000"/>
                          </a:solidFill>
                          <a:latin typeface="Cambria Math"/>
                        </a:rPr>
                        <m:t>𝟒</m:t>
                      </m:r>
                    </m:oMath>
                  </m:oMathPara>
                </a14:m>
                <a:endParaRPr lang="en-US" b="1"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6019800" y="3227756"/>
                <a:ext cx="840295" cy="570669"/>
              </a:xfrm>
              <a:prstGeom prst="rect">
                <a:avLst/>
              </a:prstGeom>
              <a:blipFill rotWithShape="1">
                <a:blip r:embed="rId5"/>
                <a:stretch>
                  <a:fillRect/>
                </a:stretch>
              </a:blipFill>
            </p:spPr>
            <p:txBody>
              <a:bodyPr/>
              <a:lstStyle/>
              <a:p>
                <a:r>
                  <a:rPr lang="en-US">
                    <a:noFill/>
                  </a:rPr>
                  <a:t> </a:t>
                </a:r>
              </a:p>
            </p:txBody>
          </p:sp>
        </mc:Fallback>
      </mc:AlternateContent>
      <p:grpSp>
        <p:nvGrpSpPr>
          <p:cNvPr id="23" name="Group 22"/>
          <p:cNvGrpSpPr/>
          <p:nvPr/>
        </p:nvGrpSpPr>
        <p:grpSpPr>
          <a:xfrm>
            <a:off x="5791200" y="3291891"/>
            <a:ext cx="1334312" cy="405865"/>
            <a:chOff x="5791200" y="3291891"/>
            <a:chExt cx="1334312" cy="405865"/>
          </a:xfrm>
        </p:grpSpPr>
        <p:sp>
          <p:nvSpPr>
            <p:cNvPr id="21" name="TextBox 20"/>
            <p:cNvSpPr txBox="1"/>
            <p:nvPr/>
          </p:nvSpPr>
          <p:spPr>
            <a:xfrm>
              <a:off x="5791200" y="3291891"/>
              <a:ext cx="590550" cy="369332"/>
            </a:xfrm>
            <a:prstGeom prst="rect">
              <a:avLst/>
            </a:prstGeom>
            <a:noFill/>
          </p:spPr>
          <p:txBody>
            <a:bodyPr wrap="square" rtlCol="0">
              <a:spAutoFit/>
            </a:bodyPr>
            <a:lstStyle/>
            <a:p>
              <a:r>
                <a:rPr lang="en-US" dirty="0" smtClean="0"/>
                <a:t>3·</a:t>
              </a:r>
              <a:endParaRPr lang="en-US" dirty="0"/>
            </a:p>
          </p:txBody>
        </p:sp>
        <p:sp>
          <p:nvSpPr>
            <p:cNvPr id="22" name="TextBox 21"/>
            <p:cNvSpPr txBox="1"/>
            <p:nvPr/>
          </p:nvSpPr>
          <p:spPr>
            <a:xfrm>
              <a:off x="6706412" y="3328424"/>
              <a:ext cx="419100" cy="369332"/>
            </a:xfrm>
            <a:prstGeom prst="rect">
              <a:avLst/>
            </a:prstGeom>
            <a:noFill/>
          </p:spPr>
          <p:txBody>
            <a:bodyPr wrap="square" rtlCol="0">
              <a:spAutoFit/>
            </a:bodyPr>
            <a:lstStyle/>
            <a:p>
              <a:r>
                <a:rPr lang="en-US" dirty="0" smtClean="0"/>
                <a:t>·3</a:t>
              </a:r>
              <a:endParaRPr lang="en-US" dirty="0"/>
            </a:p>
          </p:txBody>
        </p:sp>
      </p:grpSp>
      <p:cxnSp>
        <p:nvCxnSpPr>
          <p:cNvPr id="25" name="Straight Connector 24"/>
          <p:cNvCxnSpPr>
            <a:endCxn id="20" idx="2"/>
          </p:cNvCxnSpPr>
          <p:nvPr/>
        </p:nvCxnSpPr>
        <p:spPr>
          <a:xfrm>
            <a:off x="5791200" y="3328424"/>
            <a:ext cx="648748" cy="470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4267200"/>
            <a:ext cx="2514600" cy="923330"/>
          </a:xfrm>
          <a:prstGeom prst="rect">
            <a:avLst/>
          </a:prstGeom>
          <a:noFill/>
        </p:spPr>
        <p:txBody>
          <a:bodyPr wrap="square" rtlCol="0">
            <a:spAutoFit/>
          </a:bodyPr>
          <a:lstStyle/>
          <a:p>
            <a:r>
              <a:rPr lang="en-US" dirty="0" smtClean="0"/>
              <a:t>Multiplying by 3 cancels out the 3.</a:t>
            </a:r>
          </a:p>
          <a:p>
            <a:r>
              <a:rPr lang="en-US" dirty="0" smtClean="0"/>
              <a:t>(Makes it 1)</a:t>
            </a:r>
            <a:endParaRPr lang="en-US" dirty="0"/>
          </a:p>
        </p:txBody>
      </p:sp>
      <p:sp>
        <p:nvSpPr>
          <p:cNvPr id="28" name="TextBox 27"/>
          <p:cNvSpPr txBox="1"/>
          <p:nvPr/>
        </p:nvSpPr>
        <p:spPr>
          <a:xfrm>
            <a:off x="3657600" y="5835134"/>
            <a:ext cx="2133600" cy="477054"/>
          </a:xfrm>
          <a:prstGeom prst="rect">
            <a:avLst/>
          </a:prstGeom>
          <a:noFill/>
        </p:spPr>
        <p:txBody>
          <a:bodyPr wrap="square" rtlCol="0">
            <a:spAutoFit/>
          </a:bodyPr>
          <a:lstStyle/>
          <a:p>
            <a:r>
              <a:rPr lang="en-US" sz="2500" b="1" dirty="0" smtClean="0"/>
              <a:t>NEXT STEP</a:t>
            </a:r>
            <a:endParaRPr lang="en-US" sz="2500" b="1" dirty="0"/>
          </a:p>
        </p:txBody>
      </p:sp>
      <p:sp>
        <p:nvSpPr>
          <p:cNvPr id="27" name="Action Button: Custom 26">
            <a:hlinkClick r:id="rId6" action="ppaction://hlinksldjump" highlightClick="1"/>
          </p:cNvPr>
          <p:cNvSpPr/>
          <p:nvPr/>
        </p:nvSpPr>
        <p:spPr>
          <a:xfrm>
            <a:off x="3420127" y="5866010"/>
            <a:ext cx="2057400" cy="47705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ction Button: Home 30">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ction Button: Back or Previous 3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7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277" y="152400"/>
            <a:ext cx="7372558" cy="924475"/>
          </a:xfrm>
        </p:spPr>
        <p:txBody>
          <a:bodyPr>
            <a:normAutofit fontScale="90000"/>
          </a:bodyPr>
          <a:lstStyle/>
          <a:p>
            <a:pPr algn="ctr"/>
            <a:r>
              <a:rPr lang="en-US" b="1" dirty="0" smtClean="0"/>
              <a:t>Your variable </a:t>
            </a:r>
            <a:r>
              <a:rPr lang="en-US" b="1" u="sng" dirty="0" smtClean="0"/>
              <a:t>should</a:t>
            </a:r>
            <a:r>
              <a:rPr lang="en-US" b="1" dirty="0" smtClean="0"/>
              <a:t> be isolated</a:t>
            </a:r>
            <a:endParaRPr lang="en-US" b="1" dirty="0"/>
          </a:p>
        </p:txBody>
      </p:sp>
      <p:sp>
        <p:nvSpPr>
          <p:cNvPr id="3" name="Content Placeholder 2"/>
          <p:cNvSpPr>
            <a:spLocks noGrp="1"/>
          </p:cNvSpPr>
          <p:nvPr>
            <p:ph idx="1"/>
          </p:nvPr>
        </p:nvSpPr>
        <p:spPr>
          <a:xfrm>
            <a:off x="1009443" y="1807361"/>
            <a:ext cx="2648157" cy="1240639"/>
          </a:xfrm>
        </p:spPr>
        <p:txBody>
          <a:bodyPr>
            <a:noAutofit/>
          </a:bodyPr>
          <a:lstStyle/>
          <a:p>
            <a:pPr marL="0" indent="0" algn="ctr">
              <a:buNone/>
            </a:pPr>
            <a:r>
              <a:rPr lang="en-US" sz="2000" b="1" dirty="0" smtClean="0"/>
              <a:t>IT IS!</a:t>
            </a:r>
          </a:p>
          <a:p>
            <a:pPr marL="0" indent="0" algn="ctr">
              <a:buNone/>
            </a:pPr>
            <a:r>
              <a:rPr lang="en-US" sz="2000" b="1" dirty="0" smtClean="0"/>
              <a:t>YAY!</a:t>
            </a:r>
          </a:p>
        </p:txBody>
      </p:sp>
      <p:sp>
        <p:nvSpPr>
          <p:cNvPr id="6" name="TextBox 5"/>
          <p:cNvSpPr txBox="1"/>
          <p:nvPr/>
        </p:nvSpPr>
        <p:spPr>
          <a:xfrm>
            <a:off x="1371600" y="3276600"/>
            <a:ext cx="1600200" cy="369332"/>
          </a:xfrm>
          <a:prstGeom prst="rect">
            <a:avLst/>
          </a:prstGeom>
          <a:noFill/>
        </p:spPr>
        <p:txBody>
          <a:bodyPr wrap="square" rtlCol="0">
            <a:spAutoFit/>
          </a:bodyPr>
          <a:lstStyle/>
          <a:p>
            <a:r>
              <a:rPr lang="en-US" b="1" dirty="0" smtClean="0"/>
              <a:t>Ex:  </a:t>
            </a:r>
            <a:r>
              <a:rPr lang="en-US" b="1" i="1" dirty="0" smtClean="0">
                <a:solidFill>
                  <a:srgbClr val="C00000"/>
                </a:solidFill>
                <a:latin typeface="Times New Roman" pitchFamily="18" charset="0"/>
                <a:cs typeface="Times New Roman" pitchFamily="18" charset="0"/>
              </a:rPr>
              <a:t>x</a:t>
            </a:r>
            <a:r>
              <a:rPr lang="en-US" b="1" dirty="0" smtClean="0">
                <a:solidFill>
                  <a:srgbClr val="C00000"/>
                </a:solidFill>
                <a:latin typeface="Times New Roman" pitchFamily="18" charset="0"/>
                <a:cs typeface="Times New Roman" pitchFamily="18" charset="0"/>
              </a:rPr>
              <a:t> &gt; 3</a:t>
            </a:r>
            <a:endParaRPr lang="en-US" b="1" dirty="0">
              <a:solidFill>
                <a:srgbClr val="C00000"/>
              </a:solidFill>
              <a:latin typeface="Times New Roman" pitchFamily="18" charset="0"/>
              <a:cs typeface="Times New Roman" pitchFamily="18" charset="0"/>
            </a:endParaRPr>
          </a:p>
        </p:txBody>
      </p:sp>
      <p:sp>
        <p:nvSpPr>
          <p:cNvPr id="7" name="Up Arrow 6"/>
          <p:cNvSpPr/>
          <p:nvPr/>
        </p:nvSpPr>
        <p:spPr>
          <a:xfrm rot="20565104">
            <a:off x="2171699" y="3692645"/>
            <a:ext cx="4191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95449" y="4648200"/>
            <a:ext cx="1371600" cy="646331"/>
          </a:xfrm>
          <a:prstGeom prst="rect">
            <a:avLst/>
          </a:prstGeom>
          <a:noFill/>
        </p:spPr>
        <p:txBody>
          <a:bodyPr wrap="square" rtlCol="0">
            <a:spAutoFit/>
          </a:bodyPr>
          <a:lstStyle/>
          <a:p>
            <a:r>
              <a:rPr lang="en-US" dirty="0" smtClean="0"/>
              <a:t>That’s my answer!</a:t>
            </a:r>
            <a:endParaRPr lang="en-US" dirty="0"/>
          </a:p>
        </p:txBody>
      </p:sp>
      <p:sp>
        <p:nvSpPr>
          <p:cNvPr id="9" name="TextBox 8"/>
          <p:cNvSpPr txBox="1"/>
          <p:nvPr/>
        </p:nvSpPr>
        <p:spPr>
          <a:xfrm>
            <a:off x="5268238" y="3138099"/>
            <a:ext cx="2209800" cy="1015663"/>
          </a:xfrm>
          <a:prstGeom prst="rect">
            <a:avLst/>
          </a:prstGeom>
          <a:noFill/>
        </p:spPr>
        <p:txBody>
          <a:bodyPr wrap="square" rtlCol="0">
            <a:spAutoFit/>
          </a:bodyPr>
          <a:lstStyle/>
          <a:p>
            <a:pPr algn="ctr"/>
            <a:r>
              <a:rPr lang="en-US" sz="2000" b="1" dirty="0" smtClean="0"/>
              <a:t>Umm…the variable is gone…</a:t>
            </a:r>
            <a:endParaRPr lang="en-US" sz="2000" b="1" dirty="0"/>
          </a:p>
        </p:txBody>
      </p:sp>
      <p:sp>
        <p:nvSpPr>
          <p:cNvPr id="10" name="Action Button: Custom 9">
            <a:hlinkClick r:id="rId2" action="ppaction://hlinksldjump" highlightClick="1"/>
          </p:cNvPr>
          <p:cNvSpPr/>
          <p:nvPr/>
        </p:nvSpPr>
        <p:spPr>
          <a:xfrm>
            <a:off x="5268238" y="2899148"/>
            <a:ext cx="2209800" cy="1219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71700" y="5343435"/>
            <a:ext cx="3096538" cy="1200329"/>
          </a:xfrm>
          <a:prstGeom prst="rect">
            <a:avLst/>
          </a:prstGeom>
          <a:noFill/>
        </p:spPr>
        <p:txBody>
          <a:bodyPr wrap="square" rtlCol="0">
            <a:spAutoFit/>
          </a:bodyPr>
          <a:lstStyle/>
          <a:p>
            <a:r>
              <a:rPr lang="en-US" dirty="0" smtClean="0"/>
              <a:t>BTWs…this means that </a:t>
            </a:r>
            <a:r>
              <a:rPr lang="en-US" i="1" dirty="0" smtClean="0"/>
              <a:t>x</a:t>
            </a:r>
            <a:r>
              <a:rPr lang="en-US" dirty="0" smtClean="0"/>
              <a:t> can be any number that is greater than 3.  There are infinite possibilities.</a:t>
            </a:r>
            <a:endParaRPr lang="en-US" dirty="0"/>
          </a:p>
        </p:txBody>
      </p:sp>
      <p:sp>
        <p:nvSpPr>
          <p:cNvPr id="13" name="Action Button: Home 12">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37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0"/>
            <a:ext cx="7628648" cy="924475"/>
          </a:xfrm>
        </p:spPr>
        <p:txBody>
          <a:bodyPr/>
          <a:lstStyle/>
          <a:p>
            <a:pPr algn="ctr"/>
            <a:r>
              <a:rPr lang="en-US" b="1" dirty="0" smtClean="0"/>
              <a:t>“No Solution” vs. “All Real #’s”</a:t>
            </a:r>
            <a:endParaRPr lang="en-US" b="1" dirty="0"/>
          </a:p>
        </p:txBody>
      </p:sp>
      <p:sp>
        <p:nvSpPr>
          <p:cNvPr id="3" name="Content Placeholder 2"/>
          <p:cNvSpPr>
            <a:spLocks noGrp="1"/>
          </p:cNvSpPr>
          <p:nvPr>
            <p:ph idx="1"/>
          </p:nvPr>
        </p:nvSpPr>
        <p:spPr>
          <a:xfrm>
            <a:off x="167965" y="685800"/>
            <a:ext cx="8458550" cy="4051437"/>
          </a:xfrm>
        </p:spPr>
        <p:txBody>
          <a:bodyPr>
            <a:normAutofit/>
          </a:bodyPr>
          <a:lstStyle/>
          <a:p>
            <a:pPr marL="0" indent="0">
              <a:buNone/>
            </a:pPr>
            <a:r>
              <a:rPr lang="en-US" dirty="0" smtClean="0"/>
              <a:t>*Remember that your goal is to state what </a:t>
            </a:r>
            <a:r>
              <a:rPr lang="en-US" i="1" dirty="0" smtClean="0"/>
              <a:t>x</a:t>
            </a:r>
            <a:r>
              <a:rPr lang="en-US" dirty="0" smtClean="0"/>
              <a:t> can be.  For example:  </a:t>
            </a:r>
          </a:p>
          <a:p>
            <a:pPr marL="0" indent="0">
              <a:buNone/>
            </a:pPr>
            <a:r>
              <a:rPr lang="en-US" i="1" dirty="0" smtClean="0"/>
              <a:t>x </a:t>
            </a:r>
            <a:r>
              <a:rPr lang="en-US" dirty="0" smtClean="0"/>
              <a:t>&gt; 3 says that </a:t>
            </a:r>
            <a:r>
              <a:rPr lang="en-US" i="1" dirty="0" smtClean="0"/>
              <a:t>x</a:t>
            </a:r>
            <a:r>
              <a:rPr lang="en-US" dirty="0" smtClean="0"/>
              <a:t> can be any number that is bigger than 3.  For example:  3.1, 4, 5, or even 100,000.</a:t>
            </a:r>
          </a:p>
          <a:p>
            <a:pPr marL="0" indent="0">
              <a:buNone/>
            </a:pPr>
            <a:endParaRPr lang="en-US" sz="1600" dirty="0"/>
          </a:p>
          <a:p>
            <a:pPr marL="0" indent="0">
              <a:buNone/>
            </a:pPr>
            <a:r>
              <a:rPr lang="en-US" sz="1700" dirty="0" smtClean="0"/>
              <a:t>3 </a:t>
            </a:r>
            <a:r>
              <a:rPr lang="en-US" sz="1700" dirty="0"/>
              <a:t>&gt;</a:t>
            </a:r>
            <a:r>
              <a:rPr lang="en-US" sz="1700" dirty="0" smtClean="0"/>
              <a:t> 10 doesn’t say that </a:t>
            </a:r>
            <a:r>
              <a:rPr lang="en-US" sz="1700" i="1" dirty="0" smtClean="0"/>
              <a:t>x</a:t>
            </a:r>
            <a:r>
              <a:rPr lang="en-US" sz="1700" dirty="0" smtClean="0"/>
              <a:t> can be 3 or 10, it just says “3 is greater than 10,” which is FALSE.  Since it’s a false statement it means that </a:t>
            </a:r>
            <a:r>
              <a:rPr lang="en-US" sz="1700" i="1" dirty="0" smtClean="0"/>
              <a:t>x </a:t>
            </a:r>
            <a:r>
              <a:rPr lang="en-US" sz="1700" dirty="0" smtClean="0"/>
              <a:t>cannot be anything so we say…</a:t>
            </a:r>
            <a:endParaRPr lang="en-US" sz="1700" dirty="0"/>
          </a:p>
        </p:txBody>
      </p:sp>
      <p:sp>
        <p:nvSpPr>
          <p:cNvPr id="6" name="TextBox 5"/>
          <p:cNvSpPr txBox="1"/>
          <p:nvPr/>
        </p:nvSpPr>
        <p:spPr>
          <a:xfrm>
            <a:off x="2743200" y="4114800"/>
            <a:ext cx="3657600" cy="477054"/>
          </a:xfrm>
          <a:prstGeom prst="rect">
            <a:avLst/>
          </a:prstGeom>
          <a:noFill/>
        </p:spPr>
        <p:txBody>
          <a:bodyPr wrap="square" rtlCol="0">
            <a:spAutoFit/>
          </a:bodyPr>
          <a:lstStyle/>
          <a:p>
            <a:r>
              <a:rPr lang="en-US" sz="2500" b="1" dirty="0" smtClean="0">
                <a:solidFill>
                  <a:srgbClr val="FF0000"/>
                </a:solidFill>
              </a:rPr>
              <a:t>NO SOLUTION!</a:t>
            </a:r>
            <a:endParaRPr lang="en-US" sz="2500" b="1" dirty="0">
              <a:solidFill>
                <a:srgbClr val="FF0000"/>
              </a:solidFill>
            </a:endParaRPr>
          </a:p>
        </p:txBody>
      </p:sp>
      <p:sp>
        <p:nvSpPr>
          <p:cNvPr id="7" name="TextBox 6"/>
          <p:cNvSpPr txBox="1"/>
          <p:nvPr/>
        </p:nvSpPr>
        <p:spPr>
          <a:xfrm>
            <a:off x="304800" y="4602292"/>
            <a:ext cx="8333290" cy="646331"/>
          </a:xfrm>
          <a:prstGeom prst="rect">
            <a:avLst/>
          </a:prstGeom>
          <a:noFill/>
        </p:spPr>
        <p:txBody>
          <a:bodyPr wrap="square" rtlCol="0">
            <a:spAutoFit/>
          </a:bodyPr>
          <a:lstStyle/>
          <a:p>
            <a:r>
              <a:rPr lang="en-US" dirty="0" smtClean="0"/>
              <a:t>4 </a:t>
            </a:r>
            <a:r>
              <a:rPr lang="en-US" u="sng" dirty="0" smtClean="0"/>
              <a:t>&lt;</a:t>
            </a:r>
            <a:r>
              <a:rPr lang="en-US" dirty="0" smtClean="0"/>
              <a:t> 8 doesn’t compare </a:t>
            </a:r>
            <a:r>
              <a:rPr lang="en-US" i="1" dirty="0" smtClean="0"/>
              <a:t>x</a:t>
            </a:r>
            <a:r>
              <a:rPr lang="en-US" dirty="0" smtClean="0"/>
              <a:t> to 4 or 8.  It just says “4 is less than or equal to 8,” which is TRUE!  Since it’s a true statement it means that </a:t>
            </a:r>
            <a:r>
              <a:rPr lang="en-US" i="1" dirty="0" smtClean="0"/>
              <a:t>x</a:t>
            </a:r>
            <a:r>
              <a:rPr lang="en-US" dirty="0" smtClean="0"/>
              <a:t> can be anything so we say…</a:t>
            </a:r>
            <a:endParaRPr lang="en-US" dirty="0"/>
          </a:p>
        </p:txBody>
      </p:sp>
      <p:sp>
        <p:nvSpPr>
          <p:cNvPr id="8" name="TextBox 7"/>
          <p:cNvSpPr txBox="1"/>
          <p:nvPr/>
        </p:nvSpPr>
        <p:spPr>
          <a:xfrm>
            <a:off x="2743200" y="5638800"/>
            <a:ext cx="4114800" cy="477054"/>
          </a:xfrm>
          <a:prstGeom prst="rect">
            <a:avLst/>
          </a:prstGeom>
          <a:noFill/>
        </p:spPr>
        <p:txBody>
          <a:bodyPr wrap="square" rtlCol="0">
            <a:spAutoFit/>
          </a:bodyPr>
          <a:lstStyle/>
          <a:p>
            <a:r>
              <a:rPr lang="en-US" sz="2500" b="1" dirty="0" smtClean="0">
                <a:solidFill>
                  <a:srgbClr val="FF0000"/>
                </a:solidFill>
              </a:rPr>
              <a:t>ALL REAL NUMBERS!</a:t>
            </a:r>
            <a:endParaRPr lang="en-US" sz="2500" b="1" dirty="0">
              <a:solidFill>
                <a:srgbClr val="FF0000"/>
              </a:solidFill>
            </a:endParaRPr>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6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par>
                          <p:cTn id="7" fill="hold">
                            <p:stCondLst>
                              <p:cond delay="1300"/>
                            </p:stCondLst>
                            <p:childTnLst>
                              <p:par>
                                <p:cTn id="8" presetID="15" presetClass="emph" presetSubtype="0" grpId="0" nodeType="afterEffect">
                                  <p:stCondLst>
                                    <p:cond delay="0"/>
                                  </p:stCondLst>
                                  <p:iterate type="lt">
                                    <p:tmAbs val="25"/>
                                  </p:iterate>
                                  <p:childTnLst>
                                    <p:set>
                                      <p:cBhvr override="childStyle">
                                        <p:cTn id="9" dur="indefinite"/>
                                        <p:tgtEl>
                                          <p:spTgt spid="3">
                                            <p:txEl>
                                              <p:pRg st="1" end="1"/>
                                            </p:txEl>
                                          </p:spTgt>
                                        </p:tgtEl>
                                        <p:attrNameLst>
                                          <p:attrName>style.fontWeight</p:attrName>
                                        </p:attrNameLst>
                                      </p:cBhvr>
                                      <p:to>
                                        <p:strVal val="bold"/>
                                      </p:to>
                                    </p:set>
                                  </p:childTnLst>
                                </p:cTn>
                              </p:par>
                            </p:childTnLst>
                          </p:cTn>
                        </p:par>
                        <p:par>
                          <p:cTn id="10" fill="hold">
                            <p:stCondLst>
                              <p:cond delay="3225"/>
                            </p:stCondLst>
                            <p:childTnLst>
                              <p:par>
                                <p:cTn id="11" presetID="15" presetClass="emph" presetSubtype="0" grpId="0" nodeType="after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childTnLst>
                          </p:cTn>
                        </p:par>
                        <p:par>
                          <p:cTn id="13" fill="hold">
                            <p:stCondLst>
                              <p:cond delay="6525"/>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7025"/>
                            </p:stCondLst>
                            <p:childTnLst>
                              <p:par>
                                <p:cTn id="19" presetID="35" presetClass="emph" presetSubtype="0" repeatCount="indefinite" fill="hold" grpId="1" nodeType="afterEffect">
                                  <p:stCondLst>
                                    <p:cond delay="0"/>
                                  </p:stCondLst>
                                  <p:childTnLst>
                                    <p:anim calcmode="discrete" valueType="str">
                                      <p:cBhvr>
                                        <p:cTn id="20" dur="1000" fill="hold"/>
                                        <p:tgtEl>
                                          <p:spTgt spid="6"/>
                                        </p:tgtEl>
                                        <p:attrNameLst>
                                          <p:attrName>style.visibility</p:attrName>
                                        </p:attrNameLst>
                                      </p:cBhvr>
                                      <p:tavLst>
                                        <p:tav tm="0">
                                          <p:val>
                                            <p:strVal val="hidden"/>
                                          </p:val>
                                        </p:tav>
                                        <p:tav tm="50000">
                                          <p:val>
                                            <p:strVal val="visible"/>
                                          </p:val>
                                        </p:tav>
                                      </p:tavLst>
                                    </p:anim>
                                  </p:childTnLst>
                                </p:cTn>
                              </p:par>
                            </p:childTnLst>
                          </p:cTn>
                        </p:par>
                        <p:par>
                          <p:cTn id="21" fill="hold">
                            <p:stCondLst>
                              <p:cond delay="8025"/>
                            </p:stCondLst>
                            <p:childTnLst>
                              <p:par>
                                <p:cTn id="22" presetID="15" presetClass="emph" presetSubtype="0" grpId="0" nodeType="afterEffect">
                                  <p:stCondLst>
                                    <p:cond delay="0"/>
                                  </p:stCondLst>
                                  <p:iterate type="lt">
                                    <p:tmAbs val="25"/>
                                  </p:iterate>
                                  <p:childTnLst>
                                    <p:set>
                                      <p:cBhvr override="childStyle">
                                        <p:cTn id="23" dur="indefinite"/>
                                        <p:tgtEl>
                                          <p:spTgt spid="7"/>
                                        </p:tgtEl>
                                        <p:attrNameLst>
                                          <p:attrName>style.fontWeight</p:attrName>
                                        </p:attrNameLst>
                                      </p:cBhvr>
                                      <p:to>
                                        <p:strVal val="bold"/>
                                      </p:to>
                                    </p:set>
                                  </p:childTnLst>
                                </p:cTn>
                              </p:par>
                            </p:childTnLst>
                          </p:cTn>
                        </p:par>
                        <p:par>
                          <p:cTn id="24" fill="hold">
                            <p:stCondLst>
                              <p:cond delay="11275"/>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11775"/>
                            </p:stCondLst>
                            <p:childTnLst>
                              <p:par>
                                <p:cTn id="30" presetID="35" presetClass="emph" presetSubtype="0" repeatCount="indefinite" fill="hold" grpId="1" nodeType="afterEffect">
                                  <p:stCondLst>
                                    <p:cond delay="0"/>
                                  </p:stCondLst>
                                  <p:childTnLst>
                                    <p:anim calcmode="discrete" valueType="str">
                                      <p:cBhvr>
                                        <p:cTn id="3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P spid="7" grpId="0"/>
      <p:bldP spid="8" grpId="0"/>
      <p:bldP spid="8"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24475"/>
          </a:xfrm>
        </p:spPr>
        <p:txBody>
          <a:bodyPr>
            <a:normAutofit fontScale="90000"/>
          </a:bodyPr>
          <a:lstStyle/>
          <a:p>
            <a:pPr algn="ctr"/>
            <a:r>
              <a:rPr lang="en-US" sz="6200" b="1" dirty="0" smtClean="0"/>
              <a:t>*NEW RULE ALERT*</a:t>
            </a:r>
            <a:endParaRPr lang="en-US" sz="6200" b="1" dirty="0"/>
          </a:p>
        </p:txBody>
      </p:sp>
      <p:sp>
        <p:nvSpPr>
          <p:cNvPr id="3" name="Content Placeholder 2"/>
          <p:cNvSpPr>
            <a:spLocks noGrp="1"/>
          </p:cNvSpPr>
          <p:nvPr>
            <p:ph idx="1"/>
          </p:nvPr>
        </p:nvSpPr>
        <p:spPr>
          <a:xfrm>
            <a:off x="1600200" y="1524000"/>
            <a:ext cx="6458157" cy="4051437"/>
          </a:xfrm>
        </p:spPr>
        <p:txBody>
          <a:bodyPr>
            <a:normAutofit/>
          </a:bodyPr>
          <a:lstStyle/>
          <a:p>
            <a:pPr marL="0" indent="0" algn="ctr">
              <a:buNone/>
            </a:pPr>
            <a:r>
              <a:rPr lang="en-US" sz="3000" b="1" dirty="0" smtClean="0"/>
              <a:t>Did you MULTIPLY or DIVIDE </a:t>
            </a:r>
            <a:r>
              <a:rPr lang="en-US" sz="3000" b="1" u="sng" dirty="0" smtClean="0"/>
              <a:t>by</a:t>
            </a:r>
            <a:r>
              <a:rPr lang="en-US" sz="3000" b="1" dirty="0" smtClean="0"/>
              <a:t> a NEGATIVE to finish isolating </a:t>
            </a:r>
            <a:r>
              <a:rPr lang="en-US" sz="3000" b="1" i="1" dirty="0" smtClean="0"/>
              <a:t>x</a:t>
            </a:r>
            <a:r>
              <a:rPr lang="en-US" sz="3000" b="1" dirty="0" smtClean="0"/>
              <a:t>?  </a:t>
            </a:r>
            <a:endParaRPr lang="en-US" sz="3000" b="1" dirty="0"/>
          </a:p>
        </p:txBody>
      </p:sp>
      <p:sp>
        <p:nvSpPr>
          <p:cNvPr id="5" name="TextBox 4"/>
          <p:cNvSpPr txBox="1"/>
          <p:nvPr/>
        </p:nvSpPr>
        <p:spPr>
          <a:xfrm>
            <a:off x="2118649" y="3685401"/>
            <a:ext cx="1066800" cy="553998"/>
          </a:xfrm>
          <a:prstGeom prst="rect">
            <a:avLst/>
          </a:prstGeom>
          <a:noFill/>
        </p:spPr>
        <p:txBody>
          <a:bodyPr wrap="square" rtlCol="0">
            <a:spAutoFit/>
          </a:bodyPr>
          <a:lstStyle/>
          <a:p>
            <a:r>
              <a:rPr lang="en-US" sz="3000" b="1" dirty="0" smtClean="0"/>
              <a:t>Yes</a:t>
            </a:r>
            <a:endParaRPr lang="en-US" sz="3000" b="1" dirty="0"/>
          </a:p>
        </p:txBody>
      </p:sp>
      <p:sp>
        <p:nvSpPr>
          <p:cNvPr id="6" name="TextBox 5"/>
          <p:cNvSpPr txBox="1"/>
          <p:nvPr/>
        </p:nvSpPr>
        <p:spPr>
          <a:xfrm>
            <a:off x="5424668" y="3693117"/>
            <a:ext cx="1066800" cy="553998"/>
          </a:xfrm>
          <a:prstGeom prst="rect">
            <a:avLst/>
          </a:prstGeom>
          <a:noFill/>
        </p:spPr>
        <p:txBody>
          <a:bodyPr wrap="square" rtlCol="0">
            <a:spAutoFit/>
          </a:bodyPr>
          <a:lstStyle/>
          <a:p>
            <a:r>
              <a:rPr lang="en-US" sz="3000" b="1" dirty="0" smtClean="0"/>
              <a:t>No</a:t>
            </a:r>
            <a:endParaRPr lang="en-US" sz="3000" b="1" dirty="0"/>
          </a:p>
        </p:txBody>
      </p:sp>
      <p:sp>
        <p:nvSpPr>
          <p:cNvPr id="7" name="Action Button: Custom 6">
            <a:hlinkClick r:id="rId2" action="ppaction://hlinksldjump" highlightClick="1"/>
          </p:cNvPr>
          <p:cNvSpPr/>
          <p:nvPr/>
        </p:nvSpPr>
        <p:spPr>
          <a:xfrm>
            <a:off x="5376922" y="3581400"/>
            <a:ext cx="838200" cy="762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2095500" y="3581400"/>
            <a:ext cx="838200" cy="7620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82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24475"/>
          </a:xfrm>
        </p:spPr>
        <p:txBody>
          <a:bodyPr>
            <a:normAutofit fontScale="90000"/>
          </a:bodyPr>
          <a:lstStyle/>
          <a:p>
            <a:pPr algn="ctr"/>
            <a:r>
              <a:rPr lang="en-US" b="1" dirty="0" smtClean="0"/>
              <a:t>Then you must reverse the inequality sign!</a:t>
            </a:r>
            <a:endParaRPr lang="en-US" b="1" dirty="0"/>
          </a:p>
        </p:txBody>
      </p:sp>
      <p:sp>
        <p:nvSpPr>
          <p:cNvPr id="3" name="Content Placeholder 2"/>
          <p:cNvSpPr>
            <a:spLocks noGrp="1"/>
          </p:cNvSpPr>
          <p:nvPr>
            <p:ph idx="1"/>
          </p:nvPr>
        </p:nvSpPr>
        <p:spPr>
          <a:xfrm>
            <a:off x="3238500" y="2666999"/>
            <a:ext cx="609599" cy="1088239"/>
          </a:xfrm>
        </p:spPr>
        <p:txBody>
          <a:bodyPr/>
          <a:lstStyle/>
          <a:p>
            <a:pPr marL="0" indent="0">
              <a:buNone/>
            </a:pPr>
            <a:r>
              <a:rPr lang="en-US" sz="6000" b="1" i="1" dirty="0" smtClean="0">
                <a:latin typeface="Times New Roman" pitchFamily="18" charset="0"/>
                <a:cs typeface="Times New Roman" pitchFamily="18" charset="0"/>
              </a:rPr>
              <a:t>x</a:t>
            </a:r>
            <a:endParaRPr lang="en-US" sz="6000" b="1" dirty="0">
              <a:latin typeface="Times New Roman" pitchFamily="18" charset="0"/>
              <a:cs typeface="Times New Roman" pitchFamily="18" charset="0"/>
            </a:endParaRPr>
          </a:p>
        </p:txBody>
      </p:sp>
      <p:sp>
        <p:nvSpPr>
          <p:cNvPr id="5" name="Content Placeholder 2"/>
          <p:cNvSpPr txBox="1">
            <a:spLocks/>
          </p:cNvSpPr>
          <p:nvPr/>
        </p:nvSpPr>
        <p:spPr>
          <a:xfrm>
            <a:off x="3848099" y="2743199"/>
            <a:ext cx="609599" cy="1088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6000" b="1" i="1" dirty="0">
                <a:latin typeface="Times New Roman" pitchFamily="18" charset="0"/>
                <a:cs typeface="Times New Roman" pitchFamily="18" charset="0"/>
              </a:rPr>
              <a:t>&lt;</a:t>
            </a:r>
            <a:endParaRPr lang="en-US" sz="6000" b="1" dirty="0">
              <a:latin typeface="Times New Roman" pitchFamily="18" charset="0"/>
              <a:cs typeface="Times New Roman" pitchFamily="18" charset="0"/>
            </a:endParaRPr>
          </a:p>
        </p:txBody>
      </p:sp>
      <p:sp>
        <p:nvSpPr>
          <p:cNvPr id="6" name="Content Placeholder 2"/>
          <p:cNvSpPr txBox="1">
            <a:spLocks/>
          </p:cNvSpPr>
          <p:nvPr/>
        </p:nvSpPr>
        <p:spPr>
          <a:xfrm>
            <a:off x="4610098" y="2743199"/>
            <a:ext cx="990601" cy="108823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Font typeface="Wingdings 2" charset="2"/>
              <a:buNone/>
            </a:pPr>
            <a:r>
              <a:rPr lang="en-US" sz="6000" b="1" dirty="0" smtClean="0">
                <a:latin typeface="Times New Roman" pitchFamily="18" charset="0"/>
                <a:cs typeface="Times New Roman" pitchFamily="18" charset="0"/>
              </a:rPr>
              <a:t>3</a:t>
            </a:r>
            <a:endParaRPr lang="en-US" sz="6000" b="1" dirty="0">
              <a:latin typeface="Times New Roman" pitchFamily="18" charset="0"/>
              <a:cs typeface="Times New Roman" pitchFamily="18" charset="0"/>
            </a:endParaRPr>
          </a:p>
        </p:txBody>
      </p:sp>
      <p:sp>
        <p:nvSpPr>
          <p:cNvPr id="7" name="TextBox 6"/>
          <p:cNvSpPr txBox="1"/>
          <p:nvPr/>
        </p:nvSpPr>
        <p:spPr>
          <a:xfrm>
            <a:off x="3886199" y="2815775"/>
            <a:ext cx="571499" cy="1015663"/>
          </a:xfrm>
          <a:prstGeom prst="rect">
            <a:avLst/>
          </a:prstGeom>
          <a:noFill/>
        </p:spPr>
        <p:txBody>
          <a:bodyPr wrap="square" rtlCol="0">
            <a:spAutoFit/>
          </a:bodyPr>
          <a:lstStyle/>
          <a:p>
            <a:r>
              <a:rPr lang="en-US" sz="6000" b="1" dirty="0" smtClean="0">
                <a:latin typeface="Times New Roman" pitchFamily="18" charset="0"/>
                <a:cs typeface="Times New Roman" pitchFamily="18" charset="0"/>
              </a:rPr>
              <a:t>&gt;</a:t>
            </a:r>
            <a:endParaRPr lang="en-US" sz="6000" b="1" dirty="0">
              <a:latin typeface="Times New Roman" pitchFamily="18" charset="0"/>
              <a:cs typeface="Times New Roman" pitchFamily="18" charset="0"/>
            </a:endParaRPr>
          </a:p>
        </p:txBody>
      </p:sp>
      <p:sp>
        <p:nvSpPr>
          <p:cNvPr id="11" name="Action Button: Home 10">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71900" y="5454134"/>
            <a:ext cx="1333498" cy="369332"/>
          </a:xfrm>
          <a:prstGeom prst="rect">
            <a:avLst/>
          </a:prstGeom>
          <a:noFill/>
        </p:spPr>
        <p:txBody>
          <a:bodyPr wrap="square" rtlCol="0">
            <a:spAutoFit/>
          </a:bodyPr>
          <a:lstStyle/>
          <a:p>
            <a:r>
              <a:rPr lang="en-US" b="1" dirty="0" smtClean="0"/>
              <a:t>NEXT STEP</a:t>
            </a:r>
            <a:endParaRPr lang="en-US" b="1" dirty="0"/>
          </a:p>
        </p:txBody>
      </p:sp>
      <p:sp>
        <p:nvSpPr>
          <p:cNvPr id="8" name="Action Button: Custom 7">
            <a:hlinkClick r:id="rId3" action="ppaction://hlinksldjump" highlightClick="1"/>
          </p:cNvPr>
          <p:cNvSpPr/>
          <p:nvPr/>
        </p:nvSpPr>
        <p:spPr>
          <a:xfrm>
            <a:off x="3771900" y="5454134"/>
            <a:ext cx="1333498" cy="369332"/>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44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5"/>
                                        </p:tgtEl>
                                        <p:attrNameLst>
                                          <p:attrName>style.visibility</p:attrName>
                                        </p:attrNameLst>
                                      </p:cBhvr>
                                      <p:to>
                                        <p:strVal val="hidden"/>
                                      </p:to>
                                    </p:set>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What am I being asked to do?</a:t>
            </a:r>
            <a:endParaRPr lang="en-US" dirty="0"/>
          </a:p>
        </p:txBody>
      </p:sp>
      <p:sp>
        <p:nvSpPr>
          <p:cNvPr id="7171" name="Content Placeholder 2"/>
          <p:cNvSpPr>
            <a:spLocks noGrp="1"/>
          </p:cNvSpPr>
          <p:nvPr>
            <p:ph idx="1"/>
          </p:nvPr>
        </p:nvSpPr>
        <p:spPr>
          <a:xfrm>
            <a:off x="457200" y="1287071"/>
            <a:ext cx="2133600" cy="1033463"/>
          </a:xfrm>
          <a:solidFill>
            <a:srgbClr val="00B0F0"/>
          </a:solidFill>
          <a:ln>
            <a:solidFill>
              <a:schemeClr val="tx1"/>
            </a:solidFill>
          </a:ln>
        </p:spPr>
        <p:txBody>
          <a:bodyPr/>
          <a:lstStyle/>
          <a:p>
            <a:pPr marL="0" indent="0" algn="ctr" eaLnBrk="1" hangingPunct="1">
              <a:buNone/>
            </a:pPr>
            <a:r>
              <a:rPr lang="en-US" sz="1800" b="1" dirty="0" smtClean="0"/>
              <a:t>Solve the system of equations by graphing</a:t>
            </a:r>
          </a:p>
        </p:txBody>
      </p:sp>
      <p:sp>
        <p:nvSpPr>
          <p:cNvPr id="7172" name="Content Placeholder 2"/>
          <p:cNvSpPr txBox="1">
            <a:spLocks/>
          </p:cNvSpPr>
          <p:nvPr/>
        </p:nvSpPr>
        <p:spPr bwMode="auto">
          <a:xfrm>
            <a:off x="3184525" y="2292350"/>
            <a:ext cx="2454275" cy="1031875"/>
          </a:xfrm>
          <a:prstGeom prst="rect">
            <a:avLst/>
          </a:prstGeom>
          <a:solidFill>
            <a:srgbClr val="92D050"/>
          </a:solidFill>
          <a:ln w="9525">
            <a:solidFill>
              <a:srgbClr val="000000"/>
            </a:solidFill>
            <a:miter lim="800000"/>
            <a:headEnd/>
            <a:tailEnd/>
          </a:ln>
        </p:spPr>
        <p:txBody>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spcBef>
                <a:spcPts val="800"/>
              </a:spcBef>
              <a:buFont typeface="Arial" charset="0"/>
              <a:buNone/>
            </a:pPr>
            <a:r>
              <a:rPr lang="en-US" b="1" dirty="0"/>
              <a:t>Solve the system of equations by substitution</a:t>
            </a:r>
          </a:p>
        </p:txBody>
      </p:sp>
      <p:sp>
        <p:nvSpPr>
          <p:cNvPr id="7173" name="Content Placeholder 2"/>
          <p:cNvSpPr txBox="1">
            <a:spLocks/>
          </p:cNvSpPr>
          <p:nvPr/>
        </p:nvSpPr>
        <p:spPr bwMode="auto">
          <a:xfrm>
            <a:off x="5638800" y="3581400"/>
            <a:ext cx="2454275" cy="1033463"/>
          </a:xfrm>
          <a:prstGeom prst="rect">
            <a:avLst/>
          </a:prstGeom>
          <a:solidFill>
            <a:schemeClr val="bg2">
              <a:lumMod val="50000"/>
            </a:schemeClr>
          </a:solidFill>
          <a:ln w="9525">
            <a:solidFill>
              <a:srgbClr val="000000"/>
            </a:solidFill>
            <a:miter lim="800000"/>
            <a:headEnd/>
            <a:tailEnd/>
          </a:ln>
        </p:spPr>
        <p:txBody>
          <a:bodyPr/>
          <a:lstStyle>
            <a:lvl1pPr marL="342900" indent="-342900"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spcBef>
                <a:spcPts val="800"/>
              </a:spcBef>
              <a:buFont typeface="Arial" charset="0"/>
              <a:buNone/>
            </a:pPr>
            <a:r>
              <a:rPr lang="en-US" b="1" dirty="0"/>
              <a:t>Solve the system of equations by elimination</a:t>
            </a:r>
          </a:p>
        </p:txBody>
      </p:sp>
      <p:sp>
        <p:nvSpPr>
          <p:cNvPr id="3" name="Action Button: Custom 2">
            <a:hlinkClick r:id="rId2" action="ppaction://hlinksldjump" highlightClick="1"/>
          </p:cNvPr>
          <p:cNvSpPr/>
          <p:nvPr/>
        </p:nvSpPr>
        <p:spPr>
          <a:xfrm>
            <a:off x="457200" y="1286658"/>
            <a:ext cx="2133600" cy="1014988"/>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p>
        </p:txBody>
      </p:sp>
      <p:sp>
        <p:nvSpPr>
          <p:cNvPr id="11" name="Action Button: Custom 10">
            <a:hlinkClick r:id="rId3" action="ppaction://hlinksldjump" highlightClick="1"/>
          </p:cNvPr>
          <p:cNvSpPr/>
          <p:nvPr/>
        </p:nvSpPr>
        <p:spPr>
          <a:xfrm>
            <a:off x="3184525" y="2301646"/>
            <a:ext cx="2454275" cy="1022579"/>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Custom 11">
            <a:hlinkClick r:id="rId4" action="ppaction://hlinksldjump" highlightClick="1"/>
          </p:cNvPr>
          <p:cNvSpPr/>
          <p:nvPr/>
        </p:nvSpPr>
        <p:spPr>
          <a:xfrm>
            <a:off x="5655501" y="3596579"/>
            <a:ext cx="2437574" cy="101828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Action Button: Home 12">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681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integers…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4" name="TextBox 3"/>
          <p:cNvSpPr txBox="1"/>
          <p:nvPr/>
        </p:nvSpPr>
        <p:spPr>
          <a:xfrm>
            <a:off x="1143000" y="2362200"/>
            <a:ext cx="1981200" cy="1200329"/>
          </a:xfrm>
          <a:prstGeom prst="rect">
            <a:avLst/>
          </a:prstGeom>
          <a:solidFill>
            <a:srgbClr val="92D050"/>
          </a:solidFill>
          <a:ln w="38100">
            <a:solidFill>
              <a:schemeClr val="tx1"/>
            </a:solidFill>
          </a:ln>
        </p:spPr>
        <p:txBody>
          <a:bodyPr wrap="square" rtlCol="0">
            <a:spAutoFit/>
          </a:bodyPr>
          <a:lstStyle/>
          <a:p>
            <a:pPr algn="ctr"/>
            <a:r>
              <a:rPr lang="en-US" sz="2800" b="1" dirty="0" smtClean="0"/>
              <a:t>Add Integers</a:t>
            </a:r>
          </a:p>
          <a:p>
            <a:pPr algn="ctr"/>
            <a:r>
              <a:rPr lang="en-US" sz="1600" b="1" dirty="0" smtClean="0"/>
              <a:t>(Chapter 2)</a:t>
            </a:r>
            <a:endParaRPr lang="en-US" sz="1600" b="1" dirty="0"/>
          </a:p>
        </p:txBody>
      </p:sp>
      <p:sp>
        <p:nvSpPr>
          <p:cNvPr id="5" name="TextBox 4"/>
          <p:cNvSpPr txBox="1"/>
          <p:nvPr/>
        </p:nvSpPr>
        <p:spPr>
          <a:xfrm>
            <a:off x="5715000" y="2438400"/>
            <a:ext cx="1981200" cy="1200329"/>
          </a:xfrm>
          <a:prstGeom prst="rect">
            <a:avLst/>
          </a:prstGeom>
          <a:solidFill>
            <a:srgbClr val="FF0000"/>
          </a:solidFill>
          <a:ln w="38100">
            <a:solidFill>
              <a:schemeClr val="tx1"/>
            </a:solidFill>
          </a:ln>
        </p:spPr>
        <p:txBody>
          <a:bodyPr wrap="square" rtlCol="0">
            <a:spAutoFit/>
          </a:bodyPr>
          <a:lstStyle/>
          <a:p>
            <a:pPr algn="ctr"/>
            <a:r>
              <a:rPr lang="en-US" sz="2800" b="1" dirty="0" smtClean="0"/>
              <a:t>Subtract Integers</a:t>
            </a:r>
          </a:p>
          <a:p>
            <a:pPr algn="ctr"/>
            <a:r>
              <a:rPr lang="en-US" sz="1600" b="1" dirty="0" smtClean="0"/>
              <a:t>(Chapter 2)</a:t>
            </a:r>
            <a:endParaRPr lang="en-US" sz="1600" b="1" dirty="0"/>
          </a:p>
        </p:txBody>
      </p:sp>
      <p:sp>
        <p:nvSpPr>
          <p:cNvPr id="6" name="TextBox 5"/>
          <p:cNvSpPr txBox="1"/>
          <p:nvPr/>
        </p:nvSpPr>
        <p:spPr>
          <a:xfrm>
            <a:off x="3352800" y="4343400"/>
            <a:ext cx="1981200" cy="1200329"/>
          </a:xfrm>
          <a:prstGeom prst="rect">
            <a:avLst/>
          </a:prstGeom>
          <a:solidFill>
            <a:schemeClr val="accent3">
              <a:lumMod val="75000"/>
            </a:schemeClr>
          </a:solidFill>
          <a:ln w="38100">
            <a:solidFill>
              <a:schemeClr val="tx1"/>
            </a:solidFill>
          </a:ln>
        </p:spPr>
        <p:txBody>
          <a:bodyPr wrap="square" rtlCol="0">
            <a:spAutoFit/>
          </a:bodyPr>
          <a:lstStyle/>
          <a:p>
            <a:pPr algn="ctr"/>
            <a:r>
              <a:rPr lang="en-US" sz="2800" b="1" dirty="0" err="1" smtClean="0"/>
              <a:t>Mult</a:t>
            </a:r>
            <a:r>
              <a:rPr lang="en-US" sz="2800" b="1" dirty="0" smtClean="0"/>
              <a:t>./Div. Integers</a:t>
            </a:r>
          </a:p>
          <a:p>
            <a:pPr algn="ctr"/>
            <a:r>
              <a:rPr lang="en-US" sz="1600" b="1" dirty="0" smtClean="0"/>
              <a:t>(Chapter 2)</a:t>
            </a:r>
            <a:endParaRPr lang="en-US" sz="1600"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1143000" y="23622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5715000" y="2438400"/>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3352800" y="4343399"/>
            <a:ext cx="1981200"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3761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graphing</a:t>
            </a:r>
            <a:endParaRPr lang="en-US" dirty="0"/>
          </a:p>
        </p:txBody>
      </p:sp>
      <p:sp>
        <p:nvSpPr>
          <p:cNvPr id="8195" name="Content Placeholder 2"/>
          <p:cNvSpPr>
            <a:spLocks noGrp="1"/>
          </p:cNvSpPr>
          <p:nvPr>
            <p:ph idx="1"/>
          </p:nvPr>
        </p:nvSpPr>
        <p:spPr>
          <a:xfrm>
            <a:off x="822325" y="1100138"/>
            <a:ext cx="7521575" cy="1262062"/>
          </a:xfrm>
        </p:spPr>
        <p:txBody>
          <a:bodyPr>
            <a:normAutofit fontScale="70000" lnSpcReduction="20000"/>
          </a:bodyPr>
          <a:lstStyle/>
          <a:p>
            <a:pPr eaLnBrk="1" hangingPunct="1">
              <a:buFont typeface="Arial" charset="0"/>
              <a:buAutoNum type="arabicPeriod"/>
            </a:pPr>
            <a:r>
              <a:rPr lang="en-US" b="0" smtClean="0"/>
              <a:t>Graph each line separately in the same coordinate plane.</a:t>
            </a:r>
          </a:p>
          <a:p>
            <a:pPr eaLnBrk="1" hangingPunct="1">
              <a:buFont typeface="Arial" charset="0"/>
              <a:buAutoNum type="arabicPeriod"/>
            </a:pPr>
            <a:endParaRPr lang="en-US" b="0" smtClean="0"/>
          </a:p>
          <a:p>
            <a:pPr eaLnBrk="1" hangingPunct="1">
              <a:buFont typeface="Arial" charset="0"/>
              <a:buAutoNum type="arabicPeriod"/>
            </a:pPr>
            <a:r>
              <a:rPr lang="en-US" b="0" smtClean="0"/>
              <a:t>Look for the point of intersection.  (this is your solution)</a:t>
            </a: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32038"/>
            <a:ext cx="3505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7"/>
          <p:cNvSpPr txBox="1">
            <a:spLocks noChangeArrowheads="1"/>
          </p:cNvSpPr>
          <p:nvPr/>
        </p:nvSpPr>
        <p:spPr bwMode="auto">
          <a:xfrm>
            <a:off x="6781800" y="3048000"/>
            <a:ext cx="175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en-US" b="1"/>
              <a:t>I forget how to graph lines….</a:t>
            </a:r>
          </a:p>
          <a:p>
            <a:pPr algn="ctr" eaLnBrk="1" hangingPunct="1"/>
            <a:r>
              <a:rPr lang="en-US" b="1"/>
              <a:t>(Click here</a:t>
            </a:r>
            <a:r>
              <a:rPr lang="en-US"/>
              <a:t>)</a:t>
            </a:r>
          </a:p>
        </p:txBody>
      </p:sp>
      <p:grpSp>
        <p:nvGrpSpPr>
          <p:cNvPr id="8200" name="Group 9"/>
          <p:cNvGrpSpPr>
            <a:grpSpLocks/>
          </p:cNvGrpSpPr>
          <p:nvPr/>
        </p:nvGrpSpPr>
        <p:grpSpPr bwMode="auto">
          <a:xfrm>
            <a:off x="4994275" y="3916363"/>
            <a:ext cx="1406525" cy="1592262"/>
            <a:chOff x="4993994" y="3916915"/>
            <a:chExt cx="1406806" cy="1591417"/>
          </a:xfrm>
        </p:grpSpPr>
        <p:sp>
          <p:nvSpPr>
            <p:cNvPr id="5" name="Up Arrow 4"/>
            <p:cNvSpPr/>
            <p:nvPr/>
          </p:nvSpPr>
          <p:spPr>
            <a:xfrm rot="20931318">
              <a:off x="4993994" y="3916915"/>
              <a:ext cx="381076" cy="6473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03" name="TextBox 8"/>
            <p:cNvSpPr txBox="1">
              <a:spLocks noChangeArrowheads="1"/>
            </p:cNvSpPr>
            <p:nvPr/>
          </p:nvSpPr>
          <p:spPr bwMode="auto">
            <a:xfrm>
              <a:off x="5029200" y="4800600"/>
              <a:ext cx="1371600" cy="70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sz="2000" b="1">
                  <a:latin typeface="Eras Bold ITC" pitchFamily="34" charset="0"/>
                </a:rPr>
                <a:t>Solution is (3, 2)</a:t>
              </a:r>
            </a:p>
          </p:txBody>
        </p:sp>
      </p:grpSp>
      <p:sp>
        <p:nvSpPr>
          <p:cNvPr id="11" name="Action Button: Custom 10">
            <a:hlinkClick r:id="rId3" action="ppaction://hlinksldjump" highlightClick="1"/>
          </p:cNvPr>
          <p:cNvSpPr/>
          <p:nvPr/>
        </p:nvSpPr>
        <p:spPr>
          <a:xfrm>
            <a:off x="6553200" y="2938463"/>
            <a:ext cx="2209800" cy="130175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Action Button: Home 11">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2819400"/>
            <a:ext cx="1371600" cy="646331"/>
          </a:xfrm>
          <a:prstGeom prst="rect">
            <a:avLst/>
          </a:prstGeom>
          <a:solidFill>
            <a:srgbClr val="00B0F0"/>
          </a:solidFill>
          <a:ln w="28575">
            <a:solidFill>
              <a:schemeClr val="tx1"/>
            </a:solidFill>
          </a:ln>
        </p:spPr>
        <p:txBody>
          <a:bodyPr wrap="square" rtlCol="0">
            <a:spAutoFit/>
          </a:bodyPr>
          <a:lstStyle/>
          <a:p>
            <a:pPr algn="ctr"/>
            <a:r>
              <a:rPr lang="en-US" dirty="0" smtClean="0"/>
              <a:t>I got parallel lines</a:t>
            </a:r>
            <a:endParaRPr lang="en-US" dirty="0"/>
          </a:p>
        </p:txBody>
      </p:sp>
      <p:sp>
        <p:nvSpPr>
          <p:cNvPr id="4" name="Action Button: Custom 3">
            <a:hlinkClick r:id="rId5" action="ppaction://hlinksldjump" highlightClick="1"/>
          </p:cNvPr>
          <p:cNvSpPr/>
          <p:nvPr/>
        </p:nvSpPr>
        <p:spPr>
          <a:xfrm>
            <a:off x="304800" y="2819399"/>
            <a:ext cx="1371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3885648"/>
            <a:ext cx="1371600" cy="646331"/>
          </a:xfrm>
          <a:prstGeom prst="rect">
            <a:avLst/>
          </a:prstGeom>
          <a:solidFill>
            <a:srgbClr val="92D050"/>
          </a:solidFill>
          <a:ln w="28575">
            <a:solidFill>
              <a:schemeClr val="tx1"/>
            </a:solidFill>
          </a:ln>
        </p:spPr>
        <p:txBody>
          <a:bodyPr wrap="square" rtlCol="0">
            <a:spAutoFit/>
          </a:bodyPr>
          <a:lstStyle/>
          <a:p>
            <a:pPr algn="ctr"/>
            <a:r>
              <a:rPr lang="en-US" dirty="0" smtClean="0"/>
              <a:t>I got one line</a:t>
            </a:r>
            <a:endParaRPr lang="en-US" dirty="0"/>
          </a:p>
        </p:txBody>
      </p:sp>
      <p:sp>
        <p:nvSpPr>
          <p:cNvPr id="9" name="Action Button: Custom 8">
            <a:hlinkClick r:id="rId6" action="ppaction://hlinksldjump" highlightClick="1"/>
          </p:cNvPr>
          <p:cNvSpPr/>
          <p:nvPr/>
        </p:nvSpPr>
        <p:spPr>
          <a:xfrm>
            <a:off x="304800" y="3885648"/>
            <a:ext cx="13716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862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2000" fill="hold"/>
                                        <p:tgtEl>
                                          <p:spTgt spid="8200"/>
                                        </p:tgtEl>
                                        <p:attrNameLst>
                                          <p:attrName>ppt_x</p:attrName>
                                        </p:attrNameLst>
                                      </p:cBhvr>
                                      <p:tavLst>
                                        <p:tav tm="0">
                                          <p:val>
                                            <p:strVal val="#ppt_x"/>
                                          </p:val>
                                        </p:tav>
                                        <p:tav tm="100000">
                                          <p:val>
                                            <p:strVal val="#ppt_x"/>
                                          </p:val>
                                        </p:tav>
                                      </p:tavLst>
                                    </p:anim>
                                    <p:anim calcmode="lin" valueType="num">
                                      <p:cBhvr additive="base">
                                        <p:cTn id="8" dur="20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substitution</a:t>
            </a:r>
            <a:endParaRPr lang="en-US" dirty="0"/>
          </a:p>
        </p:txBody>
      </p:sp>
      <p:sp>
        <p:nvSpPr>
          <p:cNvPr id="9219" name="Content Placeholder 2"/>
          <p:cNvSpPr>
            <a:spLocks noGrp="1"/>
          </p:cNvSpPr>
          <p:nvPr>
            <p:ph idx="1"/>
          </p:nvPr>
        </p:nvSpPr>
        <p:spPr>
          <a:xfrm>
            <a:off x="579329" y="1251744"/>
            <a:ext cx="7521575" cy="2133600"/>
          </a:xfrm>
        </p:spPr>
        <p:txBody>
          <a:bodyPr>
            <a:normAutofit/>
          </a:bodyPr>
          <a:lstStyle/>
          <a:p>
            <a:pPr eaLnBrk="1" hangingPunct="1">
              <a:buFont typeface="Arial" charset="0"/>
              <a:buAutoNum type="arabicPeriod"/>
            </a:pPr>
            <a:r>
              <a:rPr lang="en-US" sz="2000" b="0" dirty="0" smtClean="0"/>
              <a:t>Isolate one of your variables</a:t>
            </a:r>
          </a:p>
          <a:p>
            <a:pPr eaLnBrk="1" hangingPunct="1">
              <a:buFont typeface="Arial" charset="0"/>
              <a:buAutoNum type="arabicPeriod"/>
            </a:pPr>
            <a:r>
              <a:rPr lang="en-US" sz="2000" b="0" dirty="0" smtClean="0"/>
              <a:t>Substitute what that variable is equal to into the other equation</a:t>
            </a:r>
          </a:p>
          <a:p>
            <a:pPr eaLnBrk="1" hangingPunct="1">
              <a:buFont typeface="Arial" charset="0"/>
              <a:buAutoNum type="arabicPeriod"/>
            </a:pPr>
            <a:r>
              <a:rPr lang="en-US" sz="2000" b="0" dirty="0" smtClean="0"/>
              <a:t>Solve for the variable you have</a:t>
            </a:r>
          </a:p>
          <a:p>
            <a:pPr eaLnBrk="1" hangingPunct="1">
              <a:buFont typeface="Arial" charset="0"/>
              <a:buAutoNum type="arabicPeriod"/>
            </a:pPr>
            <a:r>
              <a:rPr lang="en-US" sz="2000" b="0" dirty="0" smtClean="0"/>
              <a:t>Find the other variable….</a:t>
            </a:r>
          </a:p>
          <a:p>
            <a:pPr eaLnBrk="1" hangingPunct="1">
              <a:buFont typeface="Arial" charset="0"/>
              <a:buAutoNum type="arabicPeriod"/>
            </a:pPr>
            <a:r>
              <a:rPr lang="en-US" sz="2000" b="0" dirty="0" smtClean="0"/>
              <a:t>Express your answer as an ordered pair.</a:t>
            </a:r>
            <a:endParaRPr lang="en-US" sz="2000" dirty="0" smtClean="0"/>
          </a:p>
        </p:txBody>
      </p:sp>
      <p:sp>
        <p:nvSpPr>
          <p:cNvPr id="9220" name="TextBox 2"/>
          <p:cNvSpPr txBox="1">
            <a:spLocks noChangeArrowheads="1"/>
          </p:cNvSpPr>
          <p:nvPr/>
        </p:nvSpPr>
        <p:spPr bwMode="auto">
          <a:xfrm>
            <a:off x="3581400" y="32004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i="1"/>
              <a:t>y</a:t>
            </a:r>
            <a:r>
              <a:rPr lang="en-US" b="1"/>
              <a:t> =</a:t>
            </a:r>
            <a:endParaRPr lang="en-US" b="1" i="1"/>
          </a:p>
        </p:txBody>
      </p:sp>
      <p:sp>
        <p:nvSpPr>
          <p:cNvPr id="6" name="TextBox 5"/>
          <p:cNvSpPr txBox="1">
            <a:spLocks noChangeArrowheads="1"/>
          </p:cNvSpPr>
          <p:nvPr/>
        </p:nvSpPr>
        <p:spPr bwMode="auto">
          <a:xfrm>
            <a:off x="3962400" y="3200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2</a:t>
            </a:r>
            <a:r>
              <a:rPr lang="en-US" b="1" i="1"/>
              <a:t>x </a:t>
            </a:r>
            <a:r>
              <a:rPr lang="en-US" b="1"/>
              <a:t>– 5 </a:t>
            </a:r>
          </a:p>
        </p:txBody>
      </p:sp>
      <p:sp>
        <p:nvSpPr>
          <p:cNvPr id="9222" name="TextBox 6"/>
          <p:cNvSpPr txBox="1">
            <a:spLocks noChangeArrowheads="1"/>
          </p:cNvSpPr>
          <p:nvPr/>
        </p:nvSpPr>
        <p:spPr bwMode="auto">
          <a:xfrm>
            <a:off x="3632461" y="38862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3</a:t>
            </a:r>
            <a:r>
              <a:rPr lang="en-US" b="1" i="1" dirty="0"/>
              <a:t>x</a:t>
            </a:r>
            <a:r>
              <a:rPr lang="en-US" b="1" dirty="0"/>
              <a:t> + 2</a:t>
            </a:r>
            <a:r>
              <a:rPr lang="en-US" b="1" i="1" dirty="0"/>
              <a:t>y</a:t>
            </a:r>
            <a:r>
              <a:rPr lang="en-US" b="1" dirty="0"/>
              <a:t> = 5</a:t>
            </a:r>
          </a:p>
        </p:txBody>
      </p:sp>
      <p:sp>
        <p:nvSpPr>
          <p:cNvPr id="8" name="TextBox 7"/>
          <p:cNvSpPr txBox="1">
            <a:spLocks noChangeArrowheads="1"/>
          </p:cNvSpPr>
          <p:nvPr/>
        </p:nvSpPr>
        <p:spPr bwMode="auto">
          <a:xfrm>
            <a:off x="3581400" y="4648200"/>
            <a:ext cx="194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3</a:t>
            </a:r>
            <a:r>
              <a:rPr lang="en-US" b="1" i="1" dirty="0"/>
              <a:t>x</a:t>
            </a:r>
            <a:r>
              <a:rPr lang="en-US" b="1" dirty="0"/>
              <a:t> + 2(2</a:t>
            </a:r>
            <a:r>
              <a:rPr lang="en-US" b="1" i="1" dirty="0"/>
              <a:t>x</a:t>
            </a:r>
            <a:r>
              <a:rPr lang="en-US" b="1" dirty="0"/>
              <a:t> – 5) =5</a:t>
            </a:r>
          </a:p>
        </p:txBody>
      </p:sp>
      <p:sp>
        <p:nvSpPr>
          <p:cNvPr id="9" name="TextBox 8"/>
          <p:cNvSpPr txBox="1">
            <a:spLocks noChangeArrowheads="1"/>
          </p:cNvSpPr>
          <p:nvPr/>
        </p:nvSpPr>
        <p:spPr bwMode="auto">
          <a:xfrm>
            <a:off x="3352800" y="5647151"/>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dirty="0"/>
              <a:t>Now solve for </a:t>
            </a:r>
            <a:r>
              <a:rPr lang="en-US" b="1" i="1" dirty="0"/>
              <a:t>x</a:t>
            </a:r>
            <a:r>
              <a:rPr lang="en-US" b="1" dirty="0"/>
              <a:t>, then go back and find </a:t>
            </a:r>
            <a:r>
              <a:rPr lang="en-US" b="1" i="1" dirty="0"/>
              <a:t>y</a:t>
            </a:r>
            <a:r>
              <a:rPr lang="en-US" b="1" dirty="0"/>
              <a:t>.  </a:t>
            </a:r>
          </a:p>
        </p:txBody>
      </p:sp>
      <p:sp>
        <p:nvSpPr>
          <p:cNvPr id="13" name="Action Button: Home 12">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ction Button: Custom 2">
            <a:hlinkClick r:id="rId3" action="ppaction://hlinksldjump" highlightClick="1"/>
          </p:cNvPr>
          <p:cNvSpPr/>
          <p:nvPr/>
        </p:nvSpPr>
        <p:spPr>
          <a:xfrm>
            <a:off x="3352800" y="5638800"/>
            <a:ext cx="2514600" cy="654464"/>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9600" y="4154269"/>
            <a:ext cx="1219200" cy="646331"/>
          </a:xfrm>
          <a:prstGeom prst="rect">
            <a:avLst/>
          </a:prstGeom>
          <a:solidFill>
            <a:srgbClr val="92D050"/>
          </a:solidFill>
          <a:ln w="28575">
            <a:solidFill>
              <a:schemeClr val="tx1"/>
            </a:solidFill>
          </a:ln>
        </p:spPr>
        <p:txBody>
          <a:bodyPr wrap="square" rtlCol="0">
            <a:spAutoFit/>
          </a:bodyPr>
          <a:lstStyle/>
          <a:p>
            <a:pPr algn="ctr"/>
            <a:r>
              <a:rPr lang="en-US" b="1" dirty="0" smtClean="0"/>
              <a:t>False </a:t>
            </a:r>
          </a:p>
          <a:p>
            <a:pPr algn="ctr"/>
            <a:r>
              <a:rPr lang="en-US" b="1" dirty="0" smtClean="0"/>
              <a:t>Statement</a:t>
            </a:r>
            <a:endParaRPr lang="en-US" b="1" dirty="0"/>
          </a:p>
        </p:txBody>
      </p:sp>
      <p:sp>
        <p:nvSpPr>
          <p:cNvPr id="5" name="Action Button: Custom 4">
            <a:hlinkClick r:id="rId4" action="ppaction://hlinksldjump" highlightClick="1"/>
          </p:cNvPr>
          <p:cNvSpPr/>
          <p:nvPr/>
        </p:nvSpPr>
        <p:spPr>
          <a:xfrm>
            <a:off x="609600" y="4126798"/>
            <a:ext cx="1219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35815" y="3922713"/>
            <a:ext cx="1295400" cy="646331"/>
          </a:xfrm>
          <a:prstGeom prst="rect">
            <a:avLst/>
          </a:prstGeom>
          <a:solidFill>
            <a:srgbClr val="C00000"/>
          </a:solidFill>
          <a:ln w="28575">
            <a:solidFill>
              <a:schemeClr val="tx1"/>
            </a:solidFill>
          </a:ln>
        </p:spPr>
        <p:txBody>
          <a:bodyPr wrap="square" rtlCol="0">
            <a:spAutoFit/>
          </a:bodyPr>
          <a:lstStyle/>
          <a:p>
            <a:pPr algn="ctr"/>
            <a:r>
              <a:rPr lang="en-US" b="1" dirty="0" smtClean="0"/>
              <a:t>True Statement</a:t>
            </a:r>
            <a:endParaRPr lang="en-US" b="1" dirty="0"/>
          </a:p>
        </p:txBody>
      </p:sp>
      <p:sp>
        <p:nvSpPr>
          <p:cNvPr id="17" name="Action Button: Custom 16">
            <a:hlinkClick r:id="rId5" action="ppaction://hlinksldjump" highlightClick="1"/>
          </p:cNvPr>
          <p:cNvSpPr/>
          <p:nvPr/>
        </p:nvSpPr>
        <p:spPr>
          <a:xfrm>
            <a:off x="6835815" y="3932922"/>
            <a:ext cx="12954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812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grpId="0" nodeType="withEffect">
                                  <p:stCondLst>
                                    <p:cond delay="0"/>
                                  </p:stCondLst>
                                  <p:childTnLst>
                                    <p:anim calcmode="lin" valueType="num">
                                      <p:cBhvr>
                                        <p:cTn id="6" dur="3000"/>
                                        <p:tgtEl>
                                          <p:spTgt spid="6"/>
                                        </p:tgtEl>
                                        <p:attrNameLst>
                                          <p:attrName>ppt_w</p:attrName>
                                        </p:attrNameLst>
                                      </p:cBhvr>
                                      <p:tavLst>
                                        <p:tav tm="0">
                                          <p:val>
                                            <p:strVal val="ppt_w"/>
                                          </p:val>
                                        </p:tav>
                                        <p:tav tm="100000">
                                          <p:val>
                                            <p:fltVal val="0"/>
                                          </p:val>
                                        </p:tav>
                                      </p:tavLst>
                                    </p:anim>
                                    <p:anim calcmode="lin" valueType="num">
                                      <p:cBhvr>
                                        <p:cTn id="7" dur="3000"/>
                                        <p:tgtEl>
                                          <p:spTgt spid="6"/>
                                        </p:tgtEl>
                                        <p:attrNameLst>
                                          <p:attrName>ppt_h</p:attrName>
                                        </p:attrNameLst>
                                      </p:cBhvr>
                                      <p:tavLst>
                                        <p:tav tm="0">
                                          <p:val>
                                            <p:strVal val="ppt_h"/>
                                          </p:val>
                                        </p:tav>
                                        <p:tav tm="100000">
                                          <p:val>
                                            <p:fltVal val="0"/>
                                          </p:val>
                                        </p:tav>
                                      </p:tavLst>
                                    </p:anim>
                                    <p:anim calcmode="lin" valueType="num">
                                      <p:cBhvr>
                                        <p:cTn id="8" dur="3000"/>
                                        <p:tgtEl>
                                          <p:spTgt spid="6"/>
                                        </p:tgtEl>
                                        <p:attrNameLst>
                                          <p:attrName>style.rotation</p:attrName>
                                        </p:attrNameLst>
                                      </p:cBhvr>
                                      <p:tavLst>
                                        <p:tav tm="0">
                                          <p:val>
                                            <p:fltVal val="0"/>
                                          </p:val>
                                        </p:tav>
                                        <p:tav tm="100000">
                                          <p:val>
                                            <p:fltVal val="90"/>
                                          </p:val>
                                        </p:tav>
                                      </p:tavLst>
                                    </p:anim>
                                    <p:animEffect transition="out" filter="fade">
                                      <p:cBhvr>
                                        <p:cTn id="9" dur="3000"/>
                                        <p:tgtEl>
                                          <p:spTgt spid="6"/>
                                        </p:tgtEl>
                                      </p:cBhvr>
                                    </p:animEffect>
                                    <p:set>
                                      <p:cBhvr>
                                        <p:cTn id="10" dur="1" fill="hold">
                                          <p:stCondLst>
                                            <p:cond delay="2999"/>
                                          </p:stCondLst>
                                        </p:cTn>
                                        <p:tgtEl>
                                          <p:spTgt spid="6"/>
                                        </p:tgtEl>
                                        <p:attrNameLst>
                                          <p:attrName>style.visibility</p:attrName>
                                        </p:attrNameLst>
                                      </p:cBhvr>
                                      <p:to>
                                        <p:strVal val="hidden"/>
                                      </p:to>
                                    </p:set>
                                  </p:childTnLst>
                                </p:cTn>
                              </p:par>
                              <p:par>
                                <p:cTn id="11" presetID="42" presetClass="exit" presetSubtype="0" fill="hold" grpId="1" nodeType="withEffect">
                                  <p:stCondLst>
                                    <p:cond delay="0"/>
                                  </p:stCondLst>
                                  <p:childTnLst>
                                    <p:animEffect transition="out" filter="fade">
                                      <p:cBhvr>
                                        <p:cTn id="12" dur="3000"/>
                                        <p:tgtEl>
                                          <p:spTgt spid="6"/>
                                        </p:tgtEl>
                                      </p:cBhvr>
                                    </p:animEffect>
                                    <p:anim calcmode="lin" valueType="num">
                                      <p:cBhvr>
                                        <p:cTn id="13" dur="3000"/>
                                        <p:tgtEl>
                                          <p:spTgt spid="6"/>
                                        </p:tgtEl>
                                        <p:attrNameLst>
                                          <p:attrName>ppt_x</p:attrName>
                                        </p:attrNameLst>
                                      </p:cBhvr>
                                      <p:tavLst>
                                        <p:tav tm="0">
                                          <p:val>
                                            <p:strVal val="ppt_x"/>
                                          </p:val>
                                        </p:tav>
                                        <p:tav tm="100000">
                                          <p:val>
                                            <p:strVal val="ppt_x"/>
                                          </p:val>
                                        </p:tav>
                                      </p:tavLst>
                                    </p:anim>
                                    <p:anim calcmode="lin" valueType="num">
                                      <p:cBhvr>
                                        <p:cTn id="14" dur="3000"/>
                                        <p:tgtEl>
                                          <p:spTgt spid="6"/>
                                        </p:tgtEl>
                                        <p:attrNameLst>
                                          <p:attrName>ppt_y</p:attrName>
                                        </p:attrNameLst>
                                      </p:cBhvr>
                                      <p:tavLst>
                                        <p:tav tm="0">
                                          <p:val>
                                            <p:strVal val="ppt_y"/>
                                          </p:val>
                                        </p:tav>
                                        <p:tav tm="100000">
                                          <p:val>
                                            <p:strVal val="ppt_y+.1"/>
                                          </p:val>
                                        </p:tav>
                                      </p:tavLst>
                                    </p:anim>
                                    <p:set>
                                      <p:cBhvr>
                                        <p:cTn id="15" dur="1" fill="hold">
                                          <p:stCondLst>
                                            <p:cond delay="2999"/>
                                          </p:stCondLst>
                                        </p:cTn>
                                        <p:tgtEl>
                                          <p:spTgt spid="6"/>
                                        </p:tgtEl>
                                        <p:attrNameLst>
                                          <p:attrName>style.visibility</p:attrName>
                                        </p:attrNameLst>
                                      </p:cBhvr>
                                      <p:to>
                                        <p:strVal val="hidden"/>
                                      </p:to>
                                    </p:se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0" fill="hold"/>
                                        <p:tgtEl>
                                          <p:spTgt spid="8"/>
                                        </p:tgtEl>
                                        <p:attrNameLst>
                                          <p:attrName>ppt_w</p:attrName>
                                        </p:attrNameLst>
                                      </p:cBhvr>
                                      <p:tavLst>
                                        <p:tav tm="0">
                                          <p:val>
                                            <p:fltVal val="0"/>
                                          </p:val>
                                        </p:tav>
                                        <p:tav tm="100000">
                                          <p:val>
                                            <p:strVal val="#ppt_w"/>
                                          </p:val>
                                        </p:tav>
                                      </p:tavLst>
                                    </p:anim>
                                    <p:anim calcmode="lin" valueType="num">
                                      <p:cBhvr>
                                        <p:cTn id="19" dur="3000" fill="hold"/>
                                        <p:tgtEl>
                                          <p:spTgt spid="8"/>
                                        </p:tgtEl>
                                        <p:attrNameLst>
                                          <p:attrName>ppt_h</p:attrName>
                                        </p:attrNameLst>
                                      </p:cBhvr>
                                      <p:tavLst>
                                        <p:tav tm="0">
                                          <p:val>
                                            <p:fltVal val="0"/>
                                          </p:val>
                                        </p:tav>
                                        <p:tav tm="100000">
                                          <p:val>
                                            <p:strVal val="#ppt_h"/>
                                          </p:val>
                                        </p:tav>
                                      </p:tavLst>
                                    </p:anim>
                                    <p:anim calcmode="lin" valueType="num">
                                      <p:cBhvr>
                                        <p:cTn id="20" dur="3000" fill="hold"/>
                                        <p:tgtEl>
                                          <p:spTgt spid="8"/>
                                        </p:tgtEl>
                                        <p:attrNameLst>
                                          <p:attrName>style.rotation</p:attrName>
                                        </p:attrNameLst>
                                      </p:cBhvr>
                                      <p:tavLst>
                                        <p:tav tm="0">
                                          <p:val>
                                            <p:fltVal val="90"/>
                                          </p:val>
                                        </p:tav>
                                        <p:tav tm="100000">
                                          <p:val>
                                            <p:fltVal val="0"/>
                                          </p:val>
                                        </p:tav>
                                      </p:tavLst>
                                    </p:anim>
                                    <p:animEffect transition="in" filter="fade">
                                      <p:cBhvr>
                                        <p:cTn id="21" dur="3000"/>
                                        <p:tgtEl>
                                          <p:spTgt spid="8"/>
                                        </p:tgtEl>
                                      </p:cBhvr>
                                    </p:animEffect>
                                  </p:childTnLst>
                                </p:cTn>
                              </p:par>
                            </p:childTnLst>
                          </p:cTn>
                        </p:par>
                        <p:par>
                          <p:cTn id="22" fill="hold" nodeType="afterGroup">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Solve a system by elimination</a:t>
            </a:r>
            <a:endParaRPr lang="en-US" dirty="0"/>
          </a:p>
        </p:txBody>
      </p:sp>
      <p:sp>
        <p:nvSpPr>
          <p:cNvPr id="10243" name="Content Placeholder 2"/>
          <p:cNvSpPr>
            <a:spLocks noGrp="1"/>
          </p:cNvSpPr>
          <p:nvPr>
            <p:ph idx="1"/>
          </p:nvPr>
        </p:nvSpPr>
        <p:spPr>
          <a:xfrm>
            <a:off x="822325" y="1100138"/>
            <a:ext cx="7521575" cy="2481262"/>
          </a:xfrm>
        </p:spPr>
        <p:txBody>
          <a:bodyPr>
            <a:normAutofit fontScale="55000" lnSpcReduction="20000"/>
          </a:bodyPr>
          <a:lstStyle/>
          <a:p>
            <a:pPr eaLnBrk="1" hangingPunct="1">
              <a:buFont typeface="Arial" charset="0"/>
              <a:buAutoNum type="arabicPeriod"/>
            </a:pPr>
            <a:r>
              <a:rPr lang="en-US" b="0" smtClean="0"/>
              <a:t>Make sure the equations are ready to be added or subtracted (you may have to rearrange your equations so they are stacked, you may also have to multiply one or both equations so the coefficients of one of the variables match)</a:t>
            </a:r>
          </a:p>
          <a:p>
            <a:pPr eaLnBrk="1" hangingPunct="1">
              <a:buFont typeface="Arial" charset="0"/>
              <a:buAutoNum type="arabicPeriod"/>
            </a:pPr>
            <a:r>
              <a:rPr lang="en-US" b="0" smtClean="0"/>
              <a:t>Add or subtract your equations so one of your variables gets eliminated.</a:t>
            </a:r>
          </a:p>
          <a:p>
            <a:pPr eaLnBrk="1" hangingPunct="1">
              <a:buFont typeface="Arial" charset="0"/>
              <a:buAutoNum type="arabicPeriod"/>
            </a:pPr>
            <a:r>
              <a:rPr lang="en-US" b="0" smtClean="0"/>
              <a:t>Solve for the single variable you have left.</a:t>
            </a:r>
          </a:p>
          <a:p>
            <a:pPr eaLnBrk="1" hangingPunct="1">
              <a:buFont typeface="Arial" charset="0"/>
              <a:buAutoNum type="arabicPeriod"/>
            </a:pPr>
            <a:r>
              <a:rPr lang="en-US" b="0" smtClean="0"/>
              <a:t>Plug back into either equation to find the other variable.</a:t>
            </a:r>
          </a:p>
          <a:p>
            <a:pPr eaLnBrk="1" hangingPunct="1">
              <a:buFont typeface="Arial" charset="0"/>
              <a:buAutoNum type="arabicPeriod"/>
            </a:pPr>
            <a:r>
              <a:rPr lang="en-US" b="0" smtClean="0"/>
              <a:t>Express your answer as an ordered pair.  </a:t>
            </a:r>
            <a:endParaRPr lang="en-US" smtClean="0"/>
          </a:p>
        </p:txBody>
      </p:sp>
      <p:sp>
        <p:nvSpPr>
          <p:cNvPr id="10246" name="TextBox 2"/>
          <p:cNvSpPr txBox="1">
            <a:spLocks noChangeArrowheads="1"/>
          </p:cNvSpPr>
          <p:nvPr/>
        </p:nvSpPr>
        <p:spPr bwMode="auto">
          <a:xfrm>
            <a:off x="3810000" y="3657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3</a:t>
            </a:r>
            <a:r>
              <a:rPr lang="en-US" b="1" i="1"/>
              <a:t>x</a:t>
            </a:r>
            <a:r>
              <a:rPr lang="en-US" b="1"/>
              <a:t> – 4</a:t>
            </a:r>
            <a:r>
              <a:rPr lang="en-US" b="1" i="1"/>
              <a:t>y</a:t>
            </a:r>
            <a:r>
              <a:rPr lang="en-US" b="1"/>
              <a:t> = 8</a:t>
            </a:r>
          </a:p>
          <a:p>
            <a:pPr eaLnBrk="1" hangingPunct="1"/>
            <a:r>
              <a:rPr lang="en-US" b="1"/>
              <a:t>6</a:t>
            </a:r>
            <a:r>
              <a:rPr lang="en-US" b="1" i="1"/>
              <a:t>x</a:t>
            </a:r>
            <a:r>
              <a:rPr lang="en-US" b="1"/>
              <a:t> + 4</a:t>
            </a:r>
            <a:r>
              <a:rPr lang="en-US" b="1" i="1"/>
              <a:t>y</a:t>
            </a:r>
            <a:r>
              <a:rPr lang="en-US" b="1"/>
              <a:t> = 10</a:t>
            </a:r>
          </a:p>
        </p:txBody>
      </p:sp>
      <p:grpSp>
        <p:nvGrpSpPr>
          <p:cNvPr id="10" name="Group 9"/>
          <p:cNvGrpSpPr>
            <a:grpSpLocks/>
          </p:cNvGrpSpPr>
          <p:nvPr/>
        </p:nvGrpSpPr>
        <p:grpSpPr bwMode="auto">
          <a:xfrm>
            <a:off x="3505200" y="3922713"/>
            <a:ext cx="3044825" cy="433387"/>
            <a:chOff x="3505200" y="3922931"/>
            <a:chExt cx="3044868" cy="433429"/>
          </a:xfrm>
        </p:grpSpPr>
        <p:sp>
          <p:nvSpPr>
            <p:cNvPr id="10252" name="TextBox 7"/>
            <p:cNvSpPr txBox="1">
              <a:spLocks noChangeArrowheads="1"/>
            </p:cNvSpPr>
            <p:nvPr/>
          </p:nvSpPr>
          <p:spPr bwMode="auto">
            <a:xfrm>
              <a:off x="3505200" y="3922931"/>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solidFill>
                    <a:srgbClr val="FF0000"/>
                  </a:solidFill>
                </a:rPr>
                <a:t>+</a:t>
              </a:r>
            </a:p>
          </p:txBody>
        </p:sp>
        <p:sp>
          <p:nvSpPr>
            <p:cNvPr id="10253" name="TextBox 8"/>
            <p:cNvSpPr txBox="1">
              <a:spLocks noChangeArrowheads="1"/>
            </p:cNvSpPr>
            <p:nvPr/>
          </p:nvSpPr>
          <p:spPr bwMode="auto">
            <a:xfrm>
              <a:off x="3806868" y="3987028"/>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solidFill>
                    <a:srgbClr val="FF0000"/>
                  </a:solidFill>
                </a:rPr>
                <a:t>_____________</a:t>
              </a:r>
            </a:p>
          </p:txBody>
        </p:sp>
      </p:grpSp>
      <p:sp>
        <p:nvSpPr>
          <p:cNvPr id="11" name="TextBox 10"/>
          <p:cNvSpPr txBox="1">
            <a:spLocks noChangeArrowheads="1"/>
          </p:cNvSpPr>
          <p:nvPr/>
        </p:nvSpPr>
        <p:spPr bwMode="auto">
          <a:xfrm>
            <a:off x="4267200" y="4340225"/>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9</a:t>
            </a:r>
            <a:r>
              <a:rPr lang="en-US" b="1" i="1"/>
              <a:t>x</a:t>
            </a:r>
            <a:r>
              <a:rPr lang="en-US" b="1"/>
              <a:t> = 18</a:t>
            </a:r>
          </a:p>
        </p:txBody>
      </p:sp>
      <p:sp>
        <p:nvSpPr>
          <p:cNvPr id="12" name="TextBox 11"/>
          <p:cNvSpPr txBox="1">
            <a:spLocks noChangeArrowheads="1"/>
          </p:cNvSpPr>
          <p:nvPr/>
        </p:nvSpPr>
        <p:spPr bwMode="auto">
          <a:xfrm>
            <a:off x="4279900" y="438943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a:solidFill>
                  <a:srgbClr val="FF0000"/>
                </a:solidFill>
              </a:rPr>
              <a:t>__     __</a:t>
            </a:r>
          </a:p>
          <a:p>
            <a:pPr eaLnBrk="1" hangingPunct="1"/>
            <a:r>
              <a:rPr lang="en-US">
                <a:solidFill>
                  <a:srgbClr val="FF0000"/>
                </a:solidFill>
              </a:rPr>
              <a:t> </a:t>
            </a:r>
            <a:r>
              <a:rPr lang="en-US" b="1">
                <a:solidFill>
                  <a:srgbClr val="FF0000"/>
                </a:solidFill>
              </a:rPr>
              <a:t>9      9</a:t>
            </a:r>
            <a:endParaRPr lang="en-US">
              <a:solidFill>
                <a:srgbClr val="FF0000"/>
              </a:solidFill>
            </a:endParaRPr>
          </a:p>
        </p:txBody>
      </p:sp>
      <p:sp>
        <p:nvSpPr>
          <p:cNvPr id="13" name="TextBox 12"/>
          <p:cNvSpPr txBox="1">
            <a:spLocks noChangeArrowheads="1"/>
          </p:cNvSpPr>
          <p:nvPr/>
        </p:nvSpPr>
        <p:spPr bwMode="auto">
          <a:xfrm>
            <a:off x="4406900" y="5035550"/>
            <a:ext cx="735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i="1"/>
              <a:t>x</a:t>
            </a:r>
            <a:r>
              <a:rPr lang="en-US" b="1"/>
              <a:t> = 2</a:t>
            </a:r>
            <a:endParaRPr lang="en-US" b="1" i="1"/>
          </a:p>
        </p:txBody>
      </p:sp>
      <p:sp>
        <p:nvSpPr>
          <p:cNvPr id="14" name="TextBox 13"/>
          <p:cNvSpPr txBox="1">
            <a:spLocks noChangeArrowheads="1"/>
          </p:cNvSpPr>
          <p:nvPr/>
        </p:nvSpPr>
        <p:spPr bwMode="auto">
          <a:xfrm>
            <a:off x="4044950" y="5562600"/>
            <a:ext cx="1458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Franklin Gothic Book" pitchFamily="34" charset="0"/>
                <a:cs typeface="Arial" charset="0"/>
              </a:defRPr>
            </a:lvl1pPr>
            <a:lvl2pPr marL="742950" indent="-285750" eaLnBrk="0" hangingPunct="0">
              <a:defRPr>
                <a:solidFill>
                  <a:schemeClr val="tx1"/>
                </a:solidFill>
                <a:latin typeface="Franklin Gothic Book" pitchFamily="34" charset="0"/>
                <a:cs typeface="Arial" charset="0"/>
              </a:defRPr>
            </a:lvl2pPr>
            <a:lvl3pPr marL="1143000" indent="-228600" eaLnBrk="0" hangingPunct="0">
              <a:defRPr>
                <a:solidFill>
                  <a:schemeClr val="tx1"/>
                </a:solidFill>
                <a:latin typeface="Franklin Gothic Book" pitchFamily="34" charset="0"/>
                <a:cs typeface="Arial" charset="0"/>
              </a:defRPr>
            </a:lvl3pPr>
            <a:lvl4pPr marL="1600200" indent="-228600" eaLnBrk="0" hangingPunct="0">
              <a:defRPr>
                <a:solidFill>
                  <a:schemeClr val="tx1"/>
                </a:solidFill>
                <a:latin typeface="Franklin Gothic Book" pitchFamily="34" charset="0"/>
                <a:cs typeface="Arial" charset="0"/>
              </a:defRPr>
            </a:lvl4pPr>
            <a:lvl5pPr marL="2057400" indent="-228600" eaLnBrk="0" hangingPunct="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en-US" b="1"/>
              <a:t>Now find </a:t>
            </a:r>
            <a:r>
              <a:rPr lang="en-US" b="1" i="1"/>
              <a:t>y</a:t>
            </a:r>
            <a:r>
              <a:rPr lang="en-US" b="1"/>
              <a:t>…</a:t>
            </a:r>
          </a:p>
        </p:txBody>
      </p:sp>
      <p:sp>
        <p:nvSpPr>
          <p:cNvPr id="15" name="Action Button: Home 14">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 y="4154269"/>
            <a:ext cx="1219200" cy="646331"/>
          </a:xfrm>
          <a:prstGeom prst="rect">
            <a:avLst/>
          </a:prstGeom>
          <a:solidFill>
            <a:srgbClr val="92D050"/>
          </a:solidFill>
          <a:ln w="28575">
            <a:solidFill>
              <a:schemeClr val="tx1"/>
            </a:solidFill>
          </a:ln>
        </p:spPr>
        <p:txBody>
          <a:bodyPr wrap="square" rtlCol="0">
            <a:spAutoFit/>
          </a:bodyPr>
          <a:lstStyle/>
          <a:p>
            <a:pPr algn="ctr"/>
            <a:r>
              <a:rPr lang="en-US" b="1" dirty="0" smtClean="0"/>
              <a:t>False </a:t>
            </a:r>
          </a:p>
          <a:p>
            <a:pPr algn="ctr"/>
            <a:r>
              <a:rPr lang="en-US" b="1" dirty="0" smtClean="0"/>
              <a:t>Statement</a:t>
            </a:r>
            <a:endParaRPr lang="en-US" b="1" dirty="0"/>
          </a:p>
        </p:txBody>
      </p:sp>
      <p:sp>
        <p:nvSpPr>
          <p:cNvPr id="18" name="Action Button: Custom 17">
            <a:hlinkClick r:id="rId3" action="ppaction://hlinksldjump" highlightClick="1"/>
          </p:cNvPr>
          <p:cNvSpPr/>
          <p:nvPr/>
        </p:nvSpPr>
        <p:spPr>
          <a:xfrm>
            <a:off x="609600" y="4154269"/>
            <a:ext cx="12192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3937305"/>
            <a:ext cx="1295400" cy="646331"/>
          </a:xfrm>
          <a:prstGeom prst="rect">
            <a:avLst/>
          </a:prstGeom>
          <a:solidFill>
            <a:srgbClr val="C00000"/>
          </a:solidFill>
          <a:ln w="28575">
            <a:solidFill>
              <a:schemeClr val="tx1"/>
            </a:solidFill>
          </a:ln>
        </p:spPr>
        <p:txBody>
          <a:bodyPr wrap="square" rtlCol="0">
            <a:spAutoFit/>
          </a:bodyPr>
          <a:lstStyle/>
          <a:p>
            <a:pPr algn="ctr"/>
            <a:r>
              <a:rPr lang="en-US" b="1" dirty="0" smtClean="0"/>
              <a:t>True Statement</a:t>
            </a:r>
            <a:endParaRPr lang="en-US" b="1" dirty="0"/>
          </a:p>
        </p:txBody>
      </p:sp>
      <p:sp>
        <p:nvSpPr>
          <p:cNvPr id="4" name="Action Button: Custom 3">
            <a:hlinkClick r:id="rId4" action="ppaction://hlinksldjump" highlightClick="1"/>
          </p:cNvPr>
          <p:cNvSpPr/>
          <p:nvPr/>
        </p:nvSpPr>
        <p:spPr>
          <a:xfrm>
            <a:off x="6705600" y="3922713"/>
            <a:ext cx="1295400"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Custom 4">
            <a:hlinkClick r:id="rId5" action="ppaction://hlinksldjump" highlightClick="1"/>
          </p:cNvPr>
          <p:cNvSpPr/>
          <p:nvPr/>
        </p:nvSpPr>
        <p:spPr>
          <a:xfrm>
            <a:off x="4044950" y="5562600"/>
            <a:ext cx="1458913" cy="45720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346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nodeType="afterGroup">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2000"/>
                                        <p:tgtEl>
                                          <p:spTgt spid="13"/>
                                        </p:tgtEl>
                                      </p:cBhvr>
                                    </p:animEffect>
                                  </p:childTnLst>
                                </p:cTn>
                              </p:par>
                            </p:childTnLst>
                          </p:cTn>
                        </p:par>
                        <p:par>
                          <p:cTn id="24" fill="hold" nodeType="afterGroup">
                            <p:stCondLst>
                              <p:cond delay="60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Graphing lines review….</a:t>
            </a:r>
            <a:endParaRPr lang="en-US" dirty="0"/>
          </a:p>
        </p:txBody>
      </p:sp>
      <p:sp>
        <p:nvSpPr>
          <p:cNvPr id="3" name="Content Placeholder 2"/>
          <p:cNvSpPr>
            <a:spLocks noGrp="1"/>
          </p:cNvSpPr>
          <p:nvPr>
            <p:ph idx="1"/>
          </p:nvPr>
        </p:nvSpPr>
        <p:spPr>
          <a:xfrm>
            <a:off x="304800" y="1371600"/>
            <a:ext cx="8686800" cy="4495800"/>
          </a:xfrm>
        </p:spPr>
        <p:txBody>
          <a:bodyPr rtlCol="0">
            <a:normAutofit fontScale="70000" lnSpcReduction="20000"/>
          </a:bodyPr>
          <a:lstStyle/>
          <a:p>
            <a:pPr eaLnBrk="1" fontAlgn="auto" hangingPunct="1">
              <a:spcAft>
                <a:spcPts val="0"/>
              </a:spcAft>
              <a:buFont typeface="Arial" pitchFamily="34" charset="0"/>
              <a:buNone/>
              <a:defRPr/>
            </a:pPr>
            <a:r>
              <a:rPr lang="en-US" sz="1800" u="sng" dirty="0" smtClean="0"/>
              <a:t>To graph a line you can either use:</a:t>
            </a:r>
          </a:p>
          <a:p>
            <a:pPr eaLnBrk="1" fontAlgn="auto" hangingPunct="1">
              <a:spcAft>
                <a:spcPts val="0"/>
              </a:spcAft>
              <a:buFont typeface="Arial" pitchFamily="34" charset="0"/>
              <a:buAutoNum type="alphaLcParenR"/>
              <a:defRPr/>
            </a:pPr>
            <a:r>
              <a:rPr lang="en-US" dirty="0" smtClean="0"/>
              <a:t>A TABLE  (this is going to take a while because you’re going to have choose 5 values for </a:t>
            </a:r>
            <a:r>
              <a:rPr lang="en-US" i="1" dirty="0" smtClean="0"/>
              <a:t>x</a:t>
            </a:r>
            <a:r>
              <a:rPr lang="en-US" dirty="0" smtClean="0"/>
              <a:t>…after you have rewritten the equation in function form)  </a:t>
            </a:r>
          </a:p>
          <a:p>
            <a:pPr eaLnBrk="1" fontAlgn="auto" hangingPunct="1">
              <a:spcAft>
                <a:spcPts val="0"/>
              </a:spcAft>
              <a:buFont typeface="Arial" pitchFamily="34" charset="0"/>
              <a:buAutoNum type="alphaLcParenR"/>
              <a:defRPr/>
            </a:pPr>
            <a:endParaRPr lang="en-US" dirty="0"/>
          </a:p>
          <a:p>
            <a:pPr eaLnBrk="1" fontAlgn="auto" hangingPunct="1">
              <a:spcAft>
                <a:spcPts val="0"/>
              </a:spcAft>
              <a:buFont typeface="Arial" pitchFamily="34" charset="0"/>
              <a:buAutoNum type="alphaLcParenR"/>
              <a:defRPr/>
            </a:pPr>
            <a:r>
              <a:rPr lang="en-US" dirty="0" smtClean="0"/>
              <a:t>X AND Y INTERCEPTS (this can be pretty quick, especially if the equation is written in standard form (</a:t>
            </a:r>
            <a:r>
              <a:rPr lang="en-US" i="1" dirty="0" smtClean="0"/>
              <a:t>Ax </a:t>
            </a:r>
            <a:r>
              <a:rPr lang="en-US" dirty="0" smtClean="0"/>
              <a:t>+ </a:t>
            </a:r>
            <a:r>
              <a:rPr lang="en-US" i="1" dirty="0" smtClean="0"/>
              <a:t>By</a:t>
            </a:r>
            <a:r>
              <a:rPr lang="en-US" dirty="0" smtClean="0"/>
              <a:t> = </a:t>
            </a:r>
            <a:r>
              <a:rPr lang="en-US" i="1" dirty="0" smtClean="0"/>
              <a:t>C</a:t>
            </a:r>
            <a:r>
              <a:rPr lang="en-US" dirty="0" smtClean="0"/>
              <a:t>)….all you have to do is replace </a:t>
            </a:r>
            <a:r>
              <a:rPr lang="en-US" i="1" dirty="0" smtClean="0"/>
              <a:t>x </a:t>
            </a:r>
            <a:r>
              <a:rPr lang="en-US" dirty="0" smtClean="0"/>
              <a:t>with 0 to find the </a:t>
            </a:r>
            <a:r>
              <a:rPr lang="en-US" i="1" dirty="0" smtClean="0"/>
              <a:t>y</a:t>
            </a:r>
            <a:r>
              <a:rPr lang="en-US" dirty="0" smtClean="0"/>
              <a:t>-intercept and replace </a:t>
            </a:r>
            <a:r>
              <a:rPr lang="en-US" i="1" dirty="0" smtClean="0"/>
              <a:t>y</a:t>
            </a:r>
            <a:r>
              <a:rPr lang="en-US" dirty="0" smtClean="0"/>
              <a:t> with 0 to find the </a:t>
            </a:r>
            <a:r>
              <a:rPr lang="en-US" i="1" dirty="0" smtClean="0"/>
              <a:t>x</a:t>
            </a:r>
            <a:r>
              <a:rPr lang="en-US" dirty="0" smtClean="0"/>
              <a:t>-intercept.)</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AutoNum type="alphaLcParenR" startAt="3"/>
              <a:defRPr/>
            </a:pPr>
            <a:r>
              <a:rPr lang="en-US" dirty="0" smtClean="0"/>
              <a:t>SLOPE-INTERCEPT FORM (most people like this one the best….you need to make         sure the equation is written in slope-intercept form first, which means </a:t>
            </a:r>
            <a:r>
              <a:rPr lang="en-US" i="1" dirty="0" smtClean="0"/>
              <a:t>y</a:t>
            </a:r>
            <a:r>
              <a:rPr lang="en-US" dirty="0"/>
              <a:t> </a:t>
            </a:r>
            <a:r>
              <a:rPr lang="en-US" dirty="0" smtClean="0"/>
              <a:t>is isolated, graph the </a:t>
            </a:r>
            <a:r>
              <a:rPr lang="en-US" i="1" dirty="0" smtClean="0"/>
              <a:t>y</a:t>
            </a:r>
            <a:r>
              <a:rPr lang="en-US" dirty="0" smtClean="0"/>
              <a:t>-intercept first, then go where the slope tells you to go.)</a:t>
            </a:r>
          </a:p>
          <a:p>
            <a:pPr eaLnBrk="1" fontAlgn="auto" hangingPunct="1">
              <a:spcAft>
                <a:spcPts val="0"/>
              </a:spcAft>
              <a:buFont typeface="Arial" pitchFamily="34" charset="0"/>
              <a:buNone/>
              <a:defRPr/>
            </a:pPr>
            <a:endParaRPr lang="en-US"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43200" y="3733800"/>
            <a:ext cx="1447800" cy="369332"/>
          </a:xfrm>
          <a:prstGeom prst="rect">
            <a:avLst/>
          </a:prstGeom>
          <a:noFill/>
          <a:ln>
            <a:solidFill>
              <a:schemeClr val="tx1"/>
            </a:solidFill>
          </a:ln>
        </p:spPr>
        <p:txBody>
          <a:bodyPr wrap="square" rtlCol="0">
            <a:spAutoFit/>
          </a:bodyPr>
          <a:lstStyle/>
          <a:p>
            <a:r>
              <a:rPr lang="en-US" b="1" dirty="0" smtClean="0"/>
              <a:t>See example</a:t>
            </a:r>
            <a:endParaRPr lang="en-US" b="1" dirty="0"/>
          </a:p>
        </p:txBody>
      </p:sp>
      <p:sp>
        <p:nvSpPr>
          <p:cNvPr id="5" name="Action Button: Custom 4">
            <a:hlinkClick r:id="rId3" action="ppaction://hlinksldjump" highlightClick="1"/>
          </p:cNvPr>
          <p:cNvSpPr/>
          <p:nvPr/>
        </p:nvSpPr>
        <p:spPr>
          <a:xfrm>
            <a:off x="2758540" y="3733800"/>
            <a:ext cx="14478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43200" y="5486400"/>
            <a:ext cx="1447800" cy="369332"/>
          </a:xfrm>
          <a:prstGeom prst="rect">
            <a:avLst/>
          </a:prstGeom>
          <a:noFill/>
          <a:ln>
            <a:solidFill>
              <a:schemeClr val="tx1"/>
            </a:solidFill>
          </a:ln>
        </p:spPr>
        <p:txBody>
          <a:bodyPr wrap="square" rtlCol="0">
            <a:spAutoFit/>
          </a:bodyPr>
          <a:lstStyle/>
          <a:p>
            <a:r>
              <a:rPr lang="en-US" b="1" dirty="0" smtClean="0"/>
              <a:t>See example</a:t>
            </a:r>
            <a:endParaRPr lang="en-US" b="1" dirty="0"/>
          </a:p>
        </p:txBody>
      </p:sp>
      <p:sp>
        <p:nvSpPr>
          <p:cNvPr id="13" name="Action Button: Custom 12">
            <a:hlinkClick r:id="rId4" action="ppaction://hlinksldjump" highlightClick="1"/>
          </p:cNvPr>
          <p:cNvSpPr/>
          <p:nvPr/>
        </p:nvSpPr>
        <p:spPr>
          <a:xfrm>
            <a:off x="2754682" y="5486400"/>
            <a:ext cx="14478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4000" y="6063734"/>
            <a:ext cx="1295400" cy="369332"/>
          </a:xfrm>
          <a:prstGeom prst="rect">
            <a:avLst/>
          </a:prstGeom>
          <a:noFill/>
        </p:spPr>
        <p:txBody>
          <a:bodyPr wrap="square" rtlCol="0">
            <a:spAutoFit/>
          </a:bodyPr>
          <a:lstStyle/>
          <a:p>
            <a:r>
              <a:rPr lang="en-US" b="1" dirty="0" smtClean="0"/>
              <a:t>NEXT STEP</a:t>
            </a:r>
            <a:endParaRPr lang="en-US" b="1" dirty="0"/>
          </a:p>
        </p:txBody>
      </p:sp>
      <p:sp>
        <p:nvSpPr>
          <p:cNvPr id="11" name="Action Button: Custom 10">
            <a:hlinkClick r:id="rId5" action="ppaction://hlinksldjump" highlightClick="1"/>
          </p:cNvPr>
          <p:cNvSpPr/>
          <p:nvPr/>
        </p:nvSpPr>
        <p:spPr>
          <a:xfrm>
            <a:off x="5334000" y="6008744"/>
            <a:ext cx="1295400" cy="479311"/>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041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Don’t forget…</a:t>
            </a:r>
            <a:endParaRPr lang="en-US" dirty="0"/>
          </a:p>
        </p:txBody>
      </p:sp>
      <p:sp>
        <p:nvSpPr>
          <p:cNvPr id="3" name="Content Placeholder 2"/>
          <p:cNvSpPr>
            <a:spLocks noGrp="1"/>
          </p:cNvSpPr>
          <p:nvPr>
            <p:ph idx="1"/>
          </p:nvPr>
        </p:nvSpPr>
        <p:spPr>
          <a:xfrm>
            <a:off x="228600" y="1447800"/>
            <a:ext cx="8762999" cy="347662"/>
          </a:xfrm>
        </p:spPr>
        <p:txBody>
          <a:bodyPr>
            <a:noAutofit/>
          </a:bodyPr>
          <a:lstStyle/>
          <a:p>
            <a:pPr marL="0" indent="0">
              <a:buNone/>
            </a:pPr>
            <a:r>
              <a:rPr lang="en-US" sz="3500" b="1" dirty="0" smtClean="0"/>
              <a:t>Your final answer is an ordered pair…</a:t>
            </a:r>
          </a:p>
          <a:p>
            <a:pPr marL="0" indent="0">
              <a:buNone/>
            </a:pPr>
            <a:r>
              <a:rPr lang="en-US" sz="3500" b="1" dirty="0" smtClean="0"/>
              <a:t>which looks like:</a:t>
            </a:r>
            <a:endParaRPr lang="en-US" sz="3500" b="1" dirty="0"/>
          </a:p>
        </p:txBody>
      </p:sp>
      <p:sp>
        <p:nvSpPr>
          <p:cNvPr id="4" name="TextBox 3"/>
          <p:cNvSpPr txBox="1"/>
          <p:nvPr/>
        </p:nvSpPr>
        <p:spPr>
          <a:xfrm>
            <a:off x="3733800" y="2777924"/>
            <a:ext cx="1219200" cy="707886"/>
          </a:xfrm>
          <a:prstGeom prst="rect">
            <a:avLst/>
          </a:prstGeom>
          <a:noFill/>
        </p:spPr>
        <p:txBody>
          <a:bodyPr wrap="square" rtlCol="0">
            <a:spAutoFit/>
          </a:bodyPr>
          <a:lstStyle/>
          <a:p>
            <a:r>
              <a:rPr lang="en-US" sz="4000" b="1" dirty="0" smtClean="0"/>
              <a:t>(</a:t>
            </a:r>
            <a:r>
              <a:rPr lang="en-US" sz="4000" b="1" i="1" dirty="0" smtClean="0"/>
              <a:t>x</a:t>
            </a:r>
            <a:r>
              <a:rPr lang="en-US" sz="4000" b="1" dirty="0" smtClean="0"/>
              <a:t>, </a:t>
            </a:r>
            <a:r>
              <a:rPr lang="en-US" sz="4000" b="1" i="1" dirty="0" smtClean="0"/>
              <a:t>y</a:t>
            </a:r>
            <a:r>
              <a:rPr lang="en-US" sz="4000" b="1" dirty="0" smtClean="0"/>
              <a:t>)</a:t>
            </a:r>
            <a:endParaRPr lang="en-US" sz="4000" b="1" dirty="0"/>
          </a:p>
        </p:txBody>
      </p:sp>
      <p:sp>
        <p:nvSpPr>
          <p:cNvPr id="5" name="TextBox 4"/>
          <p:cNvSpPr txBox="1"/>
          <p:nvPr/>
        </p:nvSpPr>
        <p:spPr>
          <a:xfrm>
            <a:off x="3352800" y="4007299"/>
            <a:ext cx="2514600" cy="369332"/>
          </a:xfrm>
          <a:prstGeom prst="rect">
            <a:avLst/>
          </a:prstGeom>
          <a:noFill/>
        </p:spPr>
        <p:txBody>
          <a:bodyPr wrap="square" rtlCol="0">
            <a:spAutoFit/>
          </a:bodyPr>
          <a:lstStyle/>
          <a:p>
            <a:r>
              <a:rPr lang="en-US" b="1" dirty="0" smtClean="0"/>
              <a:t>You need </a:t>
            </a:r>
            <a:r>
              <a:rPr lang="en-US" b="1" i="1" u="sng" dirty="0" smtClean="0"/>
              <a:t>both</a:t>
            </a:r>
            <a:r>
              <a:rPr lang="en-US" b="1" dirty="0" smtClean="0"/>
              <a:t> </a:t>
            </a:r>
            <a:r>
              <a:rPr lang="en-US" b="1" i="1" dirty="0" smtClean="0"/>
              <a:t>x</a:t>
            </a:r>
            <a:r>
              <a:rPr lang="en-US" b="1" dirty="0" smtClean="0"/>
              <a:t> and </a:t>
            </a:r>
            <a:r>
              <a:rPr lang="en-US" b="1" i="1" dirty="0" smtClean="0"/>
              <a:t>y</a:t>
            </a:r>
            <a:r>
              <a:rPr lang="en-US" b="1" dirty="0" smtClean="0"/>
              <a:t>!</a:t>
            </a:r>
            <a:endParaRPr lang="en-US" b="1" dirty="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315"/>
            <a:ext cx="8686800" cy="838200"/>
          </a:xfrm>
        </p:spPr>
        <p:txBody>
          <a:bodyPr/>
          <a:lstStyle/>
          <a:p>
            <a:pPr algn="ctr"/>
            <a:r>
              <a:rPr lang="en-US" dirty="0" smtClean="0"/>
              <a:t>Infinite </a:t>
            </a:r>
            <a:r>
              <a:rPr lang="en-US" dirty="0" err="1" smtClean="0"/>
              <a:t>soLUtions</a:t>
            </a:r>
            <a:endParaRPr lang="en-US" dirty="0"/>
          </a:p>
        </p:txBody>
      </p:sp>
      <p:sp>
        <p:nvSpPr>
          <p:cNvPr id="3" name="Content Placeholder 2"/>
          <p:cNvSpPr>
            <a:spLocks noGrp="1"/>
          </p:cNvSpPr>
          <p:nvPr>
            <p:ph idx="1"/>
          </p:nvPr>
        </p:nvSpPr>
        <p:spPr>
          <a:xfrm>
            <a:off x="304800" y="990600"/>
            <a:ext cx="8686800" cy="2446642"/>
          </a:xfrm>
        </p:spPr>
        <p:txBody>
          <a:bodyPr/>
          <a:lstStyle/>
          <a:p>
            <a:pPr marL="0" indent="0">
              <a:buNone/>
            </a:pPr>
            <a:r>
              <a:rPr lang="en-US" dirty="0" smtClean="0"/>
              <a:t>Since the solution to a linear systems is where the two lines intersect, then there would be </a:t>
            </a:r>
            <a:r>
              <a:rPr lang="en-US" b="1" i="1" u="sng" dirty="0" smtClean="0"/>
              <a:t>infinite solutions</a:t>
            </a:r>
            <a:r>
              <a:rPr lang="en-US" dirty="0" smtClean="0"/>
              <a:t> if you get the same line, because they have infinite points of intersection.  </a:t>
            </a:r>
          </a:p>
          <a:p>
            <a:pPr marL="0" indent="0">
              <a:buNone/>
            </a:pPr>
            <a:endParaRPr lang="en-US" dirty="0"/>
          </a:p>
          <a:p>
            <a:pPr marL="0" indent="0">
              <a:buNone/>
            </a:pPr>
            <a:endParaRPr lang="en-US" dirty="0" smtClean="0"/>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4800" y="3352800"/>
            <a:ext cx="8686800" cy="2062103"/>
          </a:xfrm>
          <a:prstGeom prst="rect">
            <a:avLst/>
          </a:prstGeom>
          <a:noFill/>
        </p:spPr>
        <p:txBody>
          <a:bodyPr wrap="square" rtlCol="0">
            <a:spAutoFit/>
          </a:bodyPr>
          <a:lstStyle/>
          <a:p>
            <a:r>
              <a:rPr lang="en-US" sz="3200" dirty="0"/>
              <a:t>This can also happen when solving by substitution or elimination and you get a </a:t>
            </a:r>
            <a:r>
              <a:rPr lang="en-US" sz="3200" dirty="0" smtClean="0"/>
              <a:t>true </a:t>
            </a:r>
            <a:r>
              <a:rPr lang="en-US" sz="3200" dirty="0"/>
              <a:t>statement (0 = </a:t>
            </a:r>
            <a:r>
              <a:rPr lang="en-US" sz="3200" dirty="0" smtClean="0"/>
              <a:t>0).  </a:t>
            </a:r>
            <a:r>
              <a:rPr lang="en-US" sz="3200" dirty="0"/>
              <a:t>This would also mean </a:t>
            </a:r>
            <a:r>
              <a:rPr lang="en-US" sz="3200" b="1" i="1" u="sng" dirty="0" smtClean="0"/>
              <a:t>infinite solutions </a:t>
            </a:r>
            <a:r>
              <a:rPr lang="en-US" sz="3200" dirty="0" smtClean="0"/>
              <a:t>since </a:t>
            </a:r>
            <a:r>
              <a:rPr lang="en-US" sz="3200" dirty="0"/>
              <a:t>the two numbers </a:t>
            </a:r>
            <a:r>
              <a:rPr lang="en-US" sz="3200" dirty="0" smtClean="0"/>
              <a:t>are </a:t>
            </a:r>
            <a:r>
              <a:rPr lang="en-US" sz="3200" dirty="0"/>
              <a:t>equal. </a:t>
            </a:r>
          </a:p>
        </p:txBody>
      </p:sp>
      <p:sp>
        <p:nvSpPr>
          <p:cNvPr id="7" name="TextBox 6"/>
          <p:cNvSpPr txBox="1"/>
          <p:nvPr/>
        </p:nvSpPr>
        <p:spPr>
          <a:xfrm>
            <a:off x="2438400" y="5638800"/>
            <a:ext cx="4724400" cy="923330"/>
          </a:xfrm>
          <a:prstGeom prst="rect">
            <a:avLst/>
          </a:prstGeom>
          <a:noFill/>
        </p:spPr>
        <p:txBody>
          <a:bodyPr wrap="square" rtlCol="0">
            <a:spAutoFit/>
          </a:bodyPr>
          <a:lstStyle/>
          <a:p>
            <a:pPr algn="ctr"/>
            <a:r>
              <a:rPr lang="en-US" dirty="0" smtClean="0"/>
              <a:t>You cannot say “all real numbers” since not every ordered pair on the coordinate plane would work.  </a:t>
            </a:r>
            <a:endParaRPr lang="en-US" dirty="0"/>
          </a:p>
        </p:txBody>
      </p:sp>
    </p:spTree>
    <p:extLst>
      <p:ext uri="{BB962C8B-B14F-4D97-AF65-F5344CB8AC3E}">
        <p14:creationId xmlns:p14="http://schemas.microsoft.com/office/powerpoint/2010/main" val="17135161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solution</a:t>
            </a:r>
            <a:endParaRPr lang="en-US" dirty="0"/>
          </a:p>
        </p:txBody>
      </p:sp>
      <p:sp>
        <p:nvSpPr>
          <p:cNvPr id="3" name="Content Placeholder 2"/>
          <p:cNvSpPr>
            <a:spLocks noGrp="1"/>
          </p:cNvSpPr>
          <p:nvPr>
            <p:ph idx="1"/>
          </p:nvPr>
        </p:nvSpPr>
        <p:spPr>
          <a:xfrm>
            <a:off x="304800" y="1554163"/>
            <a:ext cx="8686800" cy="1646238"/>
          </a:xfrm>
        </p:spPr>
        <p:txBody>
          <a:bodyPr/>
          <a:lstStyle/>
          <a:p>
            <a:pPr marL="0" indent="0">
              <a:buNone/>
            </a:pPr>
            <a:r>
              <a:rPr lang="en-US" dirty="0" smtClean="0"/>
              <a:t>Since the solution to a linear system is where the lines intersect, if the lines are parallel, then there is </a:t>
            </a:r>
            <a:r>
              <a:rPr lang="en-US" b="1" i="1" u="sng" dirty="0" smtClean="0"/>
              <a:t>no solution</a:t>
            </a:r>
            <a:r>
              <a:rPr lang="en-US" dirty="0" smtClean="0"/>
              <a:t>, because they never intersect.</a:t>
            </a:r>
            <a:endParaRPr lang="en-US" dirty="0"/>
          </a:p>
        </p:txBody>
      </p:sp>
      <p:sp>
        <p:nvSpPr>
          <p:cNvPr id="4" name="TextBox 3"/>
          <p:cNvSpPr txBox="1"/>
          <p:nvPr/>
        </p:nvSpPr>
        <p:spPr>
          <a:xfrm>
            <a:off x="228600" y="3886200"/>
            <a:ext cx="8458200" cy="2062103"/>
          </a:xfrm>
          <a:prstGeom prst="rect">
            <a:avLst/>
          </a:prstGeom>
          <a:noFill/>
        </p:spPr>
        <p:txBody>
          <a:bodyPr wrap="square" rtlCol="0">
            <a:spAutoFit/>
          </a:bodyPr>
          <a:lstStyle/>
          <a:p>
            <a:r>
              <a:rPr lang="en-US" sz="3200" dirty="0" smtClean="0"/>
              <a:t>This can also happen when solving by substitution or elimination and you get a false statement (0 = 7).  This would also mean </a:t>
            </a:r>
            <a:r>
              <a:rPr lang="en-US" sz="3200" b="1" i="1" u="sng" dirty="0" smtClean="0"/>
              <a:t>no solution</a:t>
            </a:r>
            <a:r>
              <a:rPr lang="en-US" sz="3200" dirty="0" smtClean="0"/>
              <a:t> since the two numbers are not equal. </a:t>
            </a:r>
            <a:endParaRPr lang="en-US" sz="3200" dirty="0"/>
          </a:p>
        </p:txBody>
      </p:sp>
      <p:sp>
        <p:nvSpPr>
          <p:cNvPr id="5" name="Action Button: Home 4">
            <a:hlinkClick r:id="rId2" action="ppaction://hlinksldjump" highlightClick="1"/>
          </p:cNvPr>
          <p:cNvSpPr/>
          <p:nvPr/>
        </p:nvSpPr>
        <p:spPr>
          <a:xfrm>
            <a:off x="76200" y="5948302"/>
            <a:ext cx="914400" cy="83349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lastslideviewed" highlightClick="1"/>
          </p:cNvPr>
          <p:cNvSpPr/>
          <p:nvPr/>
        </p:nvSpPr>
        <p:spPr>
          <a:xfrm>
            <a:off x="8131215" y="5888766"/>
            <a:ext cx="849086" cy="89303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11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5791200"/>
          </a:xfrm>
        </p:spPr>
        <p:txBody>
          <a:bodyPr>
            <a:normAutofit fontScale="85000" lnSpcReduction="20000"/>
          </a:bodyPr>
          <a:lstStyle/>
          <a:p>
            <a:pPr marL="137160" indent="0" algn="ctr" eaLnBrk="1" fontAlgn="auto" hangingPunct="1">
              <a:spcAft>
                <a:spcPts val="0"/>
              </a:spcAft>
              <a:buClr>
                <a:schemeClr val="tx1">
                  <a:shade val="95000"/>
                </a:schemeClr>
              </a:buClr>
              <a:buFont typeface="Wingdings 2"/>
              <a:buNone/>
              <a:defRPr/>
            </a:pPr>
            <a:r>
              <a:rPr lang="en-US" sz="3500" dirty="0" smtClean="0"/>
              <a:t>For the equation:</a:t>
            </a:r>
          </a:p>
          <a:p>
            <a:pPr marL="137160" indent="0" algn="ctr" eaLnBrk="1" fontAlgn="auto" hangingPunct="1">
              <a:spcAft>
                <a:spcPts val="0"/>
              </a:spcAft>
              <a:buClr>
                <a:schemeClr val="tx1">
                  <a:shade val="95000"/>
                </a:schemeClr>
              </a:buClr>
              <a:buFont typeface="Wingdings 2"/>
              <a:buNone/>
              <a:defRPr/>
            </a:pPr>
            <a:r>
              <a:rPr lang="en-US" sz="3500" dirty="0" smtClean="0"/>
              <a:t> 3</a:t>
            </a:r>
            <a:r>
              <a:rPr lang="en-US" sz="3500" i="1" dirty="0" smtClean="0"/>
              <a:t>x</a:t>
            </a:r>
            <a:r>
              <a:rPr lang="en-US" sz="3500" dirty="0" smtClean="0"/>
              <a:t> – 6</a:t>
            </a:r>
            <a:r>
              <a:rPr lang="en-US" sz="3500" i="1" dirty="0" smtClean="0"/>
              <a:t>y</a:t>
            </a:r>
            <a:r>
              <a:rPr lang="en-US" sz="3500" dirty="0" smtClean="0"/>
              <a:t> = 18</a:t>
            </a:r>
          </a:p>
          <a:p>
            <a:pPr marL="137160" indent="0" algn="ctr" eaLnBrk="1" fontAlgn="auto" hangingPunct="1">
              <a:spcAft>
                <a:spcPts val="0"/>
              </a:spcAft>
              <a:buClr>
                <a:schemeClr val="tx1">
                  <a:shade val="95000"/>
                </a:schemeClr>
              </a:buClr>
              <a:buFont typeface="Wingdings 2"/>
              <a:buNone/>
              <a:defRPr/>
            </a:pPr>
            <a:r>
              <a:rPr lang="en-US" sz="3500" dirty="0" smtClean="0"/>
              <a:t>If you wanted to graph using </a:t>
            </a:r>
            <a:r>
              <a:rPr lang="en-US" sz="3500" i="1" dirty="0" smtClean="0"/>
              <a:t>x</a:t>
            </a:r>
            <a:r>
              <a:rPr lang="en-US" sz="3500" dirty="0" smtClean="0"/>
              <a:t> and </a:t>
            </a:r>
            <a:r>
              <a:rPr lang="en-US" sz="3500" i="1" dirty="0" smtClean="0"/>
              <a:t>y</a:t>
            </a:r>
            <a:r>
              <a:rPr lang="en-US" sz="3500" dirty="0" smtClean="0"/>
              <a:t> intercepts, you first would need to figure out what the </a:t>
            </a:r>
            <a:r>
              <a:rPr lang="en-US" sz="3500" i="1" dirty="0" smtClean="0"/>
              <a:t>x</a:t>
            </a:r>
            <a:r>
              <a:rPr lang="en-US" sz="3500" dirty="0" smtClean="0"/>
              <a:t> and </a:t>
            </a:r>
            <a:r>
              <a:rPr lang="en-US" sz="3500" i="1" dirty="0" smtClean="0"/>
              <a:t>y</a:t>
            </a:r>
            <a:r>
              <a:rPr lang="en-US" sz="3500" dirty="0" smtClean="0"/>
              <a:t> intercepts are.  To find the </a:t>
            </a:r>
            <a:r>
              <a:rPr lang="en-US" sz="3500" i="1" dirty="0" smtClean="0"/>
              <a:t>x</a:t>
            </a:r>
            <a:r>
              <a:rPr lang="en-US" sz="3500" dirty="0" smtClean="0"/>
              <a:t>-intercept, replace </a:t>
            </a:r>
            <a:r>
              <a:rPr lang="en-US" sz="3500" i="1" dirty="0" smtClean="0"/>
              <a:t>y</a:t>
            </a:r>
            <a:r>
              <a:rPr lang="en-US" sz="3500" dirty="0" smtClean="0"/>
              <a:t> with 0.   Then solve for </a:t>
            </a:r>
            <a:r>
              <a:rPr lang="en-US" sz="3500" i="1" dirty="0" smtClean="0"/>
              <a:t>x</a:t>
            </a:r>
            <a:r>
              <a:rPr lang="en-US" sz="3500" dirty="0" smtClean="0"/>
              <a:t>.  To find the </a:t>
            </a:r>
            <a:r>
              <a:rPr lang="en-US" sz="3500" i="1" dirty="0" smtClean="0"/>
              <a:t>y</a:t>
            </a:r>
            <a:r>
              <a:rPr lang="en-US" sz="3500" dirty="0" smtClean="0"/>
              <a:t>-intercept do the same thing except replace </a:t>
            </a:r>
            <a:r>
              <a:rPr lang="en-US" sz="3500" i="1" dirty="0" smtClean="0"/>
              <a:t>x </a:t>
            </a:r>
            <a:r>
              <a:rPr lang="en-US" sz="3500" dirty="0" smtClean="0"/>
              <a:t>with 0 and solve for </a:t>
            </a:r>
            <a:r>
              <a:rPr lang="en-US" sz="3500" i="1" dirty="0" smtClean="0"/>
              <a:t>y</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a:t> </a:t>
            </a:r>
            <a:r>
              <a:rPr lang="en-US" sz="3500" i="1" u="sng" dirty="0" smtClean="0"/>
              <a:t>x</a:t>
            </a:r>
            <a:r>
              <a:rPr lang="en-US" sz="3500" u="sng" dirty="0" smtClean="0"/>
              <a:t>-intercept</a:t>
            </a:r>
            <a:r>
              <a:rPr lang="en-US" sz="3500" dirty="0" smtClean="0"/>
              <a:t>:				</a:t>
            </a:r>
            <a:r>
              <a:rPr lang="en-US" sz="3500" i="1" u="sng" dirty="0" smtClean="0"/>
              <a:t>y</a:t>
            </a:r>
            <a:r>
              <a:rPr lang="en-US" sz="3500" u="sng" dirty="0" smtClean="0"/>
              <a:t>-intercept</a:t>
            </a:r>
            <a:r>
              <a:rPr lang="en-US" sz="3500" dirty="0" smtClean="0"/>
              <a:t>:</a:t>
            </a:r>
          </a:p>
          <a:p>
            <a:pPr marL="137160" indent="0" eaLnBrk="1" fontAlgn="auto" hangingPunct="1">
              <a:spcAft>
                <a:spcPts val="0"/>
              </a:spcAft>
              <a:buClr>
                <a:schemeClr val="tx1">
                  <a:shade val="95000"/>
                </a:schemeClr>
              </a:buClr>
              <a:buFont typeface="Wingdings 2"/>
              <a:buNone/>
              <a:defRPr/>
            </a:pPr>
            <a:r>
              <a:rPr lang="en-US" sz="3500" dirty="0" smtClean="0"/>
              <a:t>3</a:t>
            </a:r>
            <a:r>
              <a:rPr lang="en-US" sz="3500" i="1" dirty="0" smtClean="0"/>
              <a:t>x</a:t>
            </a:r>
            <a:r>
              <a:rPr lang="en-US" sz="3500" dirty="0"/>
              <a:t> </a:t>
            </a:r>
            <a:r>
              <a:rPr lang="en-US" sz="3500" dirty="0" smtClean="0"/>
              <a:t>– 6(0) = 18				3(0) – 6</a:t>
            </a:r>
            <a:r>
              <a:rPr lang="en-US" sz="3500" i="1" dirty="0" smtClean="0"/>
              <a:t>y</a:t>
            </a:r>
            <a:r>
              <a:rPr lang="en-US" sz="3500" dirty="0" smtClean="0"/>
              <a:t> = 18</a:t>
            </a:r>
          </a:p>
          <a:p>
            <a:pPr marL="137160" indent="0" eaLnBrk="1" fontAlgn="auto" hangingPunct="1">
              <a:spcAft>
                <a:spcPts val="0"/>
              </a:spcAft>
              <a:buClr>
                <a:schemeClr val="tx1">
                  <a:shade val="95000"/>
                </a:schemeClr>
              </a:buClr>
              <a:buFont typeface="Wingdings 2"/>
              <a:buNone/>
              <a:defRPr/>
            </a:pPr>
            <a:r>
              <a:rPr lang="en-US" sz="3500" dirty="0" smtClean="0"/>
              <a:t>           </a:t>
            </a:r>
            <a:r>
              <a:rPr lang="en-US" sz="3500" u="sng" dirty="0" smtClean="0"/>
              <a:t>3</a:t>
            </a:r>
            <a:r>
              <a:rPr lang="en-US" sz="3500" i="1" u="sng" dirty="0" smtClean="0"/>
              <a:t>x</a:t>
            </a:r>
            <a:r>
              <a:rPr lang="en-US" sz="3500" dirty="0" smtClean="0"/>
              <a:t> = </a:t>
            </a:r>
            <a:r>
              <a:rPr lang="en-US" sz="3500" u="sng" dirty="0" smtClean="0"/>
              <a:t>18</a:t>
            </a:r>
            <a:r>
              <a:rPr lang="en-US" sz="3500" dirty="0" smtClean="0"/>
              <a:t>				         </a:t>
            </a:r>
            <a:r>
              <a:rPr lang="en-US" sz="3500" u="sng" dirty="0" smtClean="0"/>
              <a:t>–6</a:t>
            </a:r>
            <a:r>
              <a:rPr lang="en-US" sz="3500" i="1" u="sng" dirty="0" smtClean="0"/>
              <a:t>y</a:t>
            </a:r>
            <a:r>
              <a:rPr lang="en-US" sz="3500" dirty="0" smtClean="0"/>
              <a:t> = </a:t>
            </a:r>
            <a:r>
              <a:rPr lang="en-US" sz="3500" u="sng" dirty="0" smtClean="0"/>
              <a:t>18</a:t>
            </a:r>
            <a:endParaRPr lang="en-US" sz="3500" dirty="0"/>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3       3                                               –6     –6 </a:t>
            </a:r>
          </a:p>
          <a:p>
            <a:pPr marL="137160" indent="0" eaLnBrk="1" fontAlgn="auto" hangingPunct="1">
              <a:spcAft>
                <a:spcPts val="0"/>
              </a:spcAft>
              <a:buClr>
                <a:schemeClr val="tx1">
                  <a:shade val="95000"/>
                </a:schemeClr>
              </a:buClr>
              <a:buFont typeface="Wingdings 2"/>
              <a:buNone/>
              <a:defRPr/>
            </a:pPr>
            <a:r>
              <a:rPr lang="en-US" sz="3500" dirty="0"/>
              <a:t>	</a:t>
            </a:r>
            <a:r>
              <a:rPr lang="en-US" sz="3500" dirty="0" smtClean="0"/>
              <a:t>    </a:t>
            </a:r>
            <a:r>
              <a:rPr lang="en-US" sz="3500" i="1" dirty="0" smtClean="0"/>
              <a:t>x</a:t>
            </a:r>
            <a:r>
              <a:rPr lang="en-US" sz="3500" dirty="0" smtClean="0"/>
              <a:t> = 6					   </a:t>
            </a:r>
            <a:r>
              <a:rPr lang="en-US" sz="3500" i="1" dirty="0" smtClean="0"/>
              <a:t>y</a:t>
            </a:r>
            <a:r>
              <a:rPr lang="en-US" sz="3500" dirty="0" smtClean="0"/>
              <a:t> = –3  </a:t>
            </a:r>
          </a:p>
          <a:p>
            <a:pPr marL="137160" indent="0" eaLnBrk="1" fontAlgn="auto" hangingPunct="1">
              <a:spcAft>
                <a:spcPts val="0"/>
              </a:spcAft>
              <a:buClr>
                <a:schemeClr val="tx1">
                  <a:shade val="95000"/>
                </a:schemeClr>
              </a:buClr>
              <a:buFont typeface="Wingdings 2"/>
              <a:buNone/>
              <a:defRPr/>
            </a:pPr>
            <a:endParaRPr lang="en-US" dirty="0" smtClean="0"/>
          </a:p>
          <a:p>
            <a:pPr marL="137160" indent="0" eaLnBrk="1" fontAlgn="auto" hangingPunct="1">
              <a:spcAft>
                <a:spcPts val="0"/>
              </a:spcAft>
              <a:buClr>
                <a:schemeClr val="tx1">
                  <a:shade val="95000"/>
                </a:schemeClr>
              </a:buClr>
              <a:buFont typeface="Wingdings 2"/>
              <a:buNone/>
              <a:defRPr/>
            </a:pPr>
            <a:r>
              <a:rPr lang="en-US" sz="2000" dirty="0" smtClean="0"/>
              <a:t>                </a:t>
            </a:r>
          </a:p>
        </p:txBody>
      </p:sp>
      <p:sp>
        <p:nvSpPr>
          <p:cNvPr id="4" name="Action Button: Home 3">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Back or Previous 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5410200"/>
            <a:ext cx="1981200" cy="923330"/>
          </a:xfrm>
          <a:prstGeom prst="rect">
            <a:avLst/>
          </a:prstGeom>
          <a:noFill/>
        </p:spPr>
        <p:txBody>
          <a:bodyPr wrap="square" rtlCol="0">
            <a:spAutoFit/>
          </a:bodyPr>
          <a:lstStyle/>
          <a:p>
            <a:r>
              <a:rPr lang="en-US" dirty="0" smtClean="0"/>
              <a:t>This point would be 6 spaces right on the </a:t>
            </a:r>
            <a:r>
              <a:rPr lang="en-US" i="1" dirty="0" smtClean="0"/>
              <a:t>x </a:t>
            </a:r>
            <a:r>
              <a:rPr lang="en-US" dirty="0" smtClean="0"/>
              <a:t>- axis</a:t>
            </a:r>
            <a:endParaRPr lang="en-US" dirty="0"/>
          </a:p>
        </p:txBody>
      </p:sp>
      <p:sp>
        <p:nvSpPr>
          <p:cNvPr id="6" name="TextBox 5"/>
          <p:cNvSpPr txBox="1"/>
          <p:nvPr/>
        </p:nvSpPr>
        <p:spPr>
          <a:xfrm>
            <a:off x="5867400" y="5342914"/>
            <a:ext cx="1981200" cy="923330"/>
          </a:xfrm>
          <a:prstGeom prst="rect">
            <a:avLst/>
          </a:prstGeom>
          <a:noFill/>
        </p:spPr>
        <p:txBody>
          <a:bodyPr wrap="square" rtlCol="0">
            <a:spAutoFit/>
          </a:bodyPr>
          <a:lstStyle/>
          <a:p>
            <a:r>
              <a:rPr lang="en-US" dirty="0" smtClean="0"/>
              <a:t>This point would be 3 spaces down on the </a:t>
            </a:r>
            <a:r>
              <a:rPr lang="en-US" i="1" dirty="0" smtClean="0"/>
              <a:t>y </a:t>
            </a:r>
            <a:r>
              <a:rPr lang="en-US" dirty="0" smtClean="0"/>
              <a:t>- axis</a:t>
            </a:r>
            <a:endParaRPr lang="en-US" dirty="0"/>
          </a:p>
        </p:txBody>
      </p:sp>
      <p:sp>
        <p:nvSpPr>
          <p:cNvPr id="7" name="TextBox 6"/>
          <p:cNvSpPr txBox="1"/>
          <p:nvPr/>
        </p:nvSpPr>
        <p:spPr>
          <a:xfrm>
            <a:off x="3733800" y="5769089"/>
            <a:ext cx="1295400" cy="369332"/>
          </a:xfrm>
          <a:prstGeom prst="rect">
            <a:avLst/>
          </a:prstGeom>
          <a:noFill/>
        </p:spPr>
        <p:txBody>
          <a:bodyPr wrap="square" rtlCol="0">
            <a:spAutoFit/>
          </a:bodyPr>
          <a:lstStyle/>
          <a:p>
            <a:r>
              <a:rPr lang="en-US" b="1" dirty="0" smtClean="0"/>
              <a:t>NEXT STEP</a:t>
            </a:r>
            <a:endParaRPr lang="en-US" b="1" dirty="0"/>
          </a:p>
        </p:txBody>
      </p:sp>
      <p:sp>
        <p:nvSpPr>
          <p:cNvPr id="8" name="Action Button: Custom 7">
            <a:hlinkClick r:id="rId3" action="ppaction://hlinksldjump" highlightClick="1"/>
          </p:cNvPr>
          <p:cNvSpPr/>
          <p:nvPr/>
        </p:nvSpPr>
        <p:spPr>
          <a:xfrm>
            <a:off x="3733800" y="5730989"/>
            <a:ext cx="1295400" cy="479311"/>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48788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91000"/>
            <a:ext cx="1447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a:xfrm>
            <a:off x="457200" y="152400"/>
            <a:ext cx="8229600" cy="1752600"/>
          </a:xfrm>
        </p:spPr>
        <p:txBody>
          <a:bodyPr>
            <a:normAutofit fontScale="92500"/>
          </a:bodyPr>
          <a:lstStyle/>
          <a:p>
            <a:pPr marL="136525" indent="0" eaLnBrk="1" hangingPunct="1">
              <a:buFont typeface="Wingdings 2" pitchFamily="18" charset="2"/>
              <a:buNone/>
            </a:pPr>
            <a:r>
              <a:rPr lang="en-US" dirty="0" smtClean="0">
                <a:solidFill>
                  <a:srgbClr val="C00000"/>
                </a:solidFill>
              </a:rPr>
              <a:t>If you need to graph 3</a:t>
            </a:r>
            <a:r>
              <a:rPr lang="en-US" i="1" dirty="0" smtClean="0">
                <a:solidFill>
                  <a:srgbClr val="C00000"/>
                </a:solidFill>
              </a:rPr>
              <a:t>x</a:t>
            </a:r>
            <a:r>
              <a:rPr lang="en-US" dirty="0" smtClean="0">
                <a:solidFill>
                  <a:srgbClr val="C00000"/>
                </a:solidFill>
              </a:rPr>
              <a:t> – 4</a:t>
            </a:r>
            <a:r>
              <a:rPr lang="en-US" i="1" dirty="0" smtClean="0">
                <a:solidFill>
                  <a:srgbClr val="C00000"/>
                </a:solidFill>
              </a:rPr>
              <a:t>y</a:t>
            </a:r>
            <a:r>
              <a:rPr lang="en-US" dirty="0" smtClean="0">
                <a:solidFill>
                  <a:srgbClr val="C00000"/>
                </a:solidFill>
              </a:rPr>
              <a:t> = 12 using slope-intercept form the first thing you need to do is make sure it is in slope-intercept form. (Isolate </a:t>
            </a:r>
            <a:r>
              <a:rPr lang="en-US" i="1" dirty="0" smtClean="0">
                <a:solidFill>
                  <a:srgbClr val="C00000"/>
                </a:solidFill>
              </a:rPr>
              <a:t>y</a:t>
            </a:r>
            <a:r>
              <a:rPr lang="en-US" dirty="0" smtClean="0">
                <a:solidFill>
                  <a:srgbClr val="C00000"/>
                </a:solidFill>
              </a:rPr>
              <a:t>)</a:t>
            </a:r>
          </a:p>
          <a:p>
            <a:pPr marL="136525" indent="0" eaLnBrk="1" hangingPunct="1">
              <a:buFont typeface="Wingdings 2" pitchFamily="18" charset="2"/>
              <a:buNone/>
            </a:pPr>
            <a:endParaRPr lang="en-US" dirty="0" smtClean="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711325"/>
            <a:ext cx="24431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962400"/>
            <a:ext cx="3124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1676400"/>
            <a:ext cx="8915400" cy="2092325"/>
          </a:xfrm>
          <a:prstGeom prst="rect">
            <a:avLst/>
          </a:prstGeom>
          <a:noFill/>
        </p:spPr>
        <p:txBody>
          <a:bodyPr>
            <a:spAutoFit/>
          </a:bodyPr>
          <a:lstStyle/>
          <a:p>
            <a:pPr marL="137160" fontAlgn="auto">
              <a:spcBef>
                <a:spcPts val="0"/>
              </a:spcBef>
              <a:spcAft>
                <a:spcPts val="0"/>
              </a:spcAft>
              <a:defRPr/>
            </a:pPr>
            <a:r>
              <a:rPr lang="en-US" sz="2800" dirty="0">
                <a:solidFill>
                  <a:srgbClr val="C00000"/>
                </a:solidFill>
                <a:latin typeface="+mn-lt"/>
                <a:cs typeface="+mn-cs"/>
              </a:rPr>
              <a:t>                           Once in slope-intercept form,  graph                               </a:t>
            </a:r>
          </a:p>
          <a:p>
            <a:pPr marL="137160" fontAlgn="auto">
              <a:spcBef>
                <a:spcPts val="0"/>
              </a:spcBef>
              <a:spcAft>
                <a:spcPts val="0"/>
              </a:spcAft>
              <a:defRPr/>
            </a:pPr>
            <a:r>
              <a:rPr lang="en-US" sz="2800" dirty="0">
                <a:solidFill>
                  <a:srgbClr val="C00000"/>
                </a:solidFill>
                <a:latin typeface="+mn-lt"/>
                <a:cs typeface="+mn-cs"/>
              </a:rPr>
              <a:t>                           the </a:t>
            </a:r>
            <a:r>
              <a:rPr lang="en-US" sz="2800" i="1" dirty="0">
                <a:solidFill>
                  <a:srgbClr val="C00000"/>
                </a:solidFill>
                <a:latin typeface="+mn-lt"/>
                <a:cs typeface="+mn-cs"/>
              </a:rPr>
              <a:t>y</a:t>
            </a:r>
            <a:r>
              <a:rPr lang="en-US" sz="2800" dirty="0">
                <a:solidFill>
                  <a:srgbClr val="C00000"/>
                </a:solidFill>
                <a:latin typeface="+mn-lt"/>
                <a:cs typeface="+mn-cs"/>
              </a:rPr>
              <a:t>-intercept first (either go up or    </a:t>
            </a:r>
          </a:p>
          <a:p>
            <a:pPr marL="137160" fontAlgn="auto">
              <a:spcBef>
                <a:spcPts val="0"/>
              </a:spcBef>
              <a:spcAft>
                <a:spcPts val="0"/>
              </a:spcAft>
              <a:defRPr/>
            </a:pPr>
            <a:r>
              <a:rPr lang="en-US" sz="2800" dirty="0">
                <a:solidFill>
                  <a:srgbClr val="C00000"/>
                </a:solidFill>
                <a:latin typeface="+mn-lt"/>
                <a:cs typeface="+mn-cs"/>
              </a:rPr>
              <a:t>                           down on the </a:t>
            </a:r>
            <a:r>
              <a:rPr lang="en-US" sz="2800" i="1" dirty="0">
                <a:solidFill>
                  <a:srgbClr val="C00000"/>
                </a:solidFill>
                <a:latin typeface="+mn-lt"/>
                <a:cs typeface="+mn-cs"/>
              </a:rPr>
              <a:t>y</a:t>
            </a:r>
            <a:r>
              <a:rPr lang="en-US" sz="2800" dirty="0">
                <a:solidFill>
                  <a:srgbClr val="C00000"/>
                </a:solidFill>
                <a:latin typeface="+mn-lt"/>
                <a:cs typeface="+mn-cs"/>
              </a:rPr>
              <a:t>-axis), then move where  </a:t>
            </a:r>
          </a:p>
          <a:p>
            <a:pPr marL="137160" fontAlgn="auto">
              <a:spcBef>
                <a:spcPts val="0"/>
              </a:spcBef>
              <a:spcAft>
                <a:spcPts val="0"/>
              </a:spcAft>
              <a:defRPr/>
            </a:pPr>
            <a:r>
              <a:rPr lang="en-US" sz="2800" dirty="0">
                <a:solidFill>
                  <a:srgbClr val="C00000"/>
                </a:solidFill>
                <a:latin typeface="+mn-lt"/>
                <a:cs typeface="+mn-cs"/>
              </a:rPr>
              <a:t>                           the rise and run tell you to go.</a:t>
            </a:r>
          </a:p>
          <a:p>
            <a:pPr fontAlgn="auto">
              <a:spcBef>
                <a:spcPts val="0"/>
              </a:spcBef>
              <a:spcAft>
                <a:spcPts val="0"/>
              </a:spcAft>
              <a:defRPr/>
            </a:pPr>
            <a:endParaRPr lang="en-US" dirty="0">
              <a:latin typeface="+mn-lt"/>
              <a:cs typeface="+mn-cs"/>
            </a:endParaRPr>
          </a:p>
        </p:txBody>
      </p:sp>
      <p:sp>
        <p:nvSpPr>
          <p:cNvPr id="5" name="TextBox 4"/>
          <p:cNvSpPr txBox="1">
            <a:spLocks noChangeArrowheads="1"/>
          </p:cNvSpPr>
          <p:nvPr/>
        </p:nvSpPr>
        <p:spPr bwMode="auto">
          <a:xfrm>
            <a:off x="2235035" y="4568824"/>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C00000"/>
                </a:solidFill>
                <a:latin typeface="Book Antiqua" pitchFamily="18" charset="0"/>
              </a:rPr>
              <a:t>=  Rise</a:t>
            </a:r>
          </a:p>
          <a:p>
            <a:pPr eaLnBrk="1" hangingPunct="1"/>
            <a:r>
              <a:rPr lang="en-US" b="1">
                <a:solidFill>
                  <a:srgbClr val="C00000"/>
                </a:solidFill>
                <a:latin typeface="Book Antiqua" pitchFamily="18" charset="0"/>
              </a:rPr>
              <a:t>=  Run</a:t>
            </a:r>
          </a:p>
        </p:txBody>
      </p:sp>
      <p:sp>
        <p:nvSpPr>
          <p:cNvPr id="8" name="Action Button: Home 7">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06535" y="6109613"/>
            <a:ext cx="1333500" cy="369332"/>
          </a:xfrm>
          <a:prstGeom prst="rect">
            <a:avLst/>
          </a:prstGeom>
          <a:noFill/>
          <a:ln>
            <a:solidFill>
              <a:schemeClr val="tx1"/>
            </a:solidFill>
          </a:ln>
        </p:spPr>
        <p:txBody>
          <a:bodyPr wrap="square" rtlCol="0">
            <a:spAutoFit/>
          </a:bodyPr>
          <a:lstStyle/>
          <a:p>
            <a:r>
              <a:rPr lang="en-US" b="1" dirty="0" smtClean="0"/>
              <a:t>NEXT STEP</a:t>
            </a:r>
            <a:endParaRPr lang="en-US" b="1" dirty="0"/>
          </a:p>
        </p:txBody>
      </p:sp>
      <p:sp>
        <p:nvSpPr>
          <p:cNvPr id="3" name="Action Button: Custom 2">
            <a:hlinkClick r:id="rId6" action="ppaction://hlinksldjump" highlightClick="1"/>
          </p:cNvPr>
          <p:cNvSpPr/>
          <p:nvPr/>
        </p:nvSpPr>
        <p:spPr>
          <a:xfrm>
            <a:off x="2806535" y="6109613"/>
            <a:ext cx="13335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93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1000"/>
                                        <p:tgtEl>
                                          <p:spTgt spid="1028"/>
                                        </p:tgtEl>
                                      </p:cBhvr>
                                    </p:animEffect>
                                    <p:anim calcmode="lin" valueType="num">
                                      <p:cBhvr>
                                        <p:cTn id="32" dur="1000" fill="hold"/>
                                        <p:tgtEl>
                                          <p:spTgt spid="1028"/>
                                        </p:tgtEl>
                                        <p:attrNameLst>
                                          <p:attrName>ppt_x</p:attrName>
                                        </p:attrNameLst>
                                      </p:cBhvr>
                                      <p:tavLst>
                                        <p:tav tm="0">
                                          <p:val>
                                            <p:strVal val="#ppt_x"/>
                                          </p:val>
                                        </p:tav>
                                        <p:tav tm="100000">
                                          <p:val>
                                            <p:strVal val="#ppt_x"/>
                                          </p:val>
                                        </p:tav>
                                      </p:tavLst>
                                    </p:anim>
                                    <p:anim calcmode="lin" valueType="num">
                                      <p:cBhvr>
                                        <p:cTn id="3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Decide what…?</a:t>
            </a:r>
            <a:endParaRPr lang="en-US" dirty="0"/>
          </a:p>
        </p:txBody>
      </p:sp>
      <p:sp>
        <p:nvSpPr>
          <p:cNvPr id="3" name="Content Placeholder 2"/>
          <p:cNvSpPr>
            <a:spLocks noGrp="1"/>
          </p:cNvSpPr>
          <p:nvPr>
            <p:ph idx="1"/>
          </p:nvPr>
        </p:nvSpPr>
        <p:spPr>
          <a:xfrm>
            <a:off x="304800" y="1554163"/>
            <a:ext cx="3048000" cy="1265238"/>
          </a:xfrm>
          <a:solidFill>
            <a:srgbClr val="C00000"/>
          </a:solidFill>
          <a:ln w="57150">
            <a:solidFill>
              <a:schemeClr val="tx1"/>
            </a:solidFill>
          </a:ln>
        </p:spPr>
        <p:txBody>
          <a:bodyPr/>
          <a:lstStyle/>
          <a:p>
            <a:pPr marL="0" indent="0" algn="ctr">
              <a:buNone/>
            </a:pPr>
            <a:r>
              <a:rPr lang="en-US" b="1" dirty="0" smtClean="0">
                <a:solidFill>
                  <a:schemeClr val="tx1"/>
                </a:solidFill>
              </a:rPr>
              <a:t>Is an equation</a:t>
            </a:r>
          </a:p>
          <a:p>
            <a:pPr marL="0" indent="0" algn="ctr">
              <a:buNone/>
            </a:pPr>
            <a:r>
              <a:rPr lang="en-US" b="1" dirty="0" smtClean="0">
                <a:solidFill>
                  <a:schemeClr val="tx1"/>
                </a:solidFill>
              </a:rPr>
              <a:t>Direct Variation?</a:t>
            </a:r>
          </a:p>
        </p:txBody>
      </p:sp>
      <p:sp>
        <p:nvSpPr>
          <p:cNvPr id="4" name="Content Placeholder 2"/>
          <p:cNvSpPr txBox="1">
            <a:spLocks/>
          </p:cNvSpPr>
          <p:nvPr/>
        </p:nvSpPr>
        <p:spPr>
          <a:xfrm>
            <a:off x="914400" y="2971800"/>
            <a:ext cx="1676400" cy="1265238"/>
          </a:xfrm>
          <a:prstGeom prst="rect">
            <a:avLst/>
          </a:prstGeom>
          <a:solidFill>
            <a:srgbClr val="00B050"/>
          </a:solidFill>
          <a:ln w="57150">
            <a:solidFill>
              <a:schemeClr val="tx1"/>
            </a:solidFill>
          </a:ln>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Parallel </a:t>
            </a:r>
          </a:p>
          <a:p>
            <a:pPr marL="0" indent="0" algn="ctr">
              <a:buFont typeface="Wingdings 2"/>
              <a:buNone/>
            </a:pPr>
            <a:r>
              <a:rPr lang="en-US" b="1" dirty="0" smtClean="0">
                <a:solidFill>
                  <a:schemeClr val="tx1"/>
                </a:solidFill>
              </a:rPr>
              <a:t>lines?</a:t>
            </a:r>
          </a:p>
        </p:txBody>
      </p:sp>
      <p:sp>
        <p:nvSpPr>
          <p:cNvPr id="5" name="Content Placeholder 2"/>
          <p:cNvSpPr txBox="1">
            <a:spLocks/>
          </p:cNvSpPr>
          <p:nvPr/>
        </p:nvSpPr>
        <p:spPr>
          <a:xfrm>
            <a:off x="2971800" y="3106509"/>
            <a:ext cx="2209800" cy="995819"/>
          </a:xfrm>
          <a:prstGeom prst="rect">
            <a:avLst/>
          </a:prstGeom>
          <a:solidFill>
            <a:srgbClr val="00B0F0"/>
          </a:solidFill>
          <a:ln w="57150">
            <a:solidFill>
              <a:schemeClr val="tx1"/>
            </a:solidFill>
          </a:ln>
        </p:spPr>
        <p:txBody>
          <a:bodyPr vert="horz">
            <a:normAutofit fontScale="85000" lnSpcReduction="1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Perpendicular</a:t>
            </a:r>
          </a:p>
          <a:p>
            <a:pPr marL="0" indent="0" algn="ctr">
              <a:buFont typeface="Wingdings 2"/>
              <a:buNone/>
            </a:pPr>
            <a:r>
              <a:rPr lang="en-US" b="1" dirty="0" smtClean="0">
                <a:solidFill>
                  <a:schemeClr val="tx1"/>
                </a:solidFill>
              </a:rPr>
              <a:t>lines?</a:t>
            </a:r>
          </a:p>
        </p:txBody>
      </p:sp>
      <p:sp>
        <p:nvSpPr>
          <p:cNvPr id="6" name="Content Placeholder 2"/>
          <p:cNvSpPr txBox="1">
            <a:spLocks/>
          </p:cNvSpPr>
          <p:nvPr/>
        </p:nvSpPr>
        <p:spPr>
          <a:xfrm>
            <a:off x="1371600" y="4648200"/>
            <a:ext cx="3048000" cy="1265238"/>
          </a:xfrm>
          <a:prstGeom prst="rect">
            <a:avLst/>
          </a:prstGeom>
          <a:solidFill>
            <a:srgbClr val="FFC000"/>
          </a:solidFill>
          <a:ln w="57150">
            <a:solidFill>
              <a:schemeClr val="tx1"/>
            </a:solidFill>
          </a:ln>
        </p:spPr>
        <p:txBody>
          <a:bodyPr vert="horz">
            <a:normAutofit fontScale="925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b="1" dirty="0" smtClean="0">
                <a:solidFill>
                  <a:schemeClr val="tx1"/>
                </a:solidFill>
              </a:rPr>
              <a:t>Is a # a solution to an equation or inequality?</a:t>
            </a:r>
          </a:p>
        </p:txBody>
      </p:sp>
      <p:sp>
        <p:nvSpPr>
          <p:cNvPr id="7" name="Content Placeholder 2"/>
          <p:cNvSpPr txBox="1">
            <a:spLocks/>
          </p:cNvSpPr>
          <p:nvPr/>
        </p:nvSpPr>
        <p:spPr>
          <a:xfrm>
            <a:off x="4572000" y="4648200"/>
            <a:ext cx="3334011" cy="1265238"/>
          </a:xfrm>
          <a:prstGeom prst="rect">
            <a:avLst/>
          </a:prstGeom>
          <a:solidFill>
            <a:srgbClr val="BC34A9"/>
          </a:solidFill>
          <a:ln w="5715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2500" b="1" dirty="0" smtClean="0">
                <a:solidFill>
                  <a:schemeClr val="tx1"/>
                </a:solidFill>
              </a:rPr>
              <a:t>Is an ordered pair a solution to a linear equation or inequality?</a:t>
            </a:r>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914400" y="2971800"/>
            <a:ext cx="1676400" cy="126523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2971800" y="3106509"/>
            <a:ext cx="2209800" cy="9958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4559460" y="4660479"/>
            <a:ext cx="3334011"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Custom 12">
            <a:hlinkClick r:id="rId6" action="ppaction://hlinksldjump" highlightClick="1"/>
          </p:cNvPr>
          <p:cNvSpPr/>
          <p:nvPr/>
        </p:nvSpPr>
        <p:spPr>
          <a:xfrm>
            <a:off x="304801" y="1524000"/>
            <a:ext cx="3048000"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Custom 13">
            <a:hlinkClick r:id="rId7" action="ppaction://hlinksldjump" highlightClick="1"/>
          </p:cNvPr>
          <p:cNvSpPr/>
          <p:nvPr/>
        </p:nvSpPr>
        <p:spPr>
          <a:xfrm>
            <a:off x="1371600" y="4642980"/>
            <a:ext cx="3048000" cy="127045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4818424" y="1695691"/>
            <a:ext cx="3075047" cy="895109"/>
          </a:xfrm>
          <a:prstGeom prst="rect">
            <a:avLst/>
          </a:prstGeom>
          <a:solidFill>
            <a:schemeClr val="accent1">
              <a:lumMod val="75000"/>
            </a:schemeClr>
          </a:solidFill>
          <a:ln w="57150">
            <a:solidFill>
              <a:schemeClr val="tx1"/>
            </a:solidFill>
          </a:ln>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Font typeface="Wingdings 2"/>
              <a:buNone/>
            </a:pPr>
            <a:r>
              <a:rPr lang="en-US" sz="2500" b="1" dirty="0" smtClean="0">
                <a:solidFill>
                  <a:schemeClr val="tx1"/>
                </a:solidFill>
              </a:rPr>
              <a:t>Is a relationship a function?</a:t>
            </a:r>
          </a:p>
        </p:txBody>
      </p:sp>
      <p:sp>
        <p:nvSpPr>
          <p:cNvPr id="16" name="Action Button: Custom 15">
            <a:hlinkClick r:id="rId8" action="ppaction://hlinksldjump" highlightClick="1"/>
          </p:cNvPr>
          <p:cNvSpPr/>
          <p:nvPr/>
        </p:nvSpPr>
        <p:spPr>
          <a:xfrm>
            <a:off x="4813600" y="1649546"/>
            <a:ext cx="3075047" cy="9412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554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fractions…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1981200"/>
            <a:ext cx="1981200" cy="1200329"/>
          </a:xfrm>
          <a:prstGeom prst="rect">
            <a:avLst/>
          </a:prstGeom>
          <a:solidFill>
            <a:srgbClr val="00B0F0"/>
          </a:solidFill>
          <a:ln w="38100">
            <a:solidFill>
              <a:schemeClr val="tx1"/>
            </a:solidFill>
          </a:ln>
        </p:spPr>
        <p:txBody>
          <a:bodyPr wrap="square" rtlCol="0">
            <a:spAutoFit/>
          </a:bodyPr>
          <a:lstStyle/>
          <a:p>
            <a:pPr algn="ctr"/>
            <a:r>
              <a:rPr lang="en-US" sz="2800" b="1" dirty="0" smtClean="0"/>
              <a:t>Subtract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0" name="TextBox 9"/>
          <p:cNvSpPr txBox="1"/>
          <p:nvPr/>
        </p:nvSpPr>
        <p:spPr>
          <a:xfrm>
            <a:off x="1998562" y="1983129"/>
            <a:ext cx="1981200" cy="1200329"/>
          </a:xfrm>
          <a:prstGeom prst="rect">
            <a:avLst/>
          </a:prstGeom>
          <a:solidFill>
            <a:srgbClr val="FFC000"/>
          </a:solidFill>
          <a:ln w="38100">
            <a:solidFill>
              <a:schemeClr val="tx1"/>
            </a:solidFill>
          </a:ln>
        </p:spPr>
        <p:txBody>
          <a:bodyPr wrap="square" rtlCol="0">
            <a:spAutoFit/>
          </a:bodyPr>
          <a:lstStyle/>
          <a:p>
            <a:pPr algn="ctr"/>
            <a:r>
              <a:rPr lang="en-US" sz="2800" b="1" dirty="0" smtClean="0"/>
              <a:t>Add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1" name="TextBox 10"/>
          <p:cNvSpPr txBox="1"/>
          <p:nvPr/>
        </p:nvSpPr>
        <p:spPr>
          <a:xfrm>
            <a:off x="2006278" y="4267199"/>
            <a:ext cx="1981200" cy="1200329"/>
          </a:xfrm>
          <a:prstGeom prst="rect">
            <a:avLst/>
          </a:prstGeom>
          <a:solidFill>
            <a:srgbClr val="792F85"/>
          </a:solidFill>
          <a:ln w="38100">
            <a:solidFill>
              <a:schemeClr val="tx1"/>
            </a:solidFill>
          </a:ln>
        </p:spPr>
        <p:txBody>
          <a:bodyPr wrap="square" rtlCol="0">
            <a:spAutoFit/>
          </a:bodyPr>
          <a:lstStyle/>
          <a:p>
            <a:pPr algn="ctr"/>
            <a:r>
              <a:rPr lang="en-US" sz="2800" b="1" dirty="0" smtClean="0"/>
              <a:t>Multiply </a:t>
            </a:r>
          </a:p>
          <a:p>
            <a:pPr algn="ctr"/>
            <a:r>
              <a:rPr lang="en-US" sz="2800" b="1" dirty="0" smtClean="0"/>
              <a:t>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
        <p:nvSpPr>
          <p:cNvPr id="12" name="TextBox 11"/>
          <p:cNvSpPr txBox="1"/>
          <p:nvPr/>
        </p:nvSpPr>
        <p:spPr>
          <a:xfrm>
            <a:off x="4819891" y="4267200"/>
            <a:ext cx="1981200" cy="1200329"/>
          </a:xfrm>
          <a:prstGeom prst="rect">
            <a:avLst/>
          </a:prstGeom>
          <a:solidFill>
            <a:srgbClr val="B5339C"/>
          </a:solidFill>
          <a:ln w="38100">
            <a:solidFill>
              <a:schemeClr val="tx1"/>
            </a:solidFill>
          </a:ln>
        </p:spPr>
        <p:txBody>
          <a:bodyPr wrap="square" rtlCol="0">
            <a:spAutoFit/>
          </a:bodyPr>
          <a:lstStyle/>
          <a:p>
            <a:pPr algn="ctr"/>
            <a:r>
              <a:rPr lang="en-US" sz="2800" b="1" dirty="0" smtClean="0"/>
              <a:t>Divide Fractions</a:t>
            </a:r>
          </a:p>
          <a:p>
            <a:pPr algn="ctr"/>
            <a:r>
              <a:rPr lang="en-US" sz="1600" b="1" dirty="0" smtClean="0"/>
              <a:t>(5</a:t>
            </a:r>
            <a:r>
              <a:rPr lang="en-US" sz="1600" b="1" baseline="30000" dirty="0" smtClean="0"/>
              <a:t>th</a:t>
            </a:r>
            <a:r>
              <a:rPr lang="en-US" sz="1600" b="1" dirty="0" smtClean="0"/>
              <a:t> and 6</a:t>
            </a:r>
            <a:r>
              <a:rPr lang="en-US" sz="1600" b="1" baseline="30000" dirty="0" smtClean="0"/>
              <a:t>th</a:t>
            </a:r>
            <a:r>
              <a:rPr lang="en-US" sz="1600" b="1" dirty="0" smtClean="0"/>
              <a:t> Grade)</a:t>
            </a:r>
            <a:endParaRPr lang="en-US" sz="1600" b="1" dirty="0"/>
          </a:p>
        </p:txBody>
      </p:sp>
    </p:spTree>
    <p:extLst>
      <p:ext uri="{BB962C8B-B14F-4D97-AF65-F5344CB8AC3E}">
        <p14:creationId xmlns:p14="http://schemas.microsoft.com/office/powerpoint/2010/main" val="179549729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What type of problem do you have?</a:t>
            </a:r>
            <a:endParaRPr lang="en-US" sz="3700" dirty="0"/>
          </a:p>
        </p:txBody>
      </p:sp>
      <p:sp>
        <p:nvSpPr>
          <p:cNvPr id="2" name="Content Placeholder 1"/>
          <p:cNvSpPr>
            <a:spLocks noGrp="1"/>
          </p:cNvSpPr>
          <p:nvPr>
            <p:ph idx="1"/>
          </p:nvPr>
        </p:nvSpPr>
        <p:spPr>
          <a:xfrm>
            <a:off x="762000" y="3407664"/>
            <a:ext cx="2514600" cy="1240536"/>
          </a:xfrm>
          <a:solidFill>
            <a:srgbClr val="00B0F0"/>
          </a:solidFill>
          <a:ln w="38100">
            <a:solidFill>
              <a:schemeClr val="tx1"/>
            </a:solidFill>
          </a:ln>
        </p:spPr>
        <p:txBody>
          <a:bodyPr>
            <a:noAutofit/>
          </a:bodyPr>
          <a:lstStyle/>
          <a:p>
            <a:pPr marL="109728" indent="0" algn="ctr">
              <a:buNone/>
            </a:pPr>
            <a:r>
              <a:rPr lang="en-US" sz="2500" b="1" dirty="0" smtClean="0">
                <a:solidFill>
                  <a:schemeClr val="tx1"/>
                </a:solidFill>
              </a:rPr>
              <a:t>There is a fraction under the radical</a:t>
            </a:r>
            <a:endParaRPr lang="en-US" sz="2500" b="1" dirty="0">
              <a:solidFill>
                <a:schemeClr val="tx1"/>
              </a:solidFill>
            </a:endParaRPr>
          </a:p>
        </p:txBody>
      </p:sp>
      <p:sp>
        <p:nvSpPr>
          <p:cNvPr id="4" name="Content Placeholder 1"/>
          <p:cNvSpPr txBox="1">
            <a:spLocks/>
          </p:cNvSpPr>
          <p:nvPr/>
        </p:nvSpPr>
        <p:spPr>
          <a:xfrm>
            <a:off x="5715000" y="1657302"/>
            <a:ext cx="2895600" cy="804672"/>
          </a:xfrm>
          <a:prstGeom prst="rect">
            <a:avLst/>
          </a:prstGeom>
          <a:solidFill>
            <a:srgbClr val="92D050"/>
          </a:solidFill>
          <a:ln w="38100">
            <a:solidFill>
              <a:schemeClr val="tx1"/>
            </a:solidFill>
          </a:ln>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sz="2500" b="1" dirty="0" smtClean="0"/>
              <a:t>There is a radical in the denominator</a:t>
            </a:r>
            <a:endParaRPr lang="en-US" sz="2500" b="1" dirty="0"/>
          </a:p>
        </p:txBody>
      </p:sp>
      <p:sp>
        <p:nvSpPr>
          <p:cNvPr id="7" name="TextBox 6"/>
          <p:cNvSpPr txBox="1"/>
          <p:nvPr/>
        </p:nvSpPr>
        <p:spPr>
          <a:xfrm>
            <a:off x="914400" y="1770927"/>
            <a:ext cx="1676400" cy="861774"/>
          </a:xfrm>
          <a:prstGeom prst="rect">
            <a:avLst/>
          </a:prstGeom>
          <a:solidFill>
            <a:srgbClr val="BC34A9"/>
          </a:solidFill>
        </p:spPr>
        <p:txBody>
          <a:bodyPr wrap="square" rtlCol="0">
            <a:spAutoFit/>
          </a:bodyPr>
          <a:lstStyle/>
          <a:p>
            <a:pPr algn="ctr"/>
            <a:r>
              <a:rPr lang="en-US" sz="2500" b="1" dirty="0" smtClean="0"/>
              <a:t>I need to simplify</a:t>
            </a:r>
            <a:endParaRPr lang="en-US" sz="2500" b="1" dirty="0"/>
          </a:p>
        </p:txBody>
      </p:sp>
      <p:sp>
        <p:nvSpPr>
          <p:cNvPr id="8" name="TextBox 7"/>
          <p:cNvSpPr txBox="1"/>
          <p:nvPr/>
        </p:nvSpPr>
        <p:spPr>
          <a:xfrm>
            <a:off x="5448300" y="3429000"/>
            <a:ext cx="3429000" cy="1415772"/>
          </a:xfrm>
          <a:prstGeom prst="rect">
            <a:avLst/>
          </a:prstGeom>
          <a:solidFill>
            <a:srgbClr val="FFC000"/>
          </a:solidFill>
          <a:ln w="38100">
            <a:solidFill>
              <a:schemeClr val="tx1"/>
            </a:solidFill>
          </a:ln>
        </p:spPr>
        <p:txBody>
          <a:bodyPr wrap="square" rtlCol="0">
            <a:spAutoFit/>
          </a:bodyPr>
          <a:lstStyle/>
          <a:p>
            <a:pPr algn="ctr"/>
            <a:r>
              <a:rPr lang="en-US" sz="2500" b="1" dirty="0" smtClean="0"/>
              <a:t>I need to perform operations </a:t>
            </a:r>
            <a:r>
              <a:rPr lang="en-US" b="1" dirty="0" smtClean="0"/>
              <a:t>(Such as adding, multiplying, distributing, FOIL-</a:t>
            </a:r>
            <a:r>
              <a:rPr lang="en-US" b="1" dirty="0" err="1" smtClean="0"/>
              <a:t>ing</a:t>
            </a:r>
            <a:endParaRPr lang="en-US" b="1" dirty="0"/>
          </a:p>
        </p:txBody>
      </p:sp>
      <p:sp>
        <p:nvSpPr>
          <p:cNvPr id="9" name="Action Button: Custom 8">
            <a:hlinkClick r:id="rId2" action="ppaction://hlinksldjump" highlightClick="1"/>
          </p:cNvPr>
          <p:cNvSpPr/>
          <p:nvPr/>
        </p:nvSpPr>
        <p:spPr>
          <a:xfrm>
            <a:off x="914400" y="1770927"/>
            <a:ext cx="1676400" cy="861774"/>
          </a:xfrm>
          <a:prstGeom prst="actionButtonBlank">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5714999" y="1657302"/>
            <a:ext cx="2911515" cy="80467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4" action="ppaction://hlinksldjump" highlightClick="1"/>
          </p:cNvPr>
          <p:cNvSpPr/>
          <p:nvPr/>
        </p:nvSpPr>
        <p:spPr>
          <a:xfrm>
            <a:off x="762000" y="3376999"/>
            <a:ext cx="2514600" cy="127120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Custom 11">
            <a:hlinkClick r:id="rId5" action="ppaction://hlinksldjump" highlightClick="1"/>
          </p:cNvPr>
          <p:cNvSpPr/>
          <p:nvPr/>
        </p:nvSpPr>
        <p:spPr>
          <a:xfrm>
            <a:off x="5474342" y="3454078"/>
            <a:ext cx="3402957" cy="139069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1571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605" y="27008"/>
            <a:ext cx="8229600" cy="1143000"/>
          </a:xfrm>
        </p:spPr>
        <p:txBody>
          <a:bodyPr/>
          <a:lstStyle/>
          <a:p>
            <a:pPr algn="ctr"/>
            <a:r>
              <a:rPr lang="en-US" dirty="0" smtClean="0"/>
              <a:t>Simplify a Radical</a:t>
            </a:r>
            <a:endParaRPr lang="en-US" dirty="0"/>
          </a:p>
        </p:txBody>
      </p:sp>
      <p:sp>
        <p:nvSpPr>
          <p:cNvPr id="2" name="Content Placeholder 1"/>
          <p:cNvSpPr>
            <a:spLocks noGrp="1"/>
          </p:cNvSpPr>
          <p:nvPr>
            <p:ph idx="1"/>
          </p:nvPr>
        </p:nvSpPr>
        <p:spPr>
          <a:xfrm>
            <a:off x="76200" y="914400"/>
            <a:ext cx="9067800" cy="1490471"/>
          </a:xfrm>
        </p:spPr>
        <p:txBody>
          <a:bodyPr>
            <a:normAutofit/>
          </a:bodyPr>
          <a:lstStyle/>
          <a:p>
            <a:pPr marL="109728" indent="0">
              <a:buNone/>
            </a:pPr>
            <a:r>
              <a:rPr lang="en-US" sz="2200" dirty="0" smtClean="0"/>
              <a:t>*Remember that in order for a radical to be in </a:t>
            </a:r>
            <a:r>
              <a:rPr lang="en-US" sz="2200" u="sng" dirty="0" smtClean="0"/>
              <a:t>simplest form</a:t>
            </a:r>
            <a:r>
              <a:rPr lang="en-US" sz="2200" dirty="0" smtClean="0"/>
              <a:t> it cannot have any perfect square factors.  This means that numbers like 4, 9, 16, 25…</a:t>
            </a:r>
            <a:r>
              <a:rPr lang="en-US" sz="2200" dirty="0" err="1" smtClean="0"/>
              <a:t>etc</a:t>
            </a:r>
            <a:r>
              <a:rPr lang="en-US" sz="2200" dirty="0" smtClean="0"/>
              <a:t>, cannot divide a number under a radical sign.  </a:t>
            </a:r>
            <a:endParaRPr lang="en-US" sz="2200" dirty="0"/>
          </a:p>
        </p:txBody>
      </p:sp>
      <p:sp>
        <p:nvSpPr>
          <p:cNvPr id="6" name="TextBox 5"/>
          <p:cNvSpPr txBox="1"/>
          <p:nvPr/>
        </p:nvSpPr>
        <p:spPr>
          <a:xfrm>
            <a:off x="252714" y="2362200"/>
            <a:ext cx="8586486" cy="369332"/>
          </a:xfrm>
          <a:prstGeom prst="rect">
            <a:avLst/>
          </a:prstGeom>
          <a:noFill/>
        </p:spPr>
        <p:txBody>
          <a:bodyPr wrap="square" rtlCol="0">
            <a:spAutoFit/>
          </a:bodyPr>
          <a:lstStyle/>
          <a:p>
            <a:r>
              <a:rPr lang="en-US" b="1" dirty="0" smtClean="0">
                <a:solidFill>
                  <a:srgbClr val="FF0000"/>
                </a:solidFill>
              </a:rPr>
              <a:t>1) </a:t>
            </a:r>
            <a:r>
              <a:rPr lang="en-US" dirty="0" smtClean="0">
                <a:solidFill>
                  <a:srgbClr val="FF0000"/>
                </a:solidFill>
              </a:rPr>
              <a:t>Look for the biggest perfect square that will divide the number inside.  </a:t>
            </a:r>
          </a:p>
        </p:txBody>
      </p:sp>
      <p:sp>
        <p:nvSpPr>
          <p:cNvPr id="7" name="TextBox 6"/>
          <p:cNvSpPr txBox="1"/>
          <p:nvPr/>
        </p:nvSpPr>
        <p:spPr>
          <a:xfrm>
            <a:off x="274898" y="3429000"/>
            <a:ext cx="8488101" cy="923330"/>
          </a:xfrm>
          <a:prstGeom prst="rect">
            <a:avLst/>
          </a:prstGeom>
          <a:noFill/>
        </p:spPr>
        <p:txBody>
          <a:bodyPr wrap="square" rtlCol="0">
            <a:spAutoFit/>
          </a:bodyPr>
          <a:lstStyle/>
          <a:p>
            <a:r>
              <a:rPr lang="en-US" b="1" dirty="0" smtClean="0">
                <a:solidFill>
                  <a:srgbClr val="FF0000"/>
                </a:solidFill>
              </a:rPr>
              <a:t>2) </a:t>
            </a:r>
            <a:r>
              <a:rPr lang="en-US" dirty="0" smtClean="0">
                <a:solidFill>
                  <a:srgbClr val="FF0000"/>
                </a:solidFill>
              </a:rPr>
              <a:t>Split the number into the product of the perfect square and the other number</a:t>
            </a:r>
          </a:p>
          <a:p>
            <a:endParaRPr lang="en-US" dirty="0"/>
          </a:p>
        </p:txBody>
      </p:sp>
      <p:sp>
        <p:nvSpPr>
          <p:cNvPr id="8" name="TextBox 7"/>
          <p:cNvSpPr txBox="1"/>
          <p:nvPr/>
        </p:nvSpPr>
        <p:spPr>
          <a:xfrm>
            <a:off x="274898" y="4495800"/>
            <a:ext cx="8153400" cy="955967"/>
          </a:xfrm>
          <a:prstGeom prst="rect">
            <a:avLst/>
          </a:prstGeom>
          <a:noFill/>
        </p:spPr>
        <p:txBody>
          <a:bodyPr wrap="square" rtlCol="0">
            <a:spAutoFit/>
          </a:bodyPr>
          <a:lstStyle/>
          <a:p>
            <a:r>
              <a:rPr lang="en-US" b="1" dirty="0" smtClean="0">
                <a:solidFill>
                  <a:srgbClr val="FF0000"/>
                </a:solidFill>
              </a:rPr>
              <a:t>3) </a:t>
            </a:r>
            <a:r>
              <a:rPr lang="en-US" dirty="0" smtClean="0">
                <a:solidFill>
                  <a:srgbClr val="FF0000"/>
                </a:solidFill>
              </a:rPr>
              <a:t>Take the square root of the one you can.  Leave the other number inside. </a:t>
            </a:r>
          </a:p>
          <a:p>
            <a:endParaRPr lang="en-US" b="1" dirty="0"/>
          </a:p>
        </p:txBody>
      </p:sp>
      <mc:AlternateContent xmlns:mc="http://schemas.openxmlformats.org/markup-compatibility/2006" xmlns:a14="http://schemas.microsoft.com/office/drawing/2010/main">
        <mc:Choice Requires="a14">
          <p:sp>
            <p:nvSpPr>
              <p:cNvPr id="9" name="Rectangle 8"/>
              <p:cNvSpPr/>
              <p:nvPr/>
            </p:nvSpPr>
            <p:spPr>
              <a:xfrm>
                <a:off x="4185716" y="2847872"/>
                <a:ext cx="919684"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a:rPr>
                          </m:ctrlPr>
                        </m:radPr>
                        <m:deg/>
                        <m:e>
                          <m:r>
                            <a:rPr lang="en-US" i="1">
                              <a:latin typeface="Cambria Math"/>
                            </a:rPr>
                            <m:t>48</m:t>
                          </m:r>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185716" y="2847872"/>
                <a:ext cx="919684" cy="40197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351598" y="3890665"/>
                <a:ext cx="94628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smtClean="0">
                              <a:latin typeface="Cambria Math"/>
                            </a:rPr>
                          </m:ctrlPr>
                        </m:radPr>
                        <m:deg/>
                        <m:e>
                          <m:r>
                            <a:rPr lang="en-US" i="1">
                              <a:latin typeface="Cambria Math"/>
                            </a:rPr>
                            <m:t>16</m:t>
                          </m:r>
                        </m:e>
                      </m:rad>
                      <m:rad>
                        <m:radPr>
                          <m:degHide m:val="on"/>
                          <m:ctrlPr>
                            <a:rPr lang="en-US" i="1">
                              <a:latin typeface="Cambria Math"/>
                            </a:rPr>
                          </m:ctrlPr>
                        </m:radPr>
                        <m:deg/>
                        <m:e>
                          <m:r>
                            <a:rPr lang="en-US" i="1">
                              <a:latin typeface="Cambria Math"/>
                            </a:rPr>
                            <m:t>3</m:t>
                          </m:r>
                        </m:e>
                      </m:ra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351598" y="3890665"/>
                <a:ext cx="946285" cy="40197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45957" y="5071625"/>
                <a:ext cx="666464"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4</m:t>
                      </m:r>
                      <m:rad>
                        <m:radPr>
                          <m:degHide m:val="on"/>
                          <m:ctrlPr>
                            <a:rPr lang="en-US" i="1">
                              <a:latin typeface="Cambria Math"/>
                            </a:rPr>
                          </m:ctrlPr>
                        </m:radPr>
                        <m:deg/>
                        <m:e>
                          <m:r>
                            <a:rPr lang="en-US" i="1">
                              <a:latin typeface="Cambria Math"/>
                            </a:rPr>
                            <m:t>3</m:t>
                          </m:r>
                        </m:e>
                      </m:ra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545957" y="5071625"/>
                <a:ext cx="666464" cy="401970"/>
              </a:xfrm>
              <a:prstGeom prst="rect">
                <a:avLst/>
              </a:prstGeom>
              <a:blipFill rotWithShape="1">
                <a:blip r:embed="rId5"/>
                <a:stretch>
                  <a:fillRect/>
                </a:stretch>
              </a:blipFill>
            </p:spPr>
            <p:txBody>
              <a:bodyPr/>
              <a:lstStyle/>
              <a:p>
                <a:r>
                  <a:rPr lang="en-US">
                    <a:noFill/>
                  </a:rPr>
                  <a:t> </a:t>
                </a:r>
              </a:p>
            </p:txBody>
          </p:sp>
        </mc:Fallback>
      </mc:AlternateContent>
      <p:sp>
        <p:nvSpPr>
          <p:cNvPr id="12" name="Action Button: Home 11">
            <a:hlinkClick r:id="rId6"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80122" y="5635058"/>
            <a:ext cx="1905000" cy="923330"/>
          </a:xfrm>
          <a:prstGeom prst="rect">
            <a:avLst/>
          </a:prstGeom>
          <a:noFill/>
        </p:spPr>
        <p:txBody>
          <a:bodyPr wrap="square" rtlCol="0">
            <a:spAutoFit/>
          </a:bodyPr>
          <a:lstStyle/>
          <a:p>
            <a:pPr algn="ctr"/>
            <a:r>
              <a:rPr lang="en-US" b="1" dirty="0" smtClean="0"/>
              <a:t>I still need to rationalize the denominator</a:t>
            </a:r>
            <a:endParaRPr lang="en-US" b="1" dirty="0"/>
          </a:p>
        </p:txBody>
      </p:sp>
      <p:sp>
        <p:nvSpPr>
          <p:cNvPr id="15" name="Action Button: Custom 14">
            <a:hlinkClick r:id="rId7" action="ppaction://hlinksldjump" highlightClick="1"/>
          </p:cNvPr>
          <p:cNvSpPr/>
          <p:nvPr/>
        </p:nvSpPr>
        <p:spPr>
          <a:xfrm>
            <a:off x="3480122" y="5638800"/>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56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000" fill="hold"/>
                                        <p:tgtEl>
                                          <p:spTgt spid="11"/>
                                        </p:tgtEl>
                                        <p:attrNameLst>
                                          <p:attrName>ppt_x</p:attrName>
                                        </p:attrNameLst>
                                      </p:cBhvr>
                                      <p:tavLst>
                                        <p:tav tm="0">
                                          <p:val>
                                            <p:strVal val="#ppt_x"/>
                                          </p:val>
                                        </p:tav>
                                        <p:tav tm="100000">
                                          <p:val>
                                            <p:strVal val="#ppt_x"/>
                                          </p:val>
                                        </p:tav>
                                      </p:tavLst>
                                    </p:anim>
                                    <p:anim calcmode="lin" valueType="num">
                                      <p:cBhvr additive="base">
                                        <p:cTn id="1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Split using division property</a:t>
            </a:r>
            <a:endParaRPr lang="en-US" dirty="0"/>
          </a:p>
        </p:txBody>
      </p:sp>
      <p:sp>
        <p:nvSpPr>
          <p:cNvPr id="2" name="Content Placeholder 1"/>
          <p:cNvSpPr>
            <a:spLocks noGrp="1"/>
          </p:cNvSpPr>
          <p:nvPr>
            <p:ph idx="1"/>
          </p:nvPr>
        </p:nvSpPr>
        <p:spPr>
          <a:xfrm>
            <a:off x="457200" y="1481329"/>
            <a:ext cx="7924800" cy="1566672"/>
          </a:xfrm>
        </p:spPr>
        <p:txBody>
          <a:bodyPr>
            <a:normAutofit fontScale="92500" lnSpcReduction="20000"/>
          </a:bodyPr>
          <a:lstStyle/>
          <a:p>
            <a:pPr marL="109728" indent="0">
              <a:buNone/>
            </a:pPr>
            <a:r>
              <a:rPr lang="en-US" b="1" dirty="0" smtClean="0"/>
              <a:t>1)  </a:t>
            </a:r>
            <a:r>
              <a:rPr lang="en-US" dirty="0" smtClean="0"/>
              <a:t>If there is a fraction inside the radical, the division property says you can split and give each piece its own radical sign.  Simplify any </a:t>
            </a:r>
            <a:r>
              <a:rPr lang="en-US" dirty="0" err="1" smtClean="0"/>
              <a:t>raidcals</a:t>
            </a:r>
            <a:r>
              <a:rPr lang="en-US" dirty="0" smtClean="0"/>
              <a:t> possible.</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990600" y="3124200"/>
                <a:ext cx="691407"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ad>
                        <m:radPr>
                          <m:degHide m:val="on"/>
                          <m:ctrlPr>
                            <a:rPr lang="en-US" i="1">
                              <a:latin typeface="Cambria Math"/>
                            </a:rPr>
                          </m:ctrlPr>
                        </m:radPr>
                        <m:deg/>
                        <m:e>
                          <m:f>
                            <m:fPr>
                              <m:ctrlPr>
                                <a:rPr lang="en-US" i="1">
                                  <a:latin typeface="Cambria Math"/>
                                </a:rPr>
                              </m:ctrlPr>
                            </m:fPr>
                            <m:num>
                              <m:r>
                                <a:rPr lang="en-US" i="1">
                                  <a:latin typeface="Cambria Math"/>
                                </a:rPr>
                                <m:t>24</m:t>
                              </m:r>
                            </m:num>
                            <m:den>
                              <m:r>
                                <a:rPr lang="en-US" i="1">
                                  <a:latin typeface="Cambria Math"/>
                                </a:rPr>
                                <m:t>7</m:t>
                              </m:r>
                            </m:den>
                          </m:f>
                        </m:e>
                      </m:ra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990600" y="3124200"/>
                <a:ext cx="691407" cy="91069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4332" y="3215635"/>
                <a:ext cx="903709" cy="727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ad>
                            <m:radPr>
                              <m:degHide m:val="on"/>
                              <m:ctrlPr>
                                <a:rPr lang="en-US" i="1">
                                  <a:latin typeface="Cambria Math"/>
                                </a:rPr>
                              </m:ctrlPr>
                            </m:radPr>
                            <m:deg/>
                            <m:e>
                              <m:r>
                                <a:rPr lang="en-US" i="1">
                                  <a:latin typeface="Cambria Math"/>
                                </a:rPr>
                                <m:t>24</m:t>
                              </m:r>
                            </m:e>
                          </m:rad>
                        </m:num>
                        <m:den>
                          <m:rad>
                            <m:radPr>
                              <m:degHide m:val="on"/>
                              <m:ctrlPr>
                                <a:rPr lang="en-US" i="1">
                                  <a:latin typeface="Cambria Math"/>
                                </a:rPr>
                              </m:ctrlPr>
                            </m:radPr>
                            <m:deg/>
                            <m:e>
                              <m:r>
                                <a:rPr lang="en-US" i="1">
                                  <a:latin typeface="Cambria Math"/>
                                </a:rPr>
                                <m:t>7</m:t>
                              </m:r>
                            </m:e>
                          </m:rad>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814332" y="3215635"/>
                <a:ext cx="903709" cy="727828"/>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5334000" y="5563681"/>
            <a:ext cx="1905000" cy="923330"/>
          </a:xfrm>
          <a:prstGeom prst="rect">
            <a:avLst/>
          </a:prstGeom>
          <a:noFill/>
        </p:spPr>
        <p:txBody>
          <a:bodyPr wrap="square" rtlCol="0">
            <a:spAutoFit/>
          </a:bodyPr>
          <a:lstStyle/>
          <a:p>
            <a:pPr algn="ctr"/>
            <a:r>
              <a:rPr lang="en-US" b="1" dirty="0" smtClean="0"/>
              <a:t>I still need to rationalize the denominator</a:t>
            </a:r>
            <a:endParaRPr lang="en-US" b="1" dirty="0"/>
          </a:p>
        </p:txBody>
      </p:sp>
      <p:sp>
        <p:nvSpPr>
          <p:cNvPr id="9" name="TextBox 8"/>
          <p:cNvSpPr txBox="1"/>
          <p:nvPr/>
        </p:nvSpPr>
        <p:spPr>
          <a:xfrm>
            <a:off x="2362200" y="5702180"/>
            <a:ext cx="1905000" cy="646331"/>
          </a:xfrm>
          <a:prstGeom prst="rect">
            <a:avLst/>
          </a:prstGeom>
          <a:noFill/>
        </p:spPr>
        <p:txBody>
          <a:bodyPr wrap="square" rtlCol="0">
            <a:spAutoFit/>
          </a:bodyPr>
          <a:lstStyle/>
          <a:p>
            <a:pPr algn="ctr"/>
            <a:r>
              <a:rPr lang="en-US" b="1" dirty="0" smtClean="0"/>
              <a:t>I forget how to simplify</a:t>
            </a:r>
            <a:endParaRPr lang="en-US" b="1" dirty="0"/>
          </a:p>
        </p:txBody>
      </p:sp>
      <p:sp>
        <p:nvSpPr>
          <p:cNvPr id="10" name="Action Button: Custom 9">
            <a:hlinkClick r:id="rId5" action="ppaction://hlinksldjump" highlightClick="1"/>
          </p:cNvPr>
          <p:cNvSpPr/>
          <p:nvPr/>
        </p:nvSpPr>
        <p:spPr>
          <a:xfrm>
            <a:off x="2362200" y="5563681"/>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6" action="ppaction://hlinksldjump" highlightClick="1"/>
          </p:cNvPr>
          <p:cNvSpPr/>
          <p:nvPr/>
        </p:nvSpPr>
        <p:spPr>
          <a:xfrm>
            <a:off x="5334000" y="5563681"/>
            <a:ext cx="1905000" cy="923330"/>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0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t>Rationalize the Denominator</a:t>
            </a:r>
            <a:endParaRPr lang="en-US" dirty="0"/>
          </a:p>
        </p:txBody>
      </p:sp>
      <p:sp>
        <p:nvSpPr>
          <p:cNvPr id="2" name="Content Placeholder 1"/>
          <p:cNvSpPr>
            <a:spLocks noGrp="1"/>
          </p:cNvSpPr>
          <p:nvPr>
            <p:ph idx="1"/>
          </p:nvPr>
        </p:nvSpPr>
        <p:spPr>
          <a:xfrm>
            <a:off x="0" y="1066800"/>
            <a:ext cx="9144000" cy="1719072"/>
          </a:xfrm>
        </p:spPr>
        <p:txBody>
          <a:bodyPr>
            <a:normAutofit/>
          </a:bodyPr>
          <a:lstStyle/>
          <a:p>
            <a:pPr marL="109728" indent="0">
              <a:buNone/>
            </a:pPr>
            <a:r>
              <a:rPr lang="en-US" sz="2200" dirty="0" smtClean="0"/>
              <a:t>*Remember that you cannot have a radical in the denominator.  This would be an </a:t>
            </a:r>
            <a:r>
              <a:rPr lang="en-US" sz="2200" i="1" dirty="0" smtClean="0"/>
              <a:t>irrational</a:t>
            </a:r>
            <a:r>
              <a:rPr lang="en-US" sz="2200" dirty="0" smtClean="0"/>
              <a:t> number and your job is to rationalize it by getting rid of the radical in the denominator.</a:t>
            </a:r>
            <a:endParaRPr lang="en-US" sz="2200" dirty="0"/>
          </a:p>
        </p:txBody>
      </p:sp>
      <p:sp>
        <p:nvSpPr>
          <p:cNvPr id="6" name="TextBox 5"/>
          <p:cNvSpPr txBox="1"/>
          <p:nvPr/>
        </p:nvSpPr>
        <p:spPr>
          <a:xfrm>
            <a:off x="252714" y="2362200"/>
            <a:ext cx="8053086" cy="646331"/>
          </a:xfrm>
          <a:prstGeom prst="rect">
            <a:avLst/>
          </a:prstGeom>
          <a:noFill/>
        </p:spPr>
        <p:txBody>
          <a:bodyPr wrap="square" rtlCol="0">
            <a:spAutoFit/>
          </a:bodyPr>
          <a:lstStyle/>
          <a:p>
            <a:r>
              <a:rPr lang="en-US" dirty="0" smtClean="0">
                <a:solidFill>
                  <a:schemeClr val="accent4">
                    <a:lumMod val="75000"/>
                  </a:schemeClr>
                </a:solidFill>
              </a:rPr>
              <a:t>To undo something being square-rooted, the inverse operation is to square it (which means to multiply it by its exact self)</a:t>
            </a:r>
            <a:endParaRPr lang="en-US"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7" name="Rectangle 6"/>
              <p:cNvSpPr/>
              <p:nvPr/>
            </p:nvSpPr>
            <p:spPr>
              <a:xfrm>
                <a:off x="457200" y="3429000"/>
                <a:ext cx="538224"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a:rPr>
                          </m:ctrlPr>
                        </m:fPr>
                        <m:num>
                          <m:r>
                            <a:rPr lang="en-US" i="1">
                              <a:latin typeface="Cambria Math"/>
                            </a:rPr>
                            <m:t>2</m:t>
                          </m:r>
                        </m:num>
                        <m:den>
                          <m:rad>
                            <m:radPr>
                              <m:degHide m:val="on"/>
                              <m:ctrlPr>
                                <a:rPr lang="en-US" i="1">
                                  <a:latin typeface="Cambria Math"/>
                                </a:rPr>
                              </m:ctrlPr>
                            </m:radPr>
                            <m:deg/>
                            <m:e>
                              <m:r>
                                <a:rPr lang="en-US" i="1">
                                  <a:latin typeface="Cambria Math"/>
                                </a:rPr>
                                <m:t>2</m:t>
                              </m:r>
                            </m:e>
                          </m:rad>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 y="3429000"/>
                <a:ext cx="538224" cy="6646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657600" y="3276599"/>
                <a:ext cx="3962400" cy="1531317"/>
              </a:xfrm>
              <a:prstGeom prst="rect">
                <a:avLst/>
              </a:prstGeom>
              <a:noFill/>
            </p:spPr>
            <p:txBody>
              <a:bodyPr wrap="square" rtlCol="0">
                <a:spAutoFit/>
              </a:bodyPr>
              <a:lstStyle/>
              <a:p>
                <a:r>
                  <a:rPr lang="en-US" dirty="0" smtClean="0"/>
                  <a:t>So in this example, to get rid of </a:t>
                </a:r>
                <a14:m>
                  <m:oMath xmlns:m="http://schemas.openxmlformats.org/officeDocument/2006/math">
                    <m:rad>
                      <m:radPr>
                        <m:degHide m:val="on"/>
                        <m:ctrlPr>
                          <a:rPr lang="en-US" i="1">
                            <a:latin typeface="Cambria Math"/>
                          </a:rPr>
                        </m:ctrlPr>
                      </m:radPr>
                      <m:deg/>
                      <m:e>
                        <m:r>
                          <a:rPr lang="en-US" i="1">
                            <a:latin typeface="Cambria Math"/>
                          </a:rPr>
                          <m:t>2</m:t>
                        </m:r>
                      </m:e>
                    </m:rad>
                  </m:oMath>
                </a14:m>
                <a:r>
                  <a:rPr lang="en-US" dirty="0" smtClean="0"/>
                  <a:t> in the denominator, multiply it by itself (</a:t>
                </a:r>
                <a14:m>
                  <m:oMath xmlns:m="http://schemas.openxmlformats.org/officeDocument/2006/math">
                    <m:rad>
                      <m:radPr>
                        <m:degHide m:val="on"/>
                        <m:ctrlPr>
                          <a:rPr lang="en-US" i="1">
                            <a:latin typeface="Cambria Math"/>
                          </a:rPr>
                        </m:ctrlPr>
                      </m:radPr>
                      <m:deg/>
                      <m:e>
                        <m:r>
                          <a:rPr lang="en-US" i="1">
                            <a:latin typeface="Cambria Math"/>
                          </a:rPr>
                          <m:t>2</m:t>
                        </m:r>
                      </m:e>
                    </m:rad>
                  </m:oMath>
                </a14:m>
                <a:r>
                  <a:rPr lang="en-US" dirty="0" smtClean="0"/>
                  <a:t>).  Don’t forget that whatever you to do to the bottom, you do to the top!</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657600" y="3276599"/>
                <a:ext cx="3962400" cy="1531317"/>
              </a:xfrm>
              <a:prstGeom prst="rect">
                <a:avLst/>
              </a:prstGeom>
              <a:blipFill rotWithShape="1">
                <a:blip r:embed="rId4"/>
                <a:stretch>
                  <a:fillRect l="-1231" t="-1587" r="-2308" b="-5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95424" y="3397389"/>
                <a:ext cx="655243" cy="7278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2"/>
                          </a:solidFill>
                          <a:latin typeface="Cambria Math"/>
                        </a:rPr>
                        <m:t>·</m:t>
                      </m:r>
                      <m:f>
                        <m:fPr>
                          <m:ctrlPr>
                            <a:rPr lang="en-US" i="1">
                              <a:solidFill>
                                <a:schemeClr val="accent2"/>
                              </a:solidFill>
                              <a:latin typeface="Cambria Math"/>
                            </a:rPr>
                          </m:ctrlPr>
                        </m:fPr>
                        <m:num>
                          <m:rad>
                            <m:radPr>
                              <m:degHide m:val="on"/>
                              <m:ctrlPr>
                                <a:rPr lang="en-US" i="1">
                                  <a:solidFill>
                                    <a:schemeClr val="accent2"/>
                                  </a:solidFill>
                                  <a:latin typeface="Cambria Math"/>
                                </a:rPr>
                              </m:ctrlPr>
                            </m:radPr>
                            <m:deg/>
                            <m:e>
                              <m:r>
                                <a:rPr lang="en-US" i="1">
                                  <a:solidFill>
                                    <a:schemeClr val="accent2"/>
                                  </a:solidFill>
                                  <a:latin typeface="Cambria Math"/>
                                </a:rPr>
                                <m:t>2</m:t>
                              </m:r>
                            </m:e>
                          </m:rad>
                        </m:num>
                        <m:den>
                          <m:rad>
                            <m:radPr>
                              <m:degHide m:val="on"/>
                              <m:ctrlPr>
                                <a:rPr lang="en-US" i="1">
                                  <a:solidFill>
                                    <a:schemeClr val="accent2"/>
                                  </a:solidFill>
                                  <a:latin typeface="Cambria Math"/>
                                </a:rPr>
                              </m:ctrlPr>
                            </m:radPr>
                            <m:deg/>
                            <m:e>
                              <m:r>
                                <a:rPr lang="en-US" i="1">
                                  <a:solidFill>
                                    <a:schemeClr val="accent2"/>
                                  </a:solidFill>
                                  <a:latin typeface="Cambria Math"/>
                                </a:rPr>
                                <m:t>2</m:t>
                              </m:r>
                            </m:e>
                          </m:rad>
                        </m:den>
                      </m:f>
                    </m:oMath>
                  </m:oMathPara>
                </a14:m>
                <a:endParaRPr lang="en-US" dirty="0">
                  <a:solidFill>
                    <a:schemeClr val="accent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995424" y="3397389"/>
                <a:ext cx="655243" cy="727828"/>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752600" y="3419447"/>
                <a:ext cx="903709" cy="674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f>
                        <m:fPr>
                          <m:ctrlPr>
                            <a:rPr lang="en-US" i="1">
                              <a:latin typeface="Cambria Math"/>
                            </a:rPr>
                          </m:ctrlPr>
                        </m:fPr>
                        <m:num>
                          <m:r>
                            <a:rPr lang="en-US" i="1" smtClean="0">
                              <a:solidFill>
                                <a:srgbClr val="00B050"/>
                              </a:solidFill>
                              <a:latin typeface="Cambria Math"/>
                            </a:rPr>
                            <m:t>2</m:t>
                          </m:r>
                          <m:rad>
                            <m:radPr>
                              <m:degHide m:val="on"/>
                              <m:ctrlPr>
                                <a:rPr lang="en-US" i="1">
                                  <a:latin typeface="Cambria Math"/>
                                </a:rPr>
                              </m:ctrlPr>
                            </m:radPr>
                            <m:deg/>
                            <m:e>
                              <m:r>
                                <a:rPr lang="en-US" i="1">
                                  <a:latin typeface="Cambria Math"/>
                                </a:rPr>
                                <m:t>2</m:t>
                              </m:r>
                            </m:e>
                          </m:rad>
                        </m:num>
                        <m:den>
                          <m:r>
                            <a:rPr lang="en-US" i="1" smtClean="0">
                              <a:solidFill>
                                <a:srgbClr val="00B050"/>
                              </a:solidFill>
                              <a:latin typeface="Cambria Math"/>
                            </a:rPr>
                            <m:t>2</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752600" y="3419447"/>
                <a:ext cx="903709" cy="674159"/>
              </a:xfrm>
              <a:prstGeom prst="rect">
                <a:avLst/>
              </a:prstGeom>
              <a:blipFill rotWithShape="1">
                <a:blip r:embed="rId6"/>
                <a:stretch>
                  <a:fillRect/>
                </a:stretch>
              </a:blipFill>
            </p:spPr>
            <p:txBody>
              <a:bodyPr/>
              <a:lstStyle/>
              <a:p>
                <a:r>
                  <a:rPr lang="en-US">
                    <a:noFill/>
                  </a:rPr>
                  <a:t> </a:t>
                </a:r>
              </a:p>
            </p:txBody>
          </p:sp>
        </mc:Fallback>
      </mc:AlternateContent>
      <p:cxnSp>
        <p:nvCxnSpPr>
          <p:cNvPr id="12" name="Straight Connector 11"/>
          <p:cNvCxnSpPr/>
          <p:nvPr/>
        </p:nvCxnSpPr>
        <p:spPr>
          <a:xfrm>
            <a:off x="2100903" y="3451058"/>
            <a:ext cx="386345" cy="816142"/>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p:cNvSpPr txBox="1"/>
          <p:nvPr/>
        </p:nvSpPr>
        <p:spPr>
          <a:xfrm>
            <a:off x="1752600" y="5029200"/>
            <a:ext cx="3073733" cy="1200329"/>
          </a:xfrm>
          <a:prstGeom prst="rect">
            <a:avLst/>
          </a:prstGeom>
          <a:noFill/>
        </p:spPr>
        <p:txBody>
          <a:bodyPr wrap="square" rtlCol="0">
            <a:spAutoFit/>
          </a:bodyPr>
          <a:lstStyle/>
          <a:p>
            <a:r>
              <a:rPr lang="en-US" dirty="0" smtClean="0"/>
              <a:t>Since the two green 2’s are both outside the radical, they can be simplified.</a:t>
            </a:r>
          </a:p>
        </p:txBody>
      </p:sp>
      <mc:AlternateContent xmlns:mc="http://schemas.openxmlformats.org/markup-compatibility/2006" xmlns:a14="http://schemas.microsoft.com/office/drawing/2010/main">
        <mc:Choice Requires="a14">
          <p:sp>
            <p:nvSpPr>
              <p:cNvPr id="15" name="Rectangle 14"/>
              <p:cNvSpPr/>
              <p:nvPr/>
            </p:nvSpPr>
            <p:spPr>
              <a:xfrm>
                <a:off x="2631231" y="3629985"/>
                <a:ext cx="77546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ad>
                        <m:radPr>
                          <m:degHide m:val="on"/>
                          <m:ctrlPr>
                            <a:rPr lang="en-US" i="1">
                              <a:latin typeface="Cambria Math"/>
                            </a:rPr>
                          </m:ctrlPr>
                        </m:radPr>
                        <m:deg/>
                        <m:e>
                          <m:r>
                            <a:rPr lang="en-US" i="1">
                              <a:latin typeface="Cambria Math"/>
                            </a:rPr>
                            <m:t>2</m:t>
                          </m:r>
                        </m:e>
                      </m:ra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631231" y="3629985"/>
                <a:ext cx="775469" cy="401970"/>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7" name="Action Button: Custom 16">
            <a:hlinkClick r:id="rId8" action="ppaction://hlinksldjump" highlightClick="1"/>
          </p:cNvPr>
          <p:cNvSpPr/>
          <p:nvPr/>
        </p:nvSpPr>
        <p:spPr>
          <a:xfrm>
            <a:off x="5545238" y="5656936"/>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9"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4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1000" fill="hold"/>
                                        <p:tgtEl>
                                          <p:spTgt spid="12"/>
                                        </p:tgtEl>
                                        <p:attrNameLst>
                                          <p:attrName>ppt_x</p:attrName>
                                        </p:attrNameLst>
                                      </p:cBhvr>
                                      <p:tavLst>
                                        <p:tav tm="0">
                                          <p:val>
                                            <p:strVal val="#ppt_x"/>
                                          </p:val>
                                        </p:tav>
                                        <p:tav tm="100000">
                                          <p:val>
                                            <p:strVal val="#ppt_x"/>
                                          </p:val>
                                        </p:tav>
                                      </p:tavLst>
                                    </p:anim>
                                    <p:anim calcmode="lin" valueType="num">
                                      <p:cBhvr additive="base">
                                        <p:cTn id="29" dur="10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4" grpId="0"/>
      <p:bldP spid="1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Operations with Radicals</a:t>
            </a:r>
            <a:endParaRPr lang="en-US" dirty="0"/>
          </a:p>
        </p:txBody>
      </p:sp>
      <p:sp>
        <p:nvSpPr>
          <p:cNvPr id="2" name="Content Placeholder 1"/>
          <p:cNvSpPr>
            <a:spLocks noGrp="1"/>
          </p:cNvSpPr>
          <p:nvPr>
            <p:ph idx="1"/>
          </p:nvPr>
        </p:nvSpPr>
        <p:spPr>
          <a:xfrm>
            <a:off x="457200" y="2057400"/>
            <a:ext cx="2667000" cy="1033272"/>
          </a:xfrm>
          <a:solidFill>
            <a:srgbClr val="BC34A9"/>
          </a:solidFill>
          <a:ln w="38100">
            <a:solidFill>
              <a:schemeClr val="tx1"/>
            </a:solidFill>
          </a:ln>
        </p:spPr>
        <p:txBody>
          <a:bodyPr>
            <a:normAutofit fontScale="92500" lnSpcReduction="10000"/>
          </a:bodyPr>
          <a:lstStyle/>
          <a:p>
            <a:pPr marL="109728" indent="0" algn="ctr">
              <a:buNone/>
            </a:pPr>
            <a:r>
              <a:rPr lang="en-US" b="1" dirty="0" smtClean="0">
                <a:solidFill>
                  <a:schemeClr val="tx1"/>
                </a:solidFill>
              </a:rPr>
              <a:t>I am adding/ </a:t>
            </a:r>
          </a:p>
          <a:p>
            <a:pPr marL="109728" indent="0" algn="ctr">
              <a:buNone/>
            </a:pPr>
            <a:r>
              <a:rPr lang="en-US" b="1" dirty="0" smtClean="0">
                <a:solidFill>
                  <a:schemeClr val="tx1"/>
                </a:solidFill>
              </a:rPr>
              <a:t>subtracting</a:t>
            </a:r>
            <a:endParaRPr lang="en-US" b="1" dirty="0">
              <a:solidFill>
                <a:schemeClr val="tx1"/>
              </a:solidFill>
            </a:endParaRPr>
          </a:p>
        </p:txBody>
      </p:sp>
      <p:sp>
        <p:nvSpPr>
          <p:cNvPr id="6" name="Content Placeholder 1"/>
          <p:cNvSpPr txBox="1">
            <a:spLocks/>
          </p:cNvSpPr>
          <p:nvPr/>
        </p:nvSpPr>
        <p:spPr>
          <a:xfrm>
            <a:off x="3429001" y="2981677"/>
            <a:ext cx="2610090" cy="1033272"/>
          </a:xfrm>
          <a:prstGeom prst="rect">
            <a:avLst/>
          </a:prstGeom>
          <a:solidFill>
            <a:srgbClr val="92D050"/>
          </a:solidFill>
          <a:ln w="38100">
            <a:solidFill>
              <a:schemeClr val="tx1"/>
            </a:solidFill>
          </a:ln>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b="1" dirty="0" smtClean="0"/>
              <a:t>I am multiplying/</a:t>
            </a:r>
          </a:p>
          <a:p>
            <a:pPr marL="109728" indent="0" algn="ctr">
              <a:buFont typeface="Wingdings 3"/>
              <a:buNone/>
            </a:pPr>
            <a:r>
              <a:rPr lang="en-US" b="1" dirty="0" smtClean="0"/>
              <a:t>distributing</a:t>
            </a:r>
            <a:endParaRPr lang="en-US" b="1" dirty="0"/>
          </a:p>
        </p:txBody>
      </p:sp>
      <p:sp>
        <p:nvSpPr>
          <p:cNvPr id="7" name="Content Placeholder 1"/>
          <p:cNvSpPr txBox="1">
            <a:spLocks/>
          </p:cNvSpPr>
          <p:nvPr/>
        </p:nvSpPr>
        <p:spPr>
          <a:xfrm>
            <a:off x="6516546" y="3988308"/>
            <a:ext cx="1614669" cy="1033272"/>
          </a:xfrm>
          <a:prstGeom prst="rect">
            <a:avLst/>
          </a:prstGeom>
          <a:solidFill>
            <a:srgbClr val="00B0F0"/>
          </a:solidFill>
          <a:ln w="38100">
            <a:solidFill>
              <a:schemeClr val="tx1"/>
            </a:solidFill>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a:buFont typeface="Wingdings 3"/>
              <a:buNone/>
            </a:pPr>
            <a:r>
              <a:rPr lang="en-US" b="1" dirty="0" smtClean="0"/>
              <a:t>I am </a:t>
            </a:r>
          </a:p>
          <a:p>
            <a:pPr marL="109728" indent="0" algn="ctr">
              <a:buFont typeface="Wingdings 3"/>
              <a:buNone/>
            </a:pPr>
            <a:r>
              <a:rPr lang="en-US" b="1" dirty="0" smtClean="0"/>
              <a:t>FOIL-</a:t>
            </a:r>
            <a:r>
              <a:rPr lang="en-US" b="1" dirty="0" err="1" smtClean="0"/>
              <a:t>ing</a:t>
            </a:r>
            <a:endParaRPr lang="en-US" b="1" dirty="0"/>
          </a:p>
        </p:txBody>
      </p:sp>
      <p:sp>
        <p:nvSpPr>
          <p:cNvPr id="8" name="Action Button: Custom 7">
            <a:hlinkClick r:id="rId2" action="ppaction://hlinksldjump" highlightClick="1"/>
          </p:cNvPr>
          <p:cNvSpPr/>
          <p:nvPr/>
        </p:nvSpPr>
        <p:spPr>
          <a:xfrm>
            <a:off x="457200" y="2057400"/>
            <a:ext cx="2667000" cy="10668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3431895" y="2981678"/>
            <a:ext cx="2607196" cy="103327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6516546" y="3973473"/>
            <a:ext cx="1614669" cy="104810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5"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777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pPr algn="ctr"/>
            <a:r>
              <a:rPr lang="en-US" dirty="0" smtClean="0"/>
              <a:t>Adding or Subtracting Radicals</a:t>
            </a:r>
            <a:endParaRPr lang="en-US" dirty="0"/>
          </a:p>
        </p:txBody>
      </p:sp>
      <p:sp>
        <p:nvSpPr>
          <p:cNvPr id="2" name="Content Placeholder 1"/>
          <p:cNvSpPr>
            <a:spLocks noGrp="1"/>
          </p:cNvSpPr>
          <p:nvPr>
            <p:ph idx="1"/>
          </p:nvPr>
        </p:nvSpPr>
        <p:spPr>
          <a:xfrm>
            <a:off x="152400" y="1066800"/>
            <a:ext cx="8839200" cy="1795272"/>
          </a:xfrm>
        </p:spPr>
        <p:txBody>
          <a:bodyPr>
            <a:normAutofit fontScale="92500" lnSpcReduction="10000"/>
          </a:bodyPr>
          <a:lstStyle/>
          <a:p>
            <a:pPr marL="109728" indent="0">
              <a:buNone/>
            </a:pPr>
            <a:r>
              <a:rPr lang="en-US" dirty="0" smtClean="0"/>
              <a:t>*Remember that in order to add or subtract radicals they must first be </a:t>
            </a:r>
            <a:r>
              <a:rPr lang="en-US" i="1" u="sng" dirty="0" smtClean="0"/>
              <a:t>like terms</a:t>
            </a:r>
            <a:r>
              <a:rPr lang="en-US" dirty="0" smtClean="0"/>
              <a:t>.  In order for this to occur, the number under the radical must be the same!</a:t>
            </a:r>
            <a:endParaRPr lang="en-US" dirty="0"/>
          </a:p>
        </p:txBody>
      </p:sp>
      <p:sp>
        <p:nvSpPr>
          <p:cNvPr id="7" name="TextBox 6"/>
          <p:cNvSpPr txBox="1"/>
          <p:nvPr/>
        </p:nvSpPr>
        <p:spPr>
          <a:xfrm>
            <a:off x="771617" y="2895600"/>
            <a:ext cx="1655041" cy="369332"/>
          </a:xfrm>
          <a:prstGeom prst="rect">
            <a:avLst/>
          </a:prstGeom>
          <a:noFill/>
        </p:spPr>
        <p:txBody>
          <a:bodyPr wrap="square" rtlCol="0">
            <a:spAutoFit/>
          </a:bodyPr>
          <a:lstStyle/>
          <a:p>
            <a:r>
              <a:rPr lang="en-US" b="1" dirty="0" smtClean="0"/>
              <a:t>Like terms:</a:t>
            </a:r>
            <a:endParaRPr lang="en-US" b="1" dirty="0"/>
          </a:p>
        </p:txBody>
      </p:sp>
      <p:sp>
        <p:nvSpPr>
          <p:cNvPr id="8" name="TextBox 7"/>
          <p:cNvSpPr txBox="1"/>
          <p:nvPr/>
        </p:nvSpPr>
        <p:spPr>
          <a:xfrm>
            <a:off x="3961338" y="2895600"/>
            <a:ext cx="1981200" cy="369332"/>
          </a:xfrm>
          <a:prstGeom prst="rect">
            <a:avLst/>
          </a:prstGeom>
          <a:noFill/>
        </p:spPr>
        <p:txBody>
          <a:bodyPr wrap="square" rtlCol="0">
            <a:spAutoFit/>
          </a:bodyPr>
          <a:lstStyle/>
          <a:p>
            <a:r>
              <a:rPr lang="en-US" b="1" dirty="0" smtClean="0"/>
              <a:t>Not like terms:</a:t>
            </a:r>
            <a:endParaRPr lang="en-US" b="1" dirty="0"/>
          </a:p>
        </p:txBody>
      </p:sp>
      <mc:AlternateContent xmlns:mc="http://schemas.openxmlformats.org/markup-compatibility/2006" xmlns:a14="http://schemas.microsoft.com/office/drawing/2010/main">
        <mc:Choice Requires="a14">
          <p:sp>
            <p:nvSpPr>
              <p:cNvPr id="9" name="Rectangle 8"/>
              <p:cNvSpPr/>
              <p:nvPr/>
            </p:nvSpPr>
            <p:spPr>
              <a:xfrm>
                <a:off x="1035961" y="3364924"/>
                <a:ext cx="1369477"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m:t>
                      </m:r>
                      <m:rad>
                        <m:radPr>
                          <m:degHide m:val="on"/>
                          <m:ctrlPr>
                            <a:rPr lang="en-US" i="1">
                              <a:latin typeface="Cambria Math"/>
                            </a:rPr>
                          </m:ctrlPr>
                        </m:radPr>
                        <m:deg/>
                        <m:e>
                          <m:r>
                            <a:rPr lang="en-US" b="1" i="1" smtClean="0">
                              <a:solidFill>
                                <a:srgbClr val="00B050"/>
                              </a:solidFill>
                              <a:latin typeface="Cambria Math"/>
                            </a:rPr>
                            <m:t>𝟓</m:t>
                          </m:r>
                        </m:e>
                      </m:rad>
                      <m:r>
                        <a:rPr lang="en-US" i="1">
                          <a:latin typeface="Cambria Math"/>
                        </a:rPr>
                        <m:t>+3</m:t>
                      </m:r>
                      <m:rad>
                        <m:radPr>
                          <m:degHide m:val="on"/>
                          <m:ctrlPr>
                            <a:rPr lang="en-US" i="1">
                              <a:latin typeface="Cambria Math"/>
                            </a:rPr>
                          </m:ctrlPr>
                        </m:radPr>
                        <m:deg/>
                        <m:e>
                          <m:r>
                            <a:rPr lang="en-US" b="1" i="1" smtClean="0">
                              <a:solidFill>
                                <a:srgbClr val="00B050"/>
                              </a:solidFill>
                              <a:latin typeface="Cambria Math"/>
                            </a:rPr>
                            <m:t>𝟓</m:t>
                          </m:r>
                        </m:e>
                      </m:ra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35961" y="3364924"/>
                <a:ext cx="1369477" cy="40754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67199" y="3324177"/>
                <a:ext cx="1369477"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4</m:t>
                      </m:r>
                      <m:rad>
                        <m:radPr>
                          <m:degHide m:val="on"/>
                          <m:ctrlPr>
                            <a:rPr lang="en-US" i="1">
                              <a:latin typeface="Cambria Math"/>
                            </a:rPr>
                          </m:ctrlPr>
                        </m:radPr>
                        <m:deg/>
                        <m:e>
                          <m:r>
                            <a:rPr lang="en-US" b="1" i="1" smtClean="0">
                              <a:solidFill>
                                <a:srgbClr val="FF0000"/>
                              </a:solidFill>
                              <a:latin typeface="Cambria Math"/>
                            </a:rPr>
                            <m:t>𝟑</m:t>
                          </m:r>
                        </m:e>
                      </m:rad>
                      <m:r>
                        <a:rPr lang="en-US" i="1">
                          <a:latin typeface="Cambria Math"/>
                        </a:rPr>
                        <m:t>−3</m:t>
                      </m:r>
                      <m:rad>
                        <m:radPr>
                          <m:degHide m:val="on"/>
                          <m:ctrlPr>
                            <a:rPr lang="en-US" i="1">
                              <a:latin typeface="Cambria Math"/>
                            </a:rPr>
                          </m:ctrlPr>
                        </m:radPr>
                        <m:deg/>
                        <m:e>
                          <m:r>
                            <a:rPr lang="en-US" b="1" i="1" smtClean="0">
                              <a:solidFill>
                                <a:srgbClr val="FF0000"/>
                              </a:solidFill>
                              <a:latin typeface="Cambria Math"/>
                            </a:rPr>
                            <m:t>𝟐</m:t>
                          </m:r>
                        </m:e>
                      </m:rad>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267199" y="3324177"/>
                <a:ext cx="1369477" cy="401970"/>
              </a:xfrm>
              <a:prstGeom prst="rect">
                <a:avLst/>
              </a:prstGeom>
              <a:blipFill rotWithShape="1">
                <a:blip r:embed="rId4"/>
                <a:stretch>
                  <a:fillRect/>
                </a:stretch>
              </a:blipFill>
            </p:spPr>
            <p:txBody>
              <a:bodyPr/>
              <a:lstStyle/>
              <a:p>
                <a:r>
                  <a:rPr lang="en-US">
                    <a:noFill/>
                  </a:rPr>
                  <a:t> </a:t>
                </a:r>
              </a:p>
            </p:txBody>
          </p:sp>
        </mc:Fallback>
      </mc:AlternateContent>
      <p:sp>
        <p:nvSpPr>
          <p:cNvPr id="11" name="TextBox 10"/>
          <p:cNvSpPr txBox="1"/>
          <p:nvPr/>
        </p:nvSpPr>
        <p:spPr>
          <a:xfrm>
            <a:off x="457200" y="3962400"/>
            <a:ext cx="6858000" cy="646331"/>
          </a:xfrm>
          <a:prstGeom prst="rect">
            <a:avLst/>
          </a:prstGeom>
          <a:noFill/>
        </p:spPr>
        <p:txBody>
          <a:bodyPr wrap="square" rtlCol="0">
            <a:spAutoFit/>
          </a:bodyPr>
          <a:lstStyle/>
          <a:p>
            <a:r>
              <a:rPr lang="en-US" b="1" dirty="0" smtClean="0"/>
              <a:t>*To add or subtract like radical terms, add or subtract the coefficients, keep the radical the same:</a:t>
            </a:r>
            <a:endParaRPr lang="en-US" b="1" dirty="0"/>
          </a:p>
        </p:txBody>
      </p:sp>
      <mc:AlternateContent xmlns:mc="http://schemas.openxmlformats.org/markup-compatibility/2006" xmlns:a14="http://schemas.microsoft.com/office/drawing/2010/main">
        <mc:Choice Requires="a14">
          <p:sp>
            <p:nvSpPr>
              <p:cNvPr id="12" name="Rectangle 11"/>
              <p:cNvSpPr/>
              <p:nvPr/>
            </p:nvSpPr>
            <p:spPr>
              <a:xfrm>
                <a:off x="1035960" y="4608731"/>
                <a:ext cx="1369477"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m:t>
                      </m:r>
                      <m:rad>
                        <m:radPr>
                          <m:degHide m:val="on"/>
                          <m:ctrlPr>
                            <a:rPr lang="en-US" i="1">
                              <a:latin typeface="Cambria Math"/>
                            </a:rPr>
                          </m:ctrlPr>
                        </m:radPr>
                        <m:deg/>
                        <m:e>
                          <m:r>
                            <a:rPr lang="en-US" b="1" i="1" smtClean="0">
                              <a:solidFill>
                                <a:srgbClr val="00B050"/>
                              </a:solidFill>
                              <a:latin typeface="Cambria Math"/>
                            </a:rPr>
                            <m:t>𝟓</m:t>
                          </m:r>
                        </m:e>
                      </m:rad>
                      <m:r>
                        <a:rPr lang="en-US" i="1">
                          <a:latin typeface="Cambria Math"/>
                        </a:rPr>
                        <m:t>+3</m:t>
                      </m:r>
                      <m:rad>
                        <m:radPr>
                          <m:degHide m:val="on"/>
                          <m:ctrlPr>
                            <a:rPr lang="en-US" i="1">
                              <a:latin typeface="Cambria Math"/>
                            </a:rPr>
                          </m:ctrlPr>
                        </m:radPr>
                        <m:deg/>
                        <m:e>
                          <m:r>
                            <a:rPr lang="en-US" b="1" i="1" smtClean="0">
                              <a:solidFill>
                                <a:srgbClr val="00B050"/>
                              </a:solidFill>
                              <a:latin typeface="Cambria Math"/>
                            </a:rPr>
                            <m:t>𝟓</m:t>
                          </m:r>
                        </m:e>
                      </m:ra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035960" y="4608731"/>
                <a:ext cx="1369477" cy="40754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405437" y="4608730"/>
                <a:ext cx="903709"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=5</m:t>
                      </m:r>
                      <m:rad>
                        <m:radPr>
                          <m:degHide m:val="on"/>
                          <m:ctrlPr>
                            <a:rPr lang="en-US" i="1">
                              <a:latin typeface="Cambria Math"/>
                            </a:rPr>
                          </m:ctrlPr>
                        </m:radPr>
                        <m:deg/>
                        <m:e>
                          <m:r>
                            <a:rPr lang="en-US" i="1">
                              <a:latin typeface="Cambria Math"/>
                            </a:rPr>
                            <m:t>5</m:t>
                          </m:r>
                        </m:e>
                      </m:ra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405437" y="4608730"/>
                <a:ext cx="903709" cy="407547"/>
              </a:xfrm>
              <a:prstGeom prst="rect">
                <a:avLst/>
              </a:prstGeom>
              <a:blipFill rotWithShape="1">
                <a:blip r:embed="rId6"/>
                <a:stretch>
                  <a:fillRect/>
                </a:stretch>
              </a:blipFill>
            </p:spPr>
            <p:txBody>
              <a:bodyPr/>
              <a:lstStyle/>
              <a:p>
                <a:r>
                  <a:rPr lang="en-US">
                    <a:noFill/>
                  </a:rPr>
                  <a:t> </a:t>
                </a:r>
              </a:p>
            </p:txBody>
          </p:sp>
        </mc:Fallback>
      </mc:AlternateContent>
      <p:sp>
        <p:nvSpPr>
          <p:cNvPr id="14" name="Action Button: Home 13">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41380" y="5757266"/>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7" name="Action Button: Custom 16">
            <a:hlinkClick r:id="rId8" action="ppaction://hlinksldjump" highlightClick="1"/>
          </p:cNvPr>
          <p:cNvSpPr/>
          <p:nvPr/>
        </p:nvSpPr>
        <p:spPr>
          <a:xfrm>
            <a:off x="5541380" y="5638800"/>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455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714" y="20256"/>
            <a:ext cx="8229600" cy="1143000"/>
          </a:xfrm>
        </p:spPr>
        <p:txBody>
          <a:bodyPr>
            <a:normAutofit/>
          </a:bodyPr>
          <a:lstStyle/>
          <a:p>
            <a:pPr algn="ctr"/>
            <a:r>
              <a:rPr lang="en-US" dirty="0" smtClean="0"/>
              <a:t>Multiplying/Distributing Radicals</a:t>
            </a:r>
            <a:endParaRPr lang="en-US" dirty="0"/>
          </a:p>
        </p:txBody>
      </p:sp>
      <p:sp>
        <p:nvSpPr>
          <p:cNvPr id="2" name="Content Placeholder 1"/>
          <p:cNvSpPr>
            <a:spLocks noGrp="1"/>
          </p:cNvSpPr>
          <p:nvPr>
            <p:ph idx="1"/>
          </p:nvPr>
        </p:nvSpPr>
        <p:spPr>
          <a:xfrm>
            <a:off x="18326" y="914401"/>
            <a:ext cx="9049473" cy="1143000"/>
          </a:xfrm>
        </p:spPr>
        <p:txBody>
          <a:bodyPr>
            <a:normAutofit/>
          </a:bodyPr>
          <a:lstStyle/>
          <a:p>
            <a:pPr marL="109728" indent="0">
              <a:buNone/>
            </a:pPr>
            <a:r>
              <a:rPr lang="en-US" sz="2200" dirty="0" smtClean="0"/>
              <a:t>*When multiplying radicals, if there are two numbers outside the radical sign, you can multiply and any numbers inside the radical sign can be multiplied.  Once complete, check to see if you can simplify.</a:t>
            </a:r>
            <a:endParaRPr lang="en-US" sz="2200" dirty="0"/>
          </a:p>
        </p:txBody>
      </p:sp>
      <p:sp>
        <p:nvSpPr>
          <p:cNvPr id="6" name="TextBox 5"/>
          <p:cNvSpPr txBox="1"/>
          <p:nvPr/>
        </p:nvSpPr>
        <p:spPr>
          <a:xfrm>
            <a:off x="228600" y="3200400"/>
            <a:ext cx="8586486" cy="1446550"/>
          </a:xfrm>
          <a:prstGeom prst="rect">
            <a:avLst/>
          </a:prstGeom>
          <a:noFill/>
        </p:spPr>
        <p:txBody>
          <a:bodyPr wrap="square" rtlCol="0">
            <a:spAutoFit/>
          </a:bodyPr>
          <a:lstStyle/>
          <a:p>
            <a:r>
              <a:rPr lang="en-US" sz="2200" dirty="0" smtClean="0"/>
              <a:t>*When distributing a radical, apply the distributive property and then follow the multiplication rules shown above.  Once complete, check for like terms or radicals that can be simplified.  </a:t>
            </a:r>
            <a:endParaRPr lang="en-US" sz="2200" dirty="0"/>
          </a:p>
        </p:txBody>
      </p:sp>
      <mc:AlternateContent xmlns:mc="http://schemas.openxmlformats.org/markup-compatibility/2006" xmlns:a14="http://schemas.microsoft.com/office/drawing/2010/main">
        <mc:Choice Requires="a14">
          <p:sp>
            <p:nvSpPr>
              <p:cNvPr id="7" name="Rectangle 6"/>
              <p:cNvSpPr/>
              <p:nvPr/>
            </p:nvSpPr>
            <p:spPr>
              <a:xfrm>
                <a:off x="762260" y="2286000"/>
                <a:ext cx="1371080"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a:rPr>
                        <m:t>4</m:t>
                      </m:r>
                      <m:rad>
                        <m:radPr>
                          <m:degHide m:val="on"/>
                          <m:ctrlPr>
                            <a:rPr lang="en-US" i="1">
                              <a:latin typeface="Cambria Math"/>
                            </a:rPr>
                          </m:ctrlPr>
                        </m:radPr>
                        <m:deg/>
                        <m:e>
                          <m:r>
                            <a:rPr lang="en-US" i="1" smtClean="0">
                              <a:solidFill>
                                <a:schemeClr val="bg2">
                                  <a:lumMod val="50000"/>
                                </a:schemeClr>
                              </a:solidFill>
                              <a:latin typeface="Cambria Math"/>
                            </a:rPr>
                            <m:t>5</m:t>
                          </m:r>
                        </m:e>
                      </m:rad>
                      <m:r>
                        <a:rPr lang="en-US" i="1">
                          <a:latin typeface="Cambria Math"/>
                        </a:rPr>
                        <m:t>·</m:t>
                      </m:r>
                      <m:r>
                        <a:rPr lang="en-US" i="1" smtClean="0">
                          <a:solidFill>
                            <a:srgbClr val="FF0000"/>
                          </a:solidFill>
                          <a:latin typeface="Cambria Math"/>
                        </a:rPr>
                        <m:t>2</m:t>
                      </m:r>
                      <m:rad>
                        <m:radPr>
                          <m:degHide m:val="on"/>
                          <m:ctrlPr>
                            <a:rPr lang="en-US" i="1">
                              <a:latin typeface="Cambria Math"/>
                            </a:rPr>
                          </m:ctrlPr>
                        </m:radPr>
                        <m:deg/>
                        <m:e>
                          <m:r>
                            <a:rPr lang="en-US" i="1" smtClean="0">
                              <a:solidFill>
                                <a:schemeClr val="bg2">
                                  <a:lumMod val="50000"/>
                                </a:schemeClr>
                              </a:solidFill>
                              <a:latin typeface="Cambria Math"/>
                            </a:rPr>
                            <m:t>12</m:t>
                          </m:r>
                        </m:e>
                      </m:ra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62260" y="2286000"/>
                <a:ext cx="1371080" cy="40754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33340" y="2291577"/>
                <a:ext cx="977447" cy="395429"/>
              </a:xfrm>
              <a:prstGeom prst="rect">
                <a:avLst/>
              </a:prstGeom>
            </p:spPr>
            <p:txBody>
              <a:bodyPr wrap="none">
                <a:spAutoFit/>
              </a:bodyPr>
              <a:lstStyle/>
              <a:p>
                <a:r>
                  <a:rPr lang="en-US" dirty="0" smtClean="0"/>
                  <a:t>= </a:t>
                </a:r>
                <a14:m>
                  <m:oMath xmlns:m="http://schemas.openxmlformats.org/officeDocument/2006/math">
                    <m:r>
                      <a:rPr lang="en-US" i="1">
                        <a:latin typeface="Cambria Math"/>
                      </a:rPr>
                      <m:t>8</m:t>
                    </m:r>
                    <m:rad>
                      <m:radPr>
                        <m:degHide m:val="on"/>
                        <m:ctrlPr>
                          <a:rPr lang="en-US" i="1">
                            <a:latin typeface="Cambria Math"/>
                          </a:rPr>
                        </m:ctrlPr>
                      </m:radPr>
                      <m:deg/>
                      <m:e>
                        <m:r>
                          <a:rPr lang="en-US" i="1">
                            <a:latin typeface="Cambria Math"/>
                          </a:rPr>
                          <m:t>60</m:t>
                        </m:r>
                      </m:e>
                    </m:rad>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133340" y="2291577"/>
                <a:ext cx="977447" cy="395429"/>
              </a:xfrm>
              <a:prstGeom prst="rect">
                <a:avLst/>
              </a:prstGeom>
              <a:blipFill rotWithShape="1">
                <a:blip r:embed="rId4"/>
                <a:stretch>
                  <a:fillRect l="-5625" b="-24615"/>
                </a:stretch>
              </a:blipFill>
            </p:spPr>
            <p:txBody>
              <a:bodyPr/>
              <a:lstStyle/>
              <a:p>
                <a:r>
                  <a:rPr lang="en-US">
                    <a:noFill/>
                  </a:rPr>
                  <a:t> </a:t>
                </a:r>
              </a:p>
            </p:txBody>
          </p:sp>
        </mc:Fallback>
      </mc:AlternateContent>
      <p:sp>
        <p:nvSpPr>
          <p:cNvPr id="9" name="TextBox 8"/>
          <p:cNvSpPr txBox="1"/>
          <p:nvPr/>
        </p:nvSpPr>
        <p:spPr>
          <a:xfrm>
            <a:off x="4692570" y="2166607"/>
            <a:ext cx="1752600" cy="646331"/>
          </a:xfrm>
          <a:prstGeom prst="rect">
            <a:avLst/>
          </a:prstGeom>
          <a:noFill/>
        </p:spPr>
        <p:txBody>
          <a:bodyPr wrap="square" rtlCol="0">
            <a:spAutoFit/>
          </a:bodyPr>
          <a:lstStyle/>
          <a:p>
            <a:pPr algn="ctr"/>
            <a:r>
              <a:rPr lang="en-US" dirty="0" smtClean="0">
                <a:solidFill>
                  <a:srgbClr val="00B050"/>
                </a:solidFill>
              </a:rPr>
              <a:t>I still need to simplify.</a:t>
            </a:r>
            <a:endParaRPr lang="en-US" dirty="0">
              <a:solidFill>
                <a:srgbClr val="00B050"/>
              </a:solidFill>
            </a:endParaRPr>
          </a:p>
        </p:txBody>
      </p:sp>
      <p:sp>
        <p:nvSpPr>
          <p:cNvPr id="10" name="Action Button: Custom 9">
            <a:hlinkClick r:id="rId5" action="ppaction://hlinksldjump" highlightClick="1"/>
          </p:cNvPr>
          <p:cNvSpPr/>
          <p:nvPr/>
        </p:nvSpPr>
        <p:spPr>
          <a:xfrm>
            <a:off x="4877764" y="2166607"/>
            <a:ext cx="1436225" cy="755538"/>
          </a:xfrm>
          <a:prstGeom prst="actionButtonBlank">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1007262" y="4572000"/>
                <a:ext cx="2103525" cy="42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2</m:t>
                      </m:r>
                      <m:rad>
                        <m:radPr>
                          <m:degHide m:val="on"/>
                          <m:ctrlPr>
                            <a:rPr lang="en-US" i="1">
                              <a:latin typeface="Cambria Math"/>
                            </a:rPr>
                          </m:ctrlPr>
                        </m:radPr>
                        <m:deg/>
                        <m:e>
                          <m:r>
                            <a:rPr lang="en-US" b="1" i="1">
                              <a:latin typeface="Cambria Math"/>
                            </a:rPr>
                            <m:t>𝟓</m:t>
                          </m:r>
                        </m:e>
                      </m:rad>
                      <m:d>
                        <m:dPr>
                          <m:ctrlPr>
                            <a:rPr lang="en-US" i="1">
                              <a:latin typeface="Cambria Math"/>
                            </a:rPr>
                          </m:ctrlPr>
                        </m:dPr>
                        <m:e>
                          <m:r>
                            <a:rPr lang="en-US" i="1">
                              <a:latin typeface="Cambria Math"/>
                            </a:rPr>
                            <m:t>3</m:t>
                          </m:r>
                          <m:rad>
                            <m:radPr>
                              <m:degHide m:val="on"/>
                              <m:ctrlPr>
                                <a:rPr lang="en-US" i="1">
                                  <a:latin typeface="Cambria Math"/>
                                </a:rPr>
                              </m:ctrlPr>
                            </m:radPr>
                            <m:deg/>
                            <m:e>
                              <m:r>
                                <a:rPr lang="en-US" i="1">
                                  <a:latin typeface="Cambria Math"/>
                                </a:rPr>
                                <m:t>2</m:t>
                              </m:r>
                            </m:e>
                          </m:rad>
                          <m:r>
                            <a:rPr lang="en-US" i="1">
                              <a:latin typeface="Cambria Math"/>
                            </a:rPr>
                            <m:t>+4</m:t>
                          </m:r>
                          <m:rad>
                            <m:radPr>
                              <m:degHide m:val="on"/>
                              <m:ctrlPr>
                                <a:rPr lang="en-US" i="1">
                                  <a:latin typeface="Cambria Math"/>
                                </a:rPr>
                              </m:ctrlPr>
                            </m:radPr>
                            <m:deg/>
                            <m:e>
                              <m:r>
                                <a:rPr lang="en-US" i="1">
                                  <a:latin typeface="Cambria Math"/>
                                </a:rPr>
                                <m:t>10</m:t>
                              </m:r>
                            </m:e>
                          </m:rad>
                        </m:e>
                      </m: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07262" y="4572000"/>
                <a:ext cx="2103525" cy="429798"/>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139724" y="4572000"/>
                <a:ext cx="1843966"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=6</m:t>
                      </m:r>
                      <m:rad>
                        <m:radPr>
                          <m:degHide m:val="on"/>
                          <m:ctrlPr>
                            <a:rPr lang="en-US" i="1">
                              <a:latin typeface="Cambria Math"/>
                            </a:rPr>
                          </m:ctrlPr>
                        </m:radPr>
                        <m:deg/>
                        <m:e>
                          <m:r>
                            <a:rPr lang="en-US" i="1">
                              <a:latin typeface="Cambria Math"/>
                            </a:rPr>
                            <m:t>10</m:t>
                          </m:r>
                        </m:e>
                      </m:rad>
                      <m:r>
                        <a:rPr lang="en-US" i="1">
                          <a:latin typeface="Cambria Math"/>
                        </a:rPr>
                        <m:t>+8</m:t>
                      </m:r>
                      <m:rad>
                        <m:radPr>
                          <m:degHide m:val="on"/>
                          <m:ctrlPr>
                            <a:rPr lang="en-US" i="1">
                              <a:latin typeface="Cambria Math"/>
                            </a:rPr>
                          </m:ctrlPr>
                        </m:radPr>
                        <m:deg/>
                        <m:e>
                          <m:r>
                            <a:rPr lang="en-US" i="1">
                              <a:latin typeface="Cambria Math"/>
                            </a:rPr>
                            <m:t>50</m:t>
                          </m:r>
                        </m:e>
                      </m:ra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139724" y="4572000"/>
                <a:ext cx="1843966" cy="407547"/>
              </a:xfrm>
              <a:prstGeom prst="rect">
                <a:avLst/>
              </a:prstGeom>
              <a:blipFill rotWithShape="1">
                <a:blip r:embed="rId7"/>
                <a:stretch>
                  <a:fillRect/>
                </a:stretch>
              </a:blipFill>
            </p:spPr>
            <p:txBody>
              <a:bodyPr/>
              <a:lstStyle/>
              <a:p>
                <a:r>
                  <a:rPr lang="en-US">
                    <a:noFill/>
                  </a:rPr>
                  <a:t> </a:t>
                </a:r>
              </a:p>
            </p:txBody>
          </p:sp>
        </mc:Fallback>
      </mc:AlternateContent>
      <p:sp>
        <p:nvSpPr>
          <p:cNvPr id="13" name="Action Button: Home 12">
            <a:hlinkClick r:id="rId8"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16" name="Action Button: Custom 15">
            <a:hlinkClick r:id="rId5" action="ppaction://hlinksldjump" highlightClick="1"/>
          </p:cNvPr>
          <p:cNvSpPr/>
          <p:nvPr/>
        </p:nvSpPr>
        <p:spPr>
          <a:xfrm>
            <a:off x="5541380" y="5678222"/>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8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pPr algn="ctr"/>
            <a:r>
              <a:rPr lang="en-US" dirty="0" smtClean="0"/>
              <a:t>FOIL-</a:t>
            </a:r>
            <a:r>
              <a:rPr lang="en-US" dirty="0" err="1" smtClean="0"/>
              <a:t>ing</a:t>
            </a:r>
            <a:r>
              <a:rPr lang="en-US" dirty="0" smtClean="0"/>
              <a:t> Radicals</a:t>
            </a:r>
            <a:endParaRPr lang="en-US" dirty="0"/>
          </a:p>
        </p:txBody>
      </p:sp>
      <p:sp>
        <p:nvSpPr>
          <p:cNvPr id="2" name="Content Placeholder 1"/>
          <p:cNvSpPr>
            <a:spLocks noGrp="1"/>
          </p:cNvSpPr>
          <p:nvPr>
            <p:ph idx="1"/>
          </p:nvPr>
        </p:nvSpPr>
        <p:spPr>
          <a:xfrm>
            <a:off x="457200" y="990600"/>
            <a:ext cx="8229600" cy="2633472"/>
          </a:xfrm>
        </p:spPr>
        <p:txBody>
          <a:bodyPr>
            <a:normAutofit fontScale="92500" lnSpcReduction="10000"/>
          </a:bodyPr>
          <a:lstStyle/>
          <a:p>
            <a:pPr marL="109728" indent="0">
              <a:buNone/>
            </a:pPr>
            <a:r>
              <a:rPr lang="en-US" dirty="0" smtClean="0"/>
              <a:t>*FOIL is just distributing twice!  It means:</a:t>
            </a:r>
          </a:p>
          <a:p>
            <a:pPr marL="109728" indent="0">
              <a:buNone/>
            </a:pPr>
            <a:r>
              <a:rPr lang="en-US" dirty="0" smtClean="0"/>
              <a:t>F – First </a:t>
            </a:r>
            <a:r>
              <a:rPr lang="en-US" sz="2200" dirty="0" smtClean="0"/>
              <a:t>(which terms come first in each parenthesis)</a:t>
            </a:r>
            <a:endParaRPr lang="en-US" dirty="0" smtClean="0"/>
          </a:p>
          <a:p>
            <a:pPr marL="109728" indent="0">
              <a:buNone/>
            </a:pPr>
            <a:r>
              <a:rPr lang="en-US" dirty="0" smtClean="0"/>
              <a:t>O – Outer </a:t>
            </a:r>
            <a:r>
              <a:rPr lang="en-US" sz="2200" dirty="0" smtClean="0"/>
              <a:t>(which terms are on the outer edges)</a:t>
            </a:r>
            <a:endParaRPr lang="en-US" dirty="0" smtClean="0"/>
          </a:p>
          <a:p>
            <a:pPr marL="109728" indent="0">
              <a:buNone/>
            </a:pPr>
            <a:r>
              <a:rPr lang="en-US" dirty="0" smtClean="0"/>
              <a:t>I – Inner </a:t>
            </a:r>
            <a:r>
              <a:rPr lang="en-US" sz="2200" dirty="0" smtClean="0"/>
              <a:t>(which terms are inner-most)</a:t>
            </a:r>
            <a:endParaRPr lang="en-US" dirty="0" smtClean="0"/>
          </a:p>
          <a:p>
            <a:pPr marL="109728" indent="0">
              <a:buNone/>
            </a:pPr>
            <a:r>
              <a:rPr lang="en-US" dirty="0" smtClean="0"/>
              <a:t>L – Last </a:t>
            </a:r>
            <a:r>
              <a:rPr lang="en-US" sz="2200" dirty="0" smtClean="0"/>
              <a:t>(which terms come last in each parenthesis)</a:t>
            </a:r>
            <a:endParaRPr lang="en-US" dirty="0"/>
          </a:p>
        </p:txBody>
      </p:sp>
      <mc:AlternateContent xmlns:mc="http://schemas.openxmlformats.org/markup-compatibility/2006" xmlns:a14="http://schemas.microsoft.com/office/drawing/2010/main">
        <mc:Choice Requires="a14">
          <p:sp>
            <p:nvSpPr>
              <p:cNvPr id="6" name="Rectangle 5"/>
              <p:cNvSpPr/>
              <p:nvPr/>
            </p:nvSpPr>
            <p:spPr>
              <a:xfrm>
                <a:off x="1419828" y="3962400"/>
                <a:ext cx="2979662" cy="429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(5</m:t>
                      </m:r>
                      <m:rad>
                        <m:radPr>
                          <m:degHide m:val="on"/>
                          <m:ctrlPr>
                            <a:rPr lang="en-US" i="1">
                              <a:latin typeface="Cambria Math"/>
                            </a:rPr>
                          </m:ctrlPr>
                        </m:radPr>
                        <m:deg/>
                        <m:e>
                          <m:r>
                            <a:rPr lang="en-US" i="1">
                              <a:latin typeface="Cambria Math"/>
                            </a:rPr>
                            <m:t>3</m:t>
                          </m:r>
                        </m:e>
                      </m:rad>
                      <m:r>
                        <a:rPr lang="en-US" i="1">
                          <a:latin typeface="Cambria Math"/>
                        </a:rPr>
                        <m:t>+2</m:t>
                      </m:r>
                      <m:rad>
                        <m:radPr>
                          <m:degHide m:val="on"/>
                          <m:ctrlPr>
                            <a:rPr lang="en-US" i="1">
                              <a:latin typeface="Cambria Math"/>
                            </a:rPr>
                          </m:ctrlPr>
                        </m:radPr>
                        <m:deg/>
                        <m:e>
                          <m:r>
                            <a:rPr lang="en-US" b="1" i="1">
                              <a:latin typeface="Cambria Math"/>
                            </a:rPr>
                            <m:t>𝟓</m:t>
                          </m:r>
                        </m:e>
                      </m:rad>
                      <m:r>
                        <a:rPr lang="en-US" i="1">
                          <a:latin typeface="Cambria Math"/>
                        </a:rPr>
                        <m:t>)</m:t>
                      </m:r>
                      <m:d>
                        <m:dPr>
                          <m:ctrlPr>
                            <a:rPr lang="en-US" i="1">
                              <a:latin typeface="Cambria Math"/>
                            </a:rPr>
                          </m:ctrlPr>
                        </m:dPr>
                        <m:e>
                          <m:r>
                            <a:rPr lang="en-US" i="1">
                              <a:latin typeface="Cambria Math"/>
                            </a:rPr>
                            <m:t>3</m:t>
                          </m:r>
                          <m:rad>
                            <m:radPr>
                              <m:degHide m:val="on"/>
                              <m:ctrlPr>
                                <a:rPr lang="en-US" i="1">
                                  <a:latin typeface="Cambria Math"/>
                                </a:rPr>
                              </m:ctrlPr>
                            </m:radPr>
                            <m:deg/>
                            <m:e>
                              <m:r>
                                <a:rPr lang="en-US" i="1">
                                  <a:latin typeface="Cambria Math"/>
                                </a:rPr>
                                <m:t>2</m:t>
                              </m:r>
                            </m:e>
                          </m:rad>
                          <m:r>
                            <a:rPr lang="en-US" i="1">
                              <a:latin typeface="Cambria Math"/>
                            </a:rPr>
                            <m:t>+4</m:t>
                          </m:r>
                          <m:rad>
                            <m:radPr>
                              <m:degHide m:val="on"/>
                              <m:ctrlPr>
                                <a:rPr lang="en-US" i="1">
                                  <a:latin typeface="Cambria Math"/>
                                </a:rPr>
                              </m:ctrlPr>
                            </m:radPr>
                            <m:deg/>
                            <m:e>
                              <m:r>
                                <a:rPr lang="en-US" i="1">
                                  <a:latin typeface="Cambria Math"/>
                                </a:rPr>
                                <m:t>10</m:t>
                              </m:r>
                            </m:e>
                          </m:rad>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419828" y="3962400"/>
                <a:ext cx="2979662" cy="429798"/>
              </a:xfrm>
              <a:prstGeom prst="rect">
                <a:avLst/>
              </a:prstGeom>
              <a:blipFill rotWithShape="1">
                <a:blip r:embed="rId3"/>
                <a:stretch>
                  <a:fillRect b="-5634"/>
                </a:stretch>
              </a:blipFill>
            </p:spPr>
            <p:txBody>
              <a:bodyPr/>
              <a:lstStyle/>
              <a:p>
                <a:r>
                  <a:rPr lang="en-US">
                    <a:noFill/>
                  </a:rPr>
                  <a:t> </a:t>
                </a:r>
              </a:p>
            </p:txBody>
          </p:sp>
        </mc:Fallback>
      </mc:AlternateContent>
      <p:sp>
        <p:nvSpPr>
          <p:cNvPr id="10" name="Curved Down Arrow 9"/>
          <p:cNvSpPr/>
          <p:nvPr/>
        </p:nvSpPr>
        <p:spPr>
          <a:xfrm>
            <a:off x="1828800" y="3429000"/>
            <a:ext cx="1524000" cy="53340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1" name="Rectangle 10"/>
              <p:cNvSpPr/>
              <p:nvPr/>
            </p:nvSpPr>
            <p:spPr>
              <a:xfrm>
                <a:off x="1806761" y="4572000"/>
                <a:ext cx="794705"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15</m:t>
                      </m:r>
                      <m:rad>
                        <m:radPr>
                          <m:degHide m:val="on"/>
                          <m:ctrlPr>
                            <a:rPr lang="en-US" i="1">
                              <a:latin typeface="Cambria Math"/>
                            </a:rPr>
                          </m:ctrlPr>
                        </m:radPr>
                        <m:deg/>
                        <m:e>
                          <m:r>
                            <a:rPr lang="en-US" i="1">
                              <a:latin typeface="Cambria Math"/>
                            </a:rPr>
                            <m:t>6</m:t>
                          </m:r>
                        </m:e>
                      </m:rad>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806761" y="4572000"/>
                <a:ext cx="794705" cy="401970"/>
              </a:xfrm>
              <a:prstGeom prst="rect">
                <a:avLst/>
              </a:prstGeom>
              <a:blipFill rotWithShape="1">
                <a:blip r:embed="rId4"/>
                <a:stretch>
                  <a:fillRect/>
                </a:stretch>
              </a:blipFill>
            </p:spPr>
            <p:txBody>
              <a:bodyPr/>
              <a:lstStyle/>
              <a:p>
                <a:r>
                  <a:rPr lang="en-US">
                    <a:noFill/>
                  </a:rPr>
                  <a:t> </a:t>
                </a:r>
              </a:p>
            </p:txBody>
          </p:sp>
        </mc:Fallback>
      </mc:AlternateContent>
      <p:sp>
        <p:nvSpPr>
          <p:cNvPr id="12" name="Curved Down Arrow 11"/>
          <p:cNvSpPr/>
          <p:nvPr/>
        </p:nvSpPr>
        <p:spPr>
          <a:xfrm>
            <a:off x="1828800" y="3200400"/>
            <a:ext cx="2286000" cy="762000"/>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3" name="Rectangle 12"/>
              <p:cNvSpPr/>
              <p:nvPr/>
            </p:nvSpPr>
            <p:spPr>
              <a:xfrm>
                <a:off x="2361624" y="4572000"/>
                <a:ext cx="109606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+20</m:t>
                      </m:r>
                      <m:rad>
                        <m:radPr>
                          <m:degHide m:val="on"/>
                          <m:ctrlPr>
                            <a:rPr lang="en-US" i="1">
                              <a:latin typeface="Cambria Math"/>
                            </a:rPr>
                          </m:ctrlPr>
                        </m:radPr>
                        <m:deg/>
                        <m:e>
                          <m:r>
                            <a:rPr lang="en-US" i="1">
                              <a:latin typeface="Cambria Math"/>
                            </a:rPr>
                            <m:t>30</m:t>
                          </m:r>
                        </m:e>
                      </m:ra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61624" y="4572000"/>
                <a:ext cx="1096069" cy="401970"/>
              </a:xfrm>
              <a:prstGeom prst="rect">
                <a:avLst/>
              </a:prstGeom>
              <a:blipFill rotWithShape="1">
                <a:blip r:embed="rId5"/>
                <a:stretch>
                  <a:fillRect/>
                </a:stretch>
              </a:blipFill>
            </p:spPr>
            <p:txBody>
              <a:bodyPr/>
              <a:lstStyle/>
              <a:p>
                <a:r>
                  <a:rPr lang="en-US">
                    <a:noFill/>
                  </a:rPr>
                  <a:t> </a:t>
                </a:r>
              </a:p>
            </p:txBody>
          </p:sp>
        </mc:Fallback>
      </mc:AlternateContent>
      <p:sp>
        <p:nvSpPr>
          <p:cNvPr id="14" name="Curved Down Arrow 13"/>
          <p:cNvSpPr/>
          <p:nvPr/>
        </p:nvSpPr>
        <p:spPr>
          <a:xfrm>
            <a:off x="2601466" y="3695700"/>
            <a:ext cx="675134" cy="2667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Rectangle 14"/>
              <p:cNvSpPr/>
              <p:nvPr/>
            </p:nvSpPr>
            <p:spPr>
              <a:xfrm>
                <a:off x="3276600" y="4572000"/>
                <a:ext cx="967829"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+6</m:t>
                      </m:r>
                      <m:rad>
                        <m:radPr>
                          <m:degHide m:val="on"/>
                          <m:ctrlPr>
                            <a:rPr lang="en-US" i="1">
                              <a:latin typeface="Cambria Math"/>
                            </a:rPr>
                          </m:ctrlPr>
                        </m:radPr>
                        <m:deg/>
                        <m:e>
                          <m:r>
                            <a:rPr lang="en-US" i="1">
                              <a:latin typeface="Cambria Math"/>
                            </a:rPr>
                            <m:t>10</m:t>
                          </m:r>
                        </m:e>
                      </m:rad>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276600" y="4572000"/>
                <a:ext cx="967829" cy="401970"/>
              </a:xfrm>
              <a:prstGeom prst="rect">
                <a:avLst/>
              </a:prstGeom>
              <a:blipFill rotWithShape="1">
                <a:blip r:embed="rId6"/>
                <a:stretch>
                  <a:fillRect/>
                </a:stretch>
              </a:blipFill>
            </p:spPr>
            <p:txBody>
              <a:bodyPr/>
              <a:lstStyle/>
              <a:p>
                <a:r>
                  <a:rPr lang="en-US">
                    <a:noFill/>
                  </a:rPr>
                  <a:t> </a:t>
                </a:r>
              </a:p>
            </p:txBody>
          </p:sp>
        </mc:Fallback>
      </mc:AlternateContent>
      <p:sp>
        <p:nvSpPr>
          <p:cNvPr id="16" name="Curved Down Arrow 15"/>
          <p:cNvSpPr/>
          <p:nvPr/>
        </p:nvSpPr>
        <p:spPr>
          <a:xfrm>
            <a:off x="2601466" y="3581400"/>
            <a:ext cx="1513334" cy="381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7" name="Rectangle 16"/>
              <p:cNvSpPr/>
              <p:nvPr/>
            </p:nvSpPr>
            <p:spPr>
              <a:xfrm>
                <a:off x="4035413" y="4545161"/>
                <a:ext cx="967829" cy="4075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+8</m:t>
                      </m:r>
                      <m:rad>
                        <m:radPr>
                          <m:degHide m:val="on"/>
                          <m:ctrlPr>
                            <a:rPr lang="en-US" i="1">
                              <a:latin typeface="Cambria Math"/>
                            </a:rPr>
                          </m:ctrlPr>
                        </m:radPr>
                        <m:deg/>
                        <m:e>
                          <m:r>
                            <a:rPr lang="en-US" i="1">
                              <a:latin typeface="Cambria Math"/>
                            </a:rPr>
                            <m:t>50</m:t>
                          </m:r>
                        </m:e>
                      </m:rad>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035413" y="4545161"/>
                <a:ext cx="967829" cy="407547"/>
              </a:xfrm>
              <a:prstGeom prst="rect">
                <a:avLst/>
              </a:prstGeom>
              <a:blipFill rotWithShape="1">
                <a:blip r:embed="rId7"/>
                <a:stretch>
                  <a:fillRect/>
                </a:stretch>
              </a:blipFill>
            </p:spPr>
            <p:txBody>
              <a:bodyPr/>
              <a:lstStyle/>
              <a:p>
                <a:r>
                  <a:rPr lang="en-US">
                    <a:noFill/>
                  </a:rPr>
                  <a:t> </a:t>
                </a:r>
              </a:p>
            </p:txBody>
          </p:sp>
        </mc:Fallback>
      </mc:AlternateContent>
      <p:sp>
        <p:nvSpPr>
          <p:cNvPr id="18" name="TextBox 17"/>
          <p:cNvSpPr txBox="1"/>
          <p:nvPr/>
        </p:nvSpPr>
        <p:spPr>
          <a:xfrm>
            <a:off x="1556502" y="5123858"/>
            <a:ext cx="3935686" cy="646331"/>
          </a:xfrm>
          <a:prstGeom prst="rect">
            <a:avLst/>
          </a:prstGeom>
          <a:noFill/>
        </p:spPr>
        <p:txBody>
          <a:bodyPr wrap="square" rtlCol="0">
            <a:spAutoFit/>
          </a:bodyPr>
          <a:lstStyle/>
          <a:p>
            <a:r>
              <a:rPr lang="en-US" b="1" dirty="0" smtClean="0"/>
              <a:t>Check to see if you can combine any like terms</a:t>
            </a:r>
            <a:endParaRPr lang="en-US" b="1" dirty="0"/>
          </a:p>
        </p:txBody>
      </p:sp>
      <p:sp>
        <p:nvSpPr>
          <p:cNvPr id="19" name="Action Button: Home 18">
            <a:hlinkClick r:id="rId8"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541380" y="5770189"/>
            <a:ext cx="1545220" cy="923330"/>
          </a:xfrm>
          <a:prstGeom prst="rect">
            <a:avLst/>
          </a:prstGeom>
          <a:noFill/>
        </p:spPr>
        <p:txBody>
          <a:bodyPr wrap="square" rtlCol="0">
            <a:spAutoFit/>
          </a:bodyPr>
          <a:lstStyle/>
          <a:p>
            <a:pPr algn="ctr"/>
            <a:r>
              <a:rPr lang="en-US" b="1" dirty="0" smtClean="0"/>
              <a:t>I still need to simplify a radical</a:t>
            </a:r>
            <a:endParaRPr lang="en-US" b="1" dirty="0"/>
          </a:p>
        </p:txBody>
      </p:sp>
      <p:sp>
        <p:nvSpPr>
          <p:cNvPr id="22" name="Action Button: Custom 21">
            <a:hlinkClick r:id="rId9" action="ppaction://hlinksldjump" highlightClick="1"/>
          </p:cNvPr>
          <p:cNvSpPr/>
          <p:nvPr/>
        </p:nvSpPr>
        <p:spPr>
          <a:xfrm>
            <a:off x="5541380" y="5717645"/>
            <a:ext cx="1545220" cy="1064155"/>
          </a:xfrm>
          <a:prstGeom prst="actionButtonBlan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5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4" grpId="0" animBg="1"/>
      <p:bldP spid="15" grpId="0"/>
      <p:bldP spid="16" grpId="0" animBg="1"/>
      <p:bldP spid="17" grpId="0"/>
      <p:bldP spid="1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lstStyle/>
          <a:p>
            <a:pPr algn="ctr"/>
            <a:r>
              <a:rPr lang="en-US" dirty="0" smtClean="0"/>
              <a:t>Adding Integers</a:t>
            </a:r>
            <a:endParaRPr lang="en-US" dirty="0"/>
          </a:p>
        </p:txBody>
      </p:sp>
      <p:sp>
        <p:nvSpPr>
          <p:cNvPr id="3" name="Content Placeholder 2"/>
          <p:cNvSpPr>
            <a:spLocks noGrp="1"/>
          </p:cNvSpPr>
          <p:nvPr>
            <p:ph idx="1"/>
          </p:nvPr>
        </p:nvSpPr>
        <p:spPr>
          <a:xfrm>
            <a:off x="457200" y="1295400"/>
            <a:ext cx="8183880" cy="1219200"/>
          </a:xfrm>
        </p:spPr>
        <p:txBody>
          <a:bodyPr/>
          <a:lstStyle/>
          <a:p>
            <a:pPr marL="0" indent="0" algn="ctr">
              <a:buNone/>
            </a:pPr>
            <a:r>
              <a:rPr lang="en-US" dirty="0" smtClean="0"/>
              <a:t>Do you numbers have the same sign or different signs?</a:t>
            </a:r>
            <a:endParaRPr lang="en-US" dirty="0"/>
          </a:p>
        </p:txBody>
      </p:sp>
      <p:sp>
        <p:nvSpPr>
          <p:cNvPr id="4" name="TextBox 3"/>
          <p:cNvSpPr txBox="1"/>
          <p:nvPr/>
        </p:nvSpPr>
        <p:spPr>
          <a:xfrm>
            <a:off x="838200" y="3505200"/>
            <a:ext cx="2057400" cy="523220"/>
          </a:xfrm>
          <a:prstGeom prst="rect">
            <a:avLst/>
          </a:prstGeom>
          <a:solidFill>
            <a:srgbClr val="92D050"/>
          </a:solidFill>
          <a:ln w="38100">
            <a:solidFill>
              <a:schemeClr val="tx1"/>
            </a:solidFill>
          </a:ln>
        </p:spPr>
        <p:txBody>
          <a:bodyPr wrap="square" rtlCol="0">
            <a:spAutoFit/>
          </a:bodyPr>
          <a:lstStyle/>
          <a:p>
            <a:r>
              <a:rPr lang="en-US" sz="2800" b="1" dirty="0" smtClean="0"/>
              <a:t>Same Signs</a:t>
            </a:r>
            <a:endParaRPr lang="en-US" sz="2800" b="1" dirty="0"/>
          </a:p>
        </p:txBody>
      </p:sp>
      <p:sp>
        <p:nvSpPr>
          <p:cNvPr id="5" name="TextBox 4"/>
          <p:cNvSpPr txBox="1"/>
          <p:nvPr/>
        </p:nvSpPr>
        <p:spPr>
          <a:xfrm>
            <a:off x="5029200" y="3542283"/>
            <a:ext cx="2514600" cy="523220"/>
          </a:xfrm>
          <a:prstGeom prst="rect">
            <a:avLst/>
          </a:prstGeom>
          <a:solidFill>
            <a:srgbClr val="C00000"/>
          </a:solidFill>
          <a:ln w="38100">
            <a:solidFill>
              <a:schemeClr val="tx1"/>
            </a:solidFill>
          </a:ln>
        </p:spPr>
        <p:txBody>
          <a:bodyPr wrap="square" rtlCol="0">
            <a:spAutoFit/>
          </a:bodyPr>
          <a:lstStyle/>
          <a:p>
            <a:r>
              <a:rPr lang="en-US" sz="2800" b="1" dirty="0" smtClean="0"/>
              <a:t>Different Signs</a:t>
            </a:r>
            <a:endParaRPr lang="en-US" sz="2800" b="1" dirty="0"/>
          </a:p>
        </p:txBody>
      </p:sp>
      <p:sp>
        <p:nvSpPr>
          <p:cNvPr id="7" name="Action Button: Custom 6">
            <a:hlinkClick r:id="rId2" action="ppaction://hlinksldjump" highlightClick="1"/>
          </p:cNvPr>
          <p:cNvSpPr/>
          <p:nvPr/>
        </p:nvSpPr>
        <p:spPr>
          <a:xfrm>
            <a:off x="811675" y="3505201"/>
            <a:ext cx="2083925" cy="5232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7">
            <a:hlinkClick r:id="rId3" action="ppaction://hlinksldjump" highlightClick="1"/>
          </p:cNvPr>
          <p:cNvSpPr/>
          <p:nvPr/>
        </p:nvSpPr>
        <p:spPr>
          <a:xfrm>
            <a:off x="5029200" y="3542284"/>
            <a:ext cx="2514600" cy="52322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38909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880" cy="1051560"/>
          </a:xfrm>
        </p:spPr>
        <p:txBody>
          <a:bodyPr/>
          <a:lstStyle/>
          <a:p>
            <a:r>
              <a:rPr lang="en-US" dirty="0" smtClean="0"/>
              <a:t>Same Signs</a:t>
            </a:r>
            <a:endParaRPr lang="en-US" dirty="0"/>
          </a:p>
        </p:txBody>
      </p:sp>
      <p:sp>
        <p:nvSpPr>
          <p:cNvPr id="3" name="Content Placeholder 2"/>
          <p:cNvSpPr>
            <a:spLocks noGrp="1"/>
          </p:cNvSpPr>
          <p:nvPr>
            <p:ph idx="1"/>
          </p:nvPr>
        </p:nvSpPr>
        <p:spPr>
          <a:xfrm>
            <a:off x="381000" y="1600200"/>
            <a:ext cx="8183880" cy="1222248"/>
          </a:xfrm>
        </p:spPr>
        <p:txBody>
          <a:bodyPr/>
          <a:lstStyle/>
          <a:p>
            <a:r>
              <a:rPr lang="en-US" dirty="0" smtClean="0"/>
              <a:t>Keep the sign </a:t>
            </a:r>
          </a:p>
          <a:p>
            <a:r>
              <a:rPr lang="en-US" dirty="0" smtClean="0"/>
              <a:t>Add the numbers</a:t>
            </a:r>
            <a:endParaRPr lang="en-US" dirty="0"/>
          </a:p>
        </p:txBody>
      </p:sp>
      <p:sp>
        <p:nvSpPr>
          <p:cNvPr id="4" name="TextBox 3"/>
          <p:cNvSpPr txBox="1"/>
          <p:nvPr/>
        </p:nvSpPr>
        <p:spPr>
          <a:xfrm>
            <a:off x="1295400" y="3505200"/>
            <a:ext cx="3733800" cy="369332"/>
          </a:xfrm>
          <a:prstGeom prst="rect">
            <a:avLst/>
          </a:prstGeom>
          <a:noFill/>
        </p:spPr>
        <p:txBody>
          <a:bodyPr wrap="square" rtlCol="0">
            <a:spAutoFit/>
          </a:bodyPr>
          <a:lstStyle/>
          <a:p>
            <a:r>
              <a:rPr lang="en-US" b="1" dirty="0" smtClean="0"/>
              <a:t>Ex:  </a:t>
            </a:r>
            <a:r>
              <a:rPr lang="en-US" dirty="0" smtClean="0"/>
              <a:t>–4 + (–8) = –12 </a:t>
            </a:r>
            <a:endParaRPr lang="en-US"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19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polynomials…</a:t>
            </a:r>
            <a:endParaRPr lang="en-US" dirty="0"/>
          </a:p>
        </p:txBody>
      </p:sp>
      <p:sp>
        <p:nvSpPr>
          <p:cNvPr id="3" name="Content Placeholder 2"/>
          <p:cNvSpPr>
            <a:spLocks noGrp="1"/>
          </p:cNvSpPr>
          <p:nvPr>
            <p:ph idx="1"/>
          </p:nvPr>
        </p:nvSpPr>
        <p:spPr>
          <a:xfrm>
            <a:off x="2514600" y="1143000"/>
            <a:ext cx="4419600" cy="579438"/>
          </a:xfrm>
        </p:spPr>
        <p:txBody>
          <a:bodyPr>
            <a:normAutofit fontScale="92500"/>
          </a:bodyPr>
          <a:lstStyle/>
          <a:p>
            <a:pPr marL="0" indent="0">
              <a:buNone/>
            </a:pPr>
            <a:r>
              <a:rPr lang="en-US" dirty="0" smtClean="0"/>
              <a:t>Click the appropriate box</a:t>
            </a:r>
            <a:endParaRPr lang="en-US"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 y="2667000"/>
            <a:ext cx="1981200" cy="1200329"/>
          </a:xfrm>
          <a:prstGeom prst="rect">
            <a:avLst/>
          </a:prstGeom>
          <a:solidFill>
            <a:srgbClr val="FFFF00"/>
          </a:solidFill>
          <a:ln w="38100">
            <a:solidFill>
              <a:schemeClr val="tx1"/>
            </a:solidFill>
          </a:ln>
        </p:spPr>
        <p:txBody>
          <a:bodyPr wrap="square" rtlCol="0">
            <a:spAutoFit/>
          </a:bodyPr>
          <a:lstStyle/>
          <a:p>
            <a:pPr algn="ctr"/>
            <a:r>
              <a:rPr lang="en-US" sz="2800" b="1" dirty="0" smtClean="0"/>
              <a:t>Add Polynomials</a:t>
            </a:r>
          </a:p>
          <a:p>
            <a:pPr algn="ctr"/>
            <a:r>
              <a:rPr lang="en-US" sz="1600" b="1" dirty="0" smtClean="0"/>
              <a:t>(Chapter 9)</a:t>
            </a:r>
            <a:endParaRPr lang="en-US" sz="1600" b="1" dirty="0"/>
          </a:p>
        </p:txBody>
      </p:sp>
      <p:sp>
        <p:nvSpPr>
          <p:cNvPr id="14" name="TextBox 13"/>
          <p:cNvSpPr txBox="1"/>
          <p:nvPr/>
        </p:nvSpPr>
        <p:spPr>
          <a:xfrm>
            <a:off x="3505200" y="2666998"/>
            <a:ext cx="1981200" cy="1200329"/>
          </a:xfrm>
          <a:prstGeom prst="rect">
            <a:avLst/>
          </a:prstGeom>
          <a:solidFill>
            <a:srgbClr val="C00000"/>
          </a:solidFill>
          <a:ln w="38100">
            <a:solidFill>
              <a:schemeClr val="tx1"/>
            </a:solidFill>
          </a:ln>
        </p:spPr>
        <p:txBody>
          <a:bodyPr wrap="square" rtlCol="0">
            <a:spAutoFit/>
          </a:bodyPr>
          <a:lstStyle/>
          <a:p>
            <a:pPr algn="ctr"/>
            <a:r>
              <a:rPr lang="en-US" sz="2800" b="1" dirty="0" smtClean="0"/>
              <a:t>Subtract Polynomials</a:t>
            </a:r>
          </a:p>
          <a:p>
            <a:pPr algn="ctr"/>
            <a:r>
              <a:rPr lang="en-US" sz="1600" b="1" dirty="0" smtClean="0"/>
              <a:t>(Chapter 9)</a:t>
            </a:r>
            <a:endParaRPr lang="en-US" sz="1600" b="1" dirty="0"/>
          </a:p>
        </p:txBody>
      </p:sp>
      <p:sp>
        <p:nvSpPr>
          <p:cNvPr id="15" name="TextBox 14"/>
          <p:cNvSpPr txBox="1"/>
          <p:nvPr/>
        </p:nvSpPr>
        <p:spPr>
          <a:xfrm>
            <a:off x="6400800" y="2666999"/>
            <a:ext cx="1981200" cy="1200329"/>
          </a:xfrm>
          <a:prstGeom prst="rect">
            <a:avLst/>
          </a:prstGeom>
          <a:solidFill>
            <a:srgbClr val="0070C0"/>
          </a:solidFill>
          <a:ln w="38100">
            <a:solidFill>
              <a:schemeClr val="tx1"/>
            </a:solidFill>
          </a:ln>
        </p:spPr>
        <p:txBody>
          <a:bodyPr wrap="square" rtlCol="0">
            <a:spAutoFit/>
          </a:bodyPr>
          <a:lstStyle/>
          <a:p>
            <a:pPr algn="ctr"/>
            <a:r>
              <a:rPr lang="en-US" sz="2800" b="1" dirty="0" smtClean="0"/>
              <a:t>Multiply Polynomials</a:t>
            </a:r>
            <a:r>
              <a:rPr lang="en-US" sz="1600" b="1" dirty="0" smtClean="0"/>
              <a:t>(Chapter </a:t>
            </a:r>
            <a:r>
              <a:rPr lang="en-US" sz="1600" b="1" dirty="0"/>
              <a:t>9</a:t>
            </a:r>
            <a:r>
              <a:rPr lang="en-US" sz="1600" b="1" dirty="0" smtClean="0"/>
              <a:t>)</a:t>
            </a:r>
            <a:endParaRPr lang="en-US" sz="1600" b="1" dirty="0"/>
          </a:p>
        </p:txBody>
      </p:sp>
      <p:sp>
        <p:nvSpPr>
          <p:cNvPr id="9" name="Action Button: Custom 8">
            <a:hlinkClick r:id="rId3" action="ppaction://hlinksldjump" highlightClick="1"/>
          </p:cNvPr>
          <p:cNvSpPr/>
          <p:nvPr/>
        </p:nvSpPr>
        <p:spPr>
          <a:xfrm>
            <a:off x="762000" y="2666998"/>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3518221" y="26670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5" action="ppaction://hlinksldjump" highlightClick="1"/>
          </p:cNvPr>
          <p:cNvSpPr/>
          <p:nvPr/>
        </p:nvSpPr>
        <p:spPr>
          <a:xfrm>
            <a:off x="6374704" y="2667000"/>
            <a:ext cx="1955157" cy="120032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955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81000"/>
            <a:ext cx="8183880" cy="1051560"/>
          </a:xfrm>
        </p:spPr>
        <p:txBody>
          <a:bodyPr/>
          <a:lstStyle/>
          <a:p>
            <a:r>
              <a:rPr lang="en-US" dirty="0" smtClean="0"/>
              <a:t>Different Signs</a:t>
            </a:r>
            <a:endParaRPr lang="en-US" dirty="0"/>
          </a:p>
        </p:txBody>
      </p:sp>
      <p:sp>
        <p:nvSpPr>
          <p:cNvPr id="3" name="Content Placeholder 2"/>
          <p:cNvSpPr>
            <a:spLocks noGrp="1"/>
          </p:cNvSpPr>
          <p:nvPr>
            <p:ph idx="1"/>
          </p:nvPr>
        </p:nvSpPr>
        <p:spPr>
          <a:xfrm>
            <a:off x="457200" y="1486537"/>
            <a:ext cx="8183880" cy="1713863"/>
          </a:xfrm>
        </p:spPr>
        <p:txBody>
          <a:bodyPr/>
          <a:lstStyle/>
          <a:p>
            <a:r>
              <a:rPr lang="en-US" dirty="0" smtClean="0"/>
              <a:t>Keep the sign of the number with the bigger absolute value</a:t>
            </a:r>
          </a:p>
          <a:p>
            <a:r>
              <a:rPr lang="en-US" dirty="0" smtClean="0"/>
              <a:t>Subtract like normal</a:t>
            </a:r>
            <a:endParaRPr lang="en-US" dirty="0"/>
          </a:p>
        </p:txBody>
      </p:sp>
      <p:sp>
        <p:nvSpPr>
          <p:cNvPr id="6" name="TextBox 5"/>
          <p:cNvSpPr txBox="1"/>
          <p:nvPr/>
        </p:nvSpPr>
        <p:spPr>
          <a:xfrm>
            <a:off x="1905000" y="3657600"/>
            <a:ext cx="3505200" cy="369332"/>
          </a:xfrm>
          <a:prstGeom prst="rect">
            <a:avLst/>
          </a:prstGeom>
          <a:noFill/>
        </p:spPr>
        <p:txBody>
          <a:bodyPr wrap="square" rtlCol="0">
            <a:spAutoFit/>
          </a:bodyPr>
          <a:lstStyle/>
          <a:p>
            <a:r>
              <a:rPr lang="en-US" b="1" dirty="0" smtClean="0"/>
              <a:t>Ex:  </a:t>
            </a:r>
            <a:r>
              <a:rPr lang="en-US" dirty="0" smtClean="0"/>
              <a:t>7 + (–15) = –8  </a:t>
            </a:r>
            <a:endParaRPr lang="en-US" b="1" dirty="0"/>
          </a:p>
        </p:txBody>
      </p:sp>
      <p:sp>
        <p:nvSpPr>
          <p:cNvPr id="7" name="Action Button: Home 6">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4694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58" y="381000"/>
            <a:ext cx="8183880" cy="1051560"/>
          </a:xfrm>
        </p:spPr>
        <p:txBody>
          <a:bodyPr/>
          <a:lstStyle/>
          <a:p>
            <a:r>
              <a:rPr lang="en-US" dirty="0" smtClean="0"/>
              <a:t>Subtracting Integers</a:t>
            </a:r>
            <a:endParaRPr lang="en-US" dirty="0"/>
          </a:p>
        </p:txBody>
      </p:sp>
      <p:sp>
        <p:nvSpPr>
          <p:cNvPr id="3" name="Content Placeholder 2"/>
          <p:cNvSpPr>
            <a:spLocks noGrp="1"/>
          </p:cNvSpPr>
          <p:nvPr>
            <p:ph idx="1"/>
          </p:nvPr>
        </p:nvSpPr>
        <p:spPr>
          <a:xfrm>
            <a:off x="457200" y="1676400"/>
            <a:ext cx="8183880" cy="3048000"/>
          </a:xfrm>
        </p:spPr>
        <p:txBody>
          <a:bodyPr>
            <a:normAutofit lnSpcReduction="10000"/>
          </a:bodyPr>
          <a:lstStyle/>
          <a:p>
            <a:r>
              <a:rPr lang="en-US" dirty="0" smtClean="0"/>
              <a:t>Change the subtraction to addition</a:t>
            </a:r>
          </a:p>
          <a:p>
            <a:r>
              <a:rPr lang="en-US" dirty="0" smtClean="0"/>
              <a:t>Change the second number to its opposite</a:t>
            </a:r>
          </a:p>
          <a:p>
            <a:pPr marL="347472" lvl="1" indent="0">
              <a:buNone/>
            </a:pPr>
            <a:endParaRPr lang="en-US" b="1" dirty="0"/>
          </a:p>
          <a:p>
            <a:pPr marL="347472" lvl="1" indent="0">
              <a:buNone/>
            </a:pPr>
            <a:endParaRPr lang="en-US" b="1" dirty="0" smtClean="0"/>
          </a:p>
          <a:p>
            <a:pPr marL="347472" lvl="1" indent="0">
              <a:buNone/>
            </a:pPr>
            <a:endParaRPr lang="en-US" b="1" dirty="0" smtClean="0"/>
          </a:p>
          <a:p>
            <a:r>
              <a:rPr lang="en-US" dirty="0" smtClean="0"/>
              <a:t>Now click </a:t>
            </a:r>
            <a:r>
              <a:rPr lang="en-US" dirty="0" smtClean="0">
                <a:hlinkClick r:id="rId2" action="ppaction://hlinksldjump"/>
              </a:rPr>
              <a:t>here</a:t>
            </a:r>
            <a:r>
              <a:rPr lang="en-US" dirty="0" smtClean="0"/>
              <a:t> to follow the addition rules</a:t>
            </a:r>
            <a:endParaRPr lang="en-US" dirty="0"/>
          </a:p>
        </p:txBody>
      </p:sp>
      <p:sp>
        <p:nvSpPr>
          <p:cNvPr id="6" name="TextBox 5"/>
          <p:cNvSpPr txBox="1"/>
          <p:nvPr/>
        </p:nvSpPr>
        <p:spPr>
          <a:xfrm>
            <a:off x="1752600" y="2895600"/>
            <a:ext cx="1752600" cy="381000"/>
          </a:xfrm>
          <a:prstGeom prst="rect">
            <a:avLst/>
          </a:prstGeom>
          <a:noFill/>
        </p:spPr>
        <p:txBody>
          <a:bodyPr wrap="square" rtlCol="0">
            <a:spAutoFit/>
          </a:bodyPr>
          <a:lstStyle/>
          <a:p>
            <a:r>
              <a:rPr lang="en-US" b="1" dirty="0" smtClean="0"/>
              <a:t>Ex:  </a:t>
            </a:r>
            <a:r>
              <a:rPr lang="en-US" dirty="0" smtClean="0"/>
              <a:t>4 – 9 </a:t>
            </a:r>
            <a:endParaRPr lang="en-US" b="1" dirty="0"/>
          </a:p>
        </p:txBody>
      </p:sp>
      <p:sp>
        <p:nvSpPr>
          <p:cNvPr id="7" name="TextBox 6"/>
          <p:cNvSpPr txBox="1"/>
          <p:nvPr/>
        </p:nvSpPr>
        <p:spPr>
          <a:xfrm>
            <a:off x="2317054" y="3276600"/>
            <a:ext cx="1188146" cy="369332"/>
          </a:xfrm>
          <a:prstGeom prst="rect">
            <a:avLst/>
          </a:prstGeom>
          <a:noFill/>
        </p:spPr>
        <p:txBody>
          <a:bodyPr wrap="none" rtlCol="0">
            <a:spAutoFit/>
          </a:bodyPr>
          <a:lstStyle/>
          <a:p>
            <a:r>
              <a:rPr lang="en-US" dirty="0" smtClean="0"/>
              <a:t>4 </a:t>
            </a:r>
            <a:r>
              <a:rPr lang="en-US" dirty="0" smtClean="0">
                <a:solidFill>
                  <a:srgbClr val="FF0000"/>
                </a:solidFill>
              </a:rPr>
              <a:t>+</a:t>
            </a:r>
            <a:r>
              <a:rPr lang="en-US" dirty="0" smtClean="0"/>
              <a:t> (</a:t>
            </a:r>
            <a:r>
              <a:rPr lang="en-US" dirty="0" smtClean="0">
                <a:solidFill>
                  <a:srgbClr val="FF0000"/>
                </a:solidFill>
              </a:rPr>
              <a:t>–9</a:t>
            </a:r>
            <a:r>
              <a:rPr lang="en-US" dirty="0" smtClean="0"/>
              <a:t>)</a:t>
            </a:r>
            <a:endParaRPr lang="en-US" dirty="0"/>
          </a:p>
        </p:txBody>
      </p:sp>
      <p:sp>
        <p:nvSpPr>
          <p:cNvPr id="8" name="TextBox 7"/>
          <p:cNvSpPr txBox="1"/>
          <p:nvPr/>
        </p:nvSpPr>
        <p:spPr>
          <a:xfrm>
            <a:off x="4572000" y="2913576"/>
            <a:ext cx="1905000" cy="369332"/>
          </a:xfrm>
          <a:prstGeom prst="rect">
            <a:avLst/>
          </a:prstGeom>
          <a:noFill/>
        </p:spPr>
        <p:txBody>
          <a:bodyPr wrap="square" rtlCol="0">
            <a:spAutoFit/>
          </a:bodyPr>
          <a:lstStyle/>
          <a:p>
            <a:r>
              <a:rPr lang="en-US" b="1" dirty="0" smtClean="0"/>
              <a:t>Ex:  </a:t>
            </a:r>
            <a:r>
              <a:rPr lang="en-US" dirty="0" smtClean="0"/>
              <a:t>3 – (–4)</a:t>
            </a:r>
            <a:endParaRPr lang="en-US" b="1" dirty="0"/>
          </a:p>
        </p:txBody>
      </p:sp>
      <p:sp>
        <p:nvSpPr>
          <p:cNvPr id="9" name="TextBox 8"/>
          <p:cNvSpPr txBox="1"/>
          <p:nvPr/>
        </p:nvSpPr>
        <p:spPr>
          <a:xfrm>
            <a:off x="5105400" y="3276600"/>
            <a:ext cx="1371600" cy="369332"/>
          </a:xfrm>
          <a:prstGeom prst="rect">
            <a:avLst/>
          </a:prstGeom>
          <a:noFill/>
        </p:spPr>
        <p:txBody>
          <a:bodyPr wrap="square" rtlCol="0">
            <a:spAutoFit/>
          </a:bodyPr>
          <a:lstStyle/>
          <a:p>
            <a:r>
              <a:rPr lang="en-US" dirty="0" smtClean="0"/>
              <a:t>3 </a:t>
            </a:r>
            <a:r>
              <a:rPr lang="en-US" dirty="0" smtClean="0">
                <a:solidFill>
                  <a:srgbClr val="FF0000"/>
                </a:solidFill>
              </a:rPr>
              <a:t>+ </a:t>
            </a:r>
            <a:r>
              <a:rPr lang="en-US" dirty="0" smtClean="0"/>
              <a:t>(</a:t>
            </a:r>
            <a:r>
              <a:rPr lang="en-US" dirty="0" smtClean="0">
                <a:solidFill>
                  <a:srgbClr val="FF0000"/>
                </a:solidFill>
              </a:rPr>
              <a:t>+4</a:t>
            </a:r>
            <a:r>
              <a:rPr lang="en-US" dirty="0" smtClean="0"/>
              <a:t>)</a:t>
            </a:r>
            <a:endParaRPr lang="en-US" dirty="0"/>
          </a:p>
        </p:txBody>
      </p:sp>
      <p:sp>
        <p:nvSpPr>
          <p:cNvPr id="10" name="Action Button: Home 9">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03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ppt_x"/>
                                          </p:val>
                                        </p:tav>
                                        <p:tav tm="100000">
                                          <p:val>
                                            <p:strVal val="#ppt_x"/>
                                          </p:val>
                                        </p:tav>
                                      </p:tavLst>
                                    </p:anim>
                                    <p:anim calcmode="lin" valueType="num">
                                      <p:cBhvr additive="base">
                                        <p:cTn id="2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71" y="152400"/>
            <a:ext cx="8183880" cy="1051560"/>
          </a:xfrm>
        </p:spPr>
        <p:txBody>
          <a:bodyPr/>
          <a:lstStyle/>
          <a:p>
            <a:r>
              <a:rPr lang="en-US" dirty="0" smtClean="0"/>
              <a:t>Multiplying/DIVIDING Integers</a:t>
            </a:r>
            <a:endParaRPr lang="en-US" dirty="0"/>
          </a:p>
        </p:txBody>
      </p:sp>
      <p:sp>
        <p:nvSpPr>
          <p:cNvPr id="3" name="Content Placeholder 2"/>
          <p:cNvSpPr>
            <a:spLocks noGrp="1"/>
          </p:cNvSpPr>
          <p:nvPr>
            <p:ph idx="1"/>
          </p:nvPr>
        </p:nvSpPr>
        <p:spPr>
          <a:xfrm>
            <a:off x="426720" y="1295400"/>
            <a:ext cx="8183880" cy="3429000"/>
          </a:xfrm>
        </p:spPr>
        <p:txBody>
          <a:bodyPr>
            <a:normAutofit fontScale="92500" lnSpcReduction="20000"/>
          </a:bodyPr>
          <a:lstStyle/>
          <a:p>
            <a:r>
              <a:rPr lang="en-US" dirty="0" smtClean="0"/>
              <a:t>Same signs = positive answer</a:t>
            </a:r>
          </a:p>
          <a:p>
            <a:r>
              <a:rPr lang="en-US" dirty="0" smtClean="0"/>
              <a:t>Different signs = negative answer</a:t>
            </a:r>
          </a:p>
          <a:p>
            <a:endParaRPr lang="en-US" dirty="0"/>
          </a:p>
          <a:p>
            <a:r>
              <a:rPr lang="en-US" dirty="0" smtClean="0"/>
              <a:t>Also, if all your are doing is multiplying and there is an even number of negative signs, your answer will be positive.  If there is an odd number of negative signs your answer will be negative.</a:t>
            </a:r>
            <a:endParaRPr lang="en-US" dirty="0"/>
          </a:p>
        </p:txBody>
      </p:sp>
      <p:sp>
        <p:nvSpPr>
          <p:cNvPr id="6" name="Action Button: Home 5">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83144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THERE A GCF?</a:t>
            </a:r>
            <a:endParaRPr lang="en-US" dirty="0"/>
          </a:p>
        </p:txBody>
      </p:sp>
      <p:sp>
        <p:nvSpPr>
          <p:cNvPr id="3" name="Content Placeholder 2"/>
          <p:cNvSpPr>
            <a:spLocks noGrp="1"/>
          </p:cNvSpPr>
          <p:nvPr>
            <p:ph idx="1"/>
          </p:nvPr>
        </p:nvSpPr>
        <p:spPr>
          <a:xfrm>
            <a:off x="2438400" y="1219200"/>
            <a:ext cx="4343400" cy="609600"/>
          </a:xfrm>
        </p:spPr>
        <p:txBody>
          <a:bodyPr>
            <a:normAutofit fontScale="85000" lnSpcReduction="10000"/>
          </a:bodyPr>
          <a:lstStyle/>
          <a:p>
            <a:pPr marL="114300" indent="0">
              <a:buNone/>
            </a:pPr>
            <a:r>
              <a:rPr lang="en-US" dirty="0" smtClean="0"/>
              <a:t>(Greatest Common Factor)</a:t>
            </a:r>
            <a:endParaRPr lang="en-US" dirty="0"/>
          </a:p>
        </p:txBody>
      </p:sp>
      <p:sp>
        <p:nvSpPr>
          <p:cNvPr id="7" name="TextBox 6"/>
          <p:cNvSpPr txBox="1"/>
          <p:nvPr/>
        </p:nvSpPr>
        <p:spPr>
          <a:xfrm>
            <a:off x="1112616" y="1849016"/>
            <a:ext cx="7459884" cy="646331"/>
          </a:xfrm>
          <a:prstGeom prst="rect">
            <a:avLst/>
          </a:prstGeom>
          <a:noFill/>
        </p:spPr>
        <p:txBody>
          <a:bodyPr wrap="square" rtlCol="0">
            <a:spAutoFit/>
          </a:bodyPr>
          <a:lstStyle/>
          <a:p>
            <a:pPr algn="ctr"/>
            <a:r>
              <a:rPr lang="en-US" b="1" dirty="0" smtClean="0"/>
              <a:t>*Look at the all of the terms in the polynomial…will anything divide each of them evenly?.  </a:t>
            </a:r>
            <a:endParaRPr lang="en-US" b="1" dirty="0"/>
          </a:p>
        </p:txBody>
      </p:sp>
      <p:sp>
        <p:nvSpPr>
          <p:cNvPr id="8" name="TextBox 7"/>
          <p:cNvSpPr txBox="1"/>
          <p:nvPr/>
        </p:nvSpPr>
        <p:spPr>
          <a:xfrm>
            <a:off x="2362200" y="3571562"/>
            <a:ext cx="1143000" cy="707886"/>
          </a:xfrm>
          <a:prstGeom prst="rect">
            <a:avLst/>
          </a:prstGeom>
          <a:solidFill>
            <a:srgbClr val="92D050"/>
          </a:solidFill>
          <a:ln w="38100">
            <a:solidFill>
              <a:schemeClr val="tx1"/>
            </a:solidFill>
          </a:ln>
        </p:spPr>
        <p:txBody>
          <a:bodyPr wrap="square" rtlCol="0">
            <a:spAutoFit/>
          </a:bodyPr>
          <a:lstStyle/>
          <a:p>
            <a:r>
              <a:rPr lang="en-US" sz="4000" b="1" dirty="0" smtClean="0"/>
              <a:t>YES</a:t>
            </a:r>
            <a:endParaRPr lang="en-US" sz="4000" b="1" dirty="0"/>
          </a:p>
        </p:txBody>
      </p:sp>
      <p:sp>
        <p:nvSpPr>
          <p:cNvPr id="9" name="TextBox 8"/>
          <p:cNvSpPr txBox="1"/>
          <p:nvPr/>
        </p:nvSpPr>
        <p:spPr>
          <a:xfrm>
            <a:off x="5943600" y="3571562"/>
            <a:ext cx="914400" cy="707886"/>
          </a:xfrm>
          <a:prstGeom prst="rect">
            <a:avLst/>
          </a:prstGeom>
          <a:solidFill>
            <a:srgbClr val="C00000"/>
          </a:solidFill>
          <a:ln w="38100">
            <a:solidFill>
              <a:schemeClr val="tx1"/>
            </a:solidFill>
          </a:ln>
        </p:spPr>
        <p:txBody>
          <a:bodyPr wrap="square" rtlCol="0">
            <a:spAutoFit/>
          </a:bodyPr>
          <a:lstStyle/>
          <a:p>
            <a:r>
              <a:rPr lang="en-US" sz="4000" b="1" dirty="0" smtClean="0"/>
              <a:t>NO</a:t>
            </a:r>
            <a:endParaRPr lang="en-US" sz="4000" b="1" dirty="0"/>
          </a:p>
        </p:txBody>
      </p:sp>
      <p:sp>
        <p:nvSpPr>
          <p:cNvPr id="10" name="Action Button: Custom 9">
            <a:hlinkClick r:id="rId2" action="ppaction://hlinksldjump" highlightClick="1"/>
          </p:cNvPr>
          <p:cNvSpPr/>
          <p:nvPr/>
        </p:nvSpPr>
        <p:spPr>
          <a:xfrm>
            <a:off x="2362200" y="3571562"/>
            <a:ext cx="1143000" cy="707886"/>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Custom 10">
            <a:hlinkClick r:id="rId3" action="ppaction://hlinksldjump" highlightClick="1"/>
          </p:cNvPr>
          <p:cNvSpPr/>
          <p:nvPr/>
        </p:nvSpPr>
        <p:spPr>
          <a:xfrm>
            <a:off x="5943600" y="3586995"/>
            <a:ext cx="914400" cy="692453"/>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4"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115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 using the GCF</a:t>
            </a:r>
            <a:endParaRPr lang="en-US" dirty="0"/>
          </a:p>
        </p:txBody>
      </p:sp>
      <p:sp>
        <p:nvSpPr>
          <p:cNvPr id="3" name="Content Placeholder 2"/>
          <p:cNvSpPr>
            <a:spLocks noGrp="1"/>
          </p:cNvSpPr>
          <p:nvPr>
            <p:ph idx="1"/>
          </p:nvPr>
        </p:nvSpPr>
        <p:spPr>
          <a:xfrm>
            <a:off x="457200" y="1752601"/>
            <a:ext cx="8115300" cy="914400"/>
          </a:xfrm>
        </p:spPr>
        <p:txBody>
          <a:bodyPr>
            <a:normAutofit fontScale="92500" lnSpcReduction="10000"/>
          </a:bodyPr>
          <a:lstStyle/>
          <a:p>
            <a:pPr marL="114300" indent="0">
              <a:buNone/>
            </a:pPr>
            <a:r>
              <a:rPr lang="en-US" b="1" dirty="0" smtClean="0"/>
              <a:t>Factor</a:t>
            </a:r>
            <a:r>
              <a:rPr lang="en-US" dirty="0" smtClean="0"/>
              <a:t> (</a:t>
            </a:r>
            <a:r>
              <a:rPr lang="en-US" dirty="0" err="1" smtClean="0"/>
              <a:t>undistribute</a:t>
            </a:r>
            <a:r>
              <a:rPr lang="en-US" dirty="0" smtClean="0"/>
              <a:t>) </a:t>
            </a:r>
            <a:r>
              <a:rPr lang="en-US" b="1" dirty="0" smtClean="0"/>
              <a:t>the GCF.  *</a:t>
            </a:r>
            <a:r>
              <a:rPr lang="en-US" dirty="0" smtClean="0"/>
              <a:t>Don’t forget that you can check your answer by distributing…</a:t>
            </a:r>
            <a:endParaRPr lang="en-US" b="1" dirty="0"/>
          </a:p>
        </p:txBody>
      </p:sp>
      <p:sp>
        <p:nvSpPr>
          <p:cNvPr id="6" name="TextBox 5"/>
          <p:cNvSpPr txBox="1"/>
          <p:nvPr/>
        </p:nvSpPr>
        <p:spPr>
          <a:xfrm>
            <a:off x="3581400" y="5770602"/>
            <a:ext cx="1978427" cy="553998"/>
          </a:xfrm>
          <a:prstGeom prst="rect">
            <a:avLst/>
          </a:prstGeom>
          <a:solidFill>
            <a:srgbClr val="92D050"/>
          </a:solidFill>
          <a:ln w="38100">
            <a:solidFill>
              <a:schemeClr val="tx1"/>
            </a:solidFill>
          </a:ln>
        </p:spPr>
        <p:txBody>
          <a:bodyPr wrap="none" rtlCol="0">
            <a:spAutoFit/>
          </a:bodyPr>
          <a:lstStyle/>
          <a:p>
            <a:r>
              <a:rPr lang="en-US" sz="3000" b="1" dirty="0" smtClean="0"/>
              <a:t>NEXT STEP</a:t>
            </a:r>
            <a:endParaRPr lang="en-US" sz="3000" b="1" dirty="0"/>
          </a:p>
        </p:txBody>
      </p:sp>
      <p:sp>
        <p:nvSpPr>
          <p:cNvPr id="7" name="Action Button: Custom 6">
            <a:hlinkClick r:id="rId2" action="ppaction://hlinksldjump" highlightClick="1"/>
          </p:cNvPr>
          <p:cNvSpPr/>
          <p:nvPr/>
        </p:nvSpPr>
        <p:spPr>
          <a:xfrm>
            <a:off x="3581400" y="5770602"/>
            <a:ext cx="1978427" cy="553998"/>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42603" y="3276600"/>
            <a:ext cx="3256020" cy="1015663"/>
          </a:xfrm>
          <a:prstGeom prst="rect">
            <a:avLst/>
          </a:prstGeom>
          <a:noFill/>
        </p:spPr>
        <p:txBody>
          <a:bodyPr wrap="none" rtlCol="0">
            <a:spAutoFit/>
          </a:bodyPr>
          <a:lstStyle/>
          <a:p>
            <a:r>
              <a:rPr lang="en-US" sz="3000" b="1" dirty="0" smtClean="0"/>
              <a:t>Ex:  </a:t>
            </a:r>
            <a:r>
              <a:rPr lang="en-US" sz="3000" dirty="0" smtClean="0">
                <a:latin typeface="Times New Roman" pitchFamily="18" charset="0"/>
                <a:cs typeface="Times New Roman" pitchFamily="18" charset="0"/>
              </a:rPr>
              <a:t>4</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+ 20</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+ 24 </a:t>
            </a:r>
          </a:p>
          <a:p>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4(</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² + 5</a:t>
            </a:r>
            <a:r>
              <a:rPr lang="en-US" sz="3000" i="1" dirty="0" smtClean="0">
                <a:latin typeface="Times New Roman" pitchFamily="18" charset="0"/>
                <a:cs typeface="Times New Roman" pitchFamily="18" charset="0"/>
              </a:rPr>
              <a:t>x</a:t>
            </a:r>
            <a:r>
              <a:rPr lang="en-US" sz="3000" dirty="0" smtClean="0">
                <a:latin typeface="Times New Roman" pitchFamily="18" charset="0"/>
                <a:cs typeface="Times New Roman" pitchFamily="18" charset="0"/>
              </a:rPr>
              <a:t> + 6)</a:t>
            </a:r>
            <a:endParaRPr lang="en-US" sz="3000" b="1" dirty="0">
              <a:latin typeface="Times New Roman" pitchFamily="18" charset="0"/>
              <a:cs typeface="Times New Roman" pitchFamily="18" charset="0"/>
            </a:endParaRPr>
          </a:p>
        </p:txBody>
      </p:sp>
      <p:sp>
        <p:nvSpPr>
          <p:cNvPr id="10" name="Action Button: Home 9">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7921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type of polynomial?</a:t>
            </a:r>
            <a:endParaRPr lang="en-US" dirty="0"/>
          </a:p>
        </p:txBody>
      </p:sp>
      <p:sp>
        <p:nvSpPr>
          <p:cNvPr id="3" name="Content Placeholder 2"/>
          <p:cNvSpPr>
            <a:spLocks noGrp="1"/>
          </p:cNvSpPr>
          <p:nvPr>
            <p:ph idx="1"/>
          </p:nvPr>
        </p:nvSpPr>
        <p:spPr>
          <a:xfrm>
            <a:off x="457200" y="2133600"/>
            <a:ext cx="2667000" cy="990600"/>
          </a:xfrm>
          <a:solidFill>
            <a:srgbClr val="00B0F0"/>
          </a:solidFill>
          <a:ln w="38100">
            <a:solidFill>
              <a:schemeClr val="tx1"/>
            </a:solidFill>
          </a:ln>
        </p:spPr>
        <p:txBody>
          <a:bodyPr>
            <a:normAutofit fontScale="62500" lnSpcReduction="20000"/>
          </a:bodyPr>
          <a:lstStyle/>
          <a:p>
            <a:pPr marL="114300" indent="0">
              <a:buNone/>
            </a:pPr>
            <a:r>
              <a:rPr lang="en-US" b="1" dirty="0" smtClean="0">
                <a:solidFill>
                  <a:schemeClr val="tx1"/>
                </a:solidFill>
              </a:rPr>
              <a:t>Trinomial in the form:</a:t>
            </a:r>
          </a:p>
          <a:p>
            <a:pPr marL="114300" indent="0">
              <a:buNone/>
            </a:pPr>
            <a:r>
              <a:rPr lang="en-US" b="1" i="1" dirty="0" smtClean="0">
                <a:solidFill>
                  <a:schemeClr val="tx1"/>
                </a:solidFill>
              </a:rPr>
              <a:t>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 + </a:t>
            </a:r>
            <a:r>
              <a:rPr lang="en-US" b="1" i="1" dirty="0" err="1" smtClean="0">
                <a:solidFill>
                  <a:schemeClr val="tx1"/>
                </a:solidFill>
                <a:latin typeface="Times New Roman" pitchFamily="18" charset="0"/>
                <a:cs typeface="Times New Roman" pitchFamily="18" charset="0"/>
              </a:rPr>
              <a:t>bx</a:t>
            </a:r>
            <a:r>
              <a:rPr lang="en-US" b="1" dirty="0" smtClean="0">
                <a:solidFill>
                  <a:schemeClr val="tx1"/>
                </a:solidFill>
                <a:latin typeface="Times New Roman" pitchFamily="18" charset="0"/>
                <a:cs typeface="Times New Roman" pitchFamily="18" charset="0"/>
              </a:rPr>
              <a:t> + </a:t>
            </a:r>
            <a:r>
              <a:rPr lang="en-US" b="1" i="1" dirty="0" smtClean="0">
                <a:solidFill>
                  <a:schemeClr val="tx1"/>
                </a:solidFill>
                <a:latin typeface="Times New Roman" pitchFamily="18" charset="0"/>
                <a:cs typeface="Times New Roman" pitchFamily="18" charset="0"/>
              </a:rPr>
              <a:t>c</a:t>
            </a:r>
          </a:p>
          <a:p>
            <a:pPr marL="114300" indent="0">
              <a:buNone/>
            </a:pPr>
            <a:r>
              <a:rPr lang="en-US" b="1" dirty="0" smtClean="0">
                <a:solidFill>
                  <a:schemeClr val="tx1"/>
                </a:solidFill>
              </a:rPr>
              <a:t>Coefficient of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a:t>
            </a:r>
            <a:r>
              <a:rPr lang="en-US" b="1" dirty="0" smtClean="0">
                <a:solidFill>
                  <a:schemeClr val="tx1"/>
                </a:solidFill>
              </a:rPr>
              <a:t> is 1.  </a:t>
            </a:r>
            <a:endParaRPr lang="en-US" b="1" dirty="0">
              <a:solidFill>
                <a:schemeClr val="tx1"/>
              </a:solidFill>
            </a:endParaRPr>
          </a:p>
        </p:txBody>
      </p:sp>
      <p:sp>
        <p:nvSpPr>
          <p:cNvPr id="6" name="Content Placeholder 2"/>
          <p:cNvSpPr txBox="1">
            <a:spLocks/>
          </p:cNvSpPr>
          <p:nvPr/>
        </p:nvSpPr>
        <p:spPr>
          <a:xfrm>
            <a:off x="5095272" y="2133600"/>
            <a:ext cx="3035943" cy="990600"/>
          </a:xfrm>
          <a:prstGeom prst="rect">
            <a:avLst/>
          </a:prstGeom>
          <a:solidFill>
            <a:srgbClr val="C00000"/>
          </a:solidFill>
          <a:ln w="38100">
            <a:solidFill>
              <a:schemeClr val="tx1"/>
            </a:solidFill>
          </a:ln>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buFont typeface="Arial" pitchFamily="34" charset="0"/>
              <a:buNone/>
            </a:pPr>
            <a:r>
              <a:rPr lang="en-US" b="1" dirty="0" smtClean="0">
                <a:solidFill>
                  <a:schemeClr val="tx1"/>
                </a:solidFill>
              </a:rPr>
              <a:t>Trinomial in the form:</a:t>
            </a:r>
          </a:p>
          <a:p>
            <a:pPr marL="114300" indent="0">
              <a:buFont typeface="Arial" pitchFamily="34" charset="0"/>
              <a:buNone/>
            </a:pPr>
            <a:r>
              <a:rPr lang="en-US" b="1" i="1" dirty="0" smtClean="0">
                <a:solidFill>
                  <a:schemeClr val="tx1"/>
                </a:solidFill>
              </a:rPr>
              <a:t>          </a:t>
            </a:r>
            <a:r>
              <a:rPr lang="en-US" b="1" i="1" dirty="0" smtClean="0">
                <a:solidFill>
                  <a:schemeClr val="tx1"/>
                </a:solidFill>
                <a:latin typeface="Times New Roman" pitchFamily="18" charset="0"/>
                <a:cs typeface="Times New Roman" pitchFamily="18" charset="0"/>
              </a:rPr>
              <a:t>ax²</a:t>
            </a:r>
            <a:r>
              <a:rPr lang="en-US" b="1" dirty="0" smtClean="0">
                <a:solidFill>
                  <a:schemeClr val="tx1"/>
                </a:solidFill>
                <a:latin typeface="Times New Roman" pitchFamily="18" charset="0"/>
                <a:cs typeface="Times New Roman" pitchFamily="18" charset="0"/>
              </a:rPr>
              <a:t> + </a:t>
            </a:r>
            <a:r>
              <a:rPr lang="en-US" b="1" i="1" dirty="0" err="1" smtClean="0">
                <a:solidFill>
                  <a:schemeClr val="tx1"/>
                </a:solidFill>
                <a:latin typeface="Times New Roman" pitchFamily="18" charset="0"/>
                <a:cs typeface="Times New Roman" pitchFamily="18" charset="0"/>
              </a:rPr>
              <a:t>bx</a:t>
            </a:r>
            <a:r>
              <a:rPr lang="en-US" b="1" dirty="0" smtClean="0">
                <a:solidFill>
                  <a:schemeClr val="tx1"/>
                </a:solidFill>
                <a:latin typeface="Times New Roman" pitchFamily="18" charset="0"/>
                <a:cs typeface="Times New Roman" pitchFamily="18" charset="0"/>
              </a:rPr>
              <a:t> + </a:t>
            </a:r>
            <a:r>
              <a:rPr lang="en-US" b="1" i="1" dirty="0" smtClean="0">
                <a:solidFill>
                  <a:schemeClr val="tx1"/>
                </a:solidFill>
                <a:latin typeface="Times New Roman" pitchFamily="18" charset="0"/>
                <a:cs typeface="Times New Roman" pitchFamily="18" charset="0"/>
              </a:rPr>
              <a:t>c</a:t>
            </a:r>
          </a:p>
          <a:p>
            <a:pPr marL="114300" indent="0">
              <a:buFont typeface="Arial" pitchFamily="34" charset="0"/>
              <a:buNone/>
            </a:pPr>
            <a:r>
              <a:rPr lang="en-US" b="1" dirty="0" smtClean="0">
                <a:solidFill>
                  <a:schemeClr val="tx1"/>
                </a:solidFill>
              </a:rPr>
              <a:t>Coefficient of </a:t>
            </a:r>
            <a:r>
              <a:rPr lang="en-US" b="1" i="1" dirty="0" smtClean="0">
                <a:solidFill>
                  <a:schemeClr val="tx1"/>
                </a:solidFill>
                <a:latin typeface="Times New Roman" pitchFamily="18" charset="0"/>
                <a:cs typeface="Times New Roman" pitchFamily="18" charset="0"/>
              </a:rPr>
              <a:t>x</a:t>
            </a:r>
            <a:r>
              <a:rPr lang="en-US" b="1" dirty="0" smtClean="0">
                <a:solidFill>
                  <a:schemeClr val="tx1"/>
                </a:solidFill>
                <a:latin typeface="Times New Roman" pitchFamily="18" charset="0"/>
                <a:cs typeface="Times New Roman" pitchFamily="18" charset="0"/>
              </a:rPr>
              <a:t>²</a:t>
            </a:r>
            <a:r>
              <a:rPr lang="en-US" b="1" dirty="0" smtClean="0">
                <a:solidFill>
                  <a:schemeClr val="tx1"/>
                </a:solidFill>
              </a:rPr>
              <a:t> is not 1.  </a:t>
            </a:r>
            <a:endParaRPr lang="en-US" b="1" dirty="0">
              <a:solidFill>
                <a:schemeClr val="tx1"/>
              </a:solidFill>
            </a:endParaRPr>
          </a:p>
        </p:txBody>
      </p:sp>
      <p:sp>
        <p:nvSpPr>
          <p:cNvPr id="7" name="Content Placeholder 2"/>
          <p:cNvSpPr txBox="1">
            <a:spLocks/>
          </p:cNvSpPr>
          <p:nvPr/>
        </p:nvSpPr>
        <p:spPr>
          <a:xfrm>
            <a:off x="250016" y="3752127"/>
            <a:ext cx="3712384" cy="990600"/>
          </a:xfrm>
          <a:prstGeom prst="rect">
            <a:avLst/>
          </a:prstGeom>
          <a:solidFill>
            <a:srgbClr val="92D050"/>
          </a:solidFill>
          <a:ln w="38100">
            <a:solidFill>
              <a:schemeClr val="tx1"/>
            </a:solidFill>
          </a:ln>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Font typeface="Arial" pitchFamily="34" charset="0"/>
              <a:buNone/>
            </a:pPr>
            <a:r>
              <a:rPr lang="en-US" b="1" dirty="0" smtClean="0">
                <a:solidFill>
                  <a:schemeClr val="tx1"/>
                </a:solidFill>
              </a:rPr>
              <a:t>Difference of two squares:</a:t>
            </a:r>
            <a:r>
              <a:rPr lang="en-US" b="1" i="1" dirty="0" smtClean="0">
                <a:solidFill>
                  <a:schemeClr val="tx1"/>
                </a:solidFill>
              </a:rPr>
              <a:t>          </a:t>
            </a:r>
          </a:p>
          <a:p>
            <a:pPr marL="114300" indent="0" algn="ctr">
              <a:buFont typeface="Arial" pitchFamily="34" charset="0"/>
              <a:buNone/>
            </a:pPr>
            <a:r>
              <a:rPr lang="en-US" b="1" i="1" dirty="0" smtClean="0">
                <a:solidFill>
                  <a:schemeClr val="tx1"/>
                </a:solidFill>
                <a:latin typeface="Times New Roman" pitchFamily="18" charset="0"/>
                <a:cs typeface="Times New Roman" pitchFamily="18" charset="0"/>
              </a:rPr>
              <a:t>a</a:t>
            </a:r>
            <a:r>
              <a:rPr lang="en-US" b="1" dirty="0" smtClean="0">
                <a:solidFill>
                  <a:schemeClr val="tx1"/>
                </a:solidFill>
                <a:latin typeface="Times New Roman" pitchFamily="18" charset="0"/>
                <a:cs typeface="Times New Roman" pitchFamily="18" charset="0"/>
              </a:rPr>
              <a:t>²</a:t>
            </a:r>
            <a:r>
              <a:rPr lang="en-US" b="1" i="1" dirty="0" smtClean="0">
                <a:solidFill>
                  <a:schemeClr val="tx1"/>
                </a:solidFill>
                <a:latin typeface="Times New Roman" pitchFamily="18" charset="0"/>
                <a:cs typeface="Times New Roman" pitchFamily="18" charset="0"/>
              </a:rPr>
              <a:t> – b²</a:t>
            </a:r>
            <a:endParaRPr lang="en-US" b="1" dirty="0">
              <a:solidFill>
                <a:schemeClr val="tx1"/>
              </a:solidFill>
            </a:endParaRPr>
          </a:p>
        </p:txBody>
      </p:sp>
      <p:sp>
        <p:nvSpPr>
          <p:cNvPr id="8" name="Action Button: Custom 7">
            <a:hlinkClick r:id="rId2" action="ppaction://hlinksldjump" highlightClick="1"/>
          </p:cNvPr>
          <p:cNvSpPr/>
          <p:nvPr/>
        </p:nvSpPr>
        <p:spPr>
          <a:xfrm>
            <a:off x="457200" y="2135529"/>
            <a:ext cx="2667000" cy="98867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5095272" y="2133600"/>
            <a:ext cx="3035944" cy="9906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Custom 9">
            <a:hlinkClick r:id="rId4" action="ppaction://hlinksldjump" highlightClick="1"/>
          </p:cNvPr>
          <p:cNvSpPr/>
          <p:nvPr/>
        </p:nvSpPr>
        <p:spPr>
          <a:xfrm>
            <a:off x="250016" y="3744653"/>
            <a:ext cx="3712384" cy="99807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70477" y="5925234"/>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2" name="Action Button: Custom 11">
            <a:hlinkClick r:id="rId5" action="ppaction://hlinksldjump" highlightClick="1"/>
          </p:cNvPr>
          <p:cNvSpPr/>
          <p:nvPr/>
        </p:nvSpPr>
        <p:spPr>
          <a:xfrm>
            <a:off x="3270477" y="5914623"/>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62530" y="3765631"/>
            <a:ext cx="1592868" cy="646331"/>
          </a:xfrm>
          <a:prstGeom prst="rect">
            <a:avLst/>
          </a:prstGeom>
          <a:solidFill>
            <a:srgbClr val="FFC000"/>
          </a:solidFill>
          <a:ln w="38100">
            <a:solidFill>
              <a:schemeClr val="tx1"/>
            </a:solidFill>
          </a:ln>
        </p:spPr>
        <p:txBody>
          <a:bodyPr wrap="square" rtlCol="0">
            <a:spAutoFit/>
          </a:bodyPr>
          <a:lstStyle/>
          <a:p>
            <a:pPr algn="ctr"/>
            <a:r>
              <a:rPr lang="en-US" b="1" dirty="0" smtClean="0">
                <a:solidFill>
                  <a:schemeClr val="tx2">
                    <a:lumMod val="75000"/>
                  </a:schemeClr>
                </a:solidFill>
              </a:rPr>
              <a:t>Four-term </a:t>
            </a:r>
          </a:p>
          <a:p>
            <a:pPr algn="ctr"/>
            <a:r>
              <a:rPr lang="en-US" b="1" dirty="0" smtClean="0">
                <a:solidFill>
                  <a:schemeClr val="tx2">
                    <a:lumMod val="75000"/>
                  </a:schemeClr>
                </a:solidFill>
              </a:rPr>
              <a:t>polynomial</a:t>
            </a:r>
            <a:endParaRPr lang="en-US" b="1" dirty="0">
              <a:solidFill>
                <a:schemeClr val="tx2">
                  <a:lumMod val="75000"/>
                </a:schemeClr>
              </a:solidFill>
            </a:endParaRPr>
          </a:p>
        </p:txBody>
      </p:sp>
      <p:sp>
        <p:nvSpPr>
          <p:cNvPr id="14" name="Action Button: Custom 13">
            <a:hlinkClick r:id="rId6" action="ppaction://hlinksldjump" highlightClick="1"/>
          </p:cNvPr>
          <p:cNvSpPr/>
          <p:nvPr/>
        </p:nvSpPr>
        <p:spPr>
          <a:xfrm>
            <a:off x="6062530" y="3765709"/>
            <a:ext cx="1592868" cy="646254"/>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7"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20138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factor:</a:t>
            </a:r>
            <a:endParaRPr lang="en-US" dirty="0"/>
          </a:p>
        </p:txBody>
      </p:sp>
      <p:sp>
        <p:nvSpPr>
          <p:cNvPr id="3" name="Content Placeholder 2"/>
          <p:cNvSpPr>
            <a:spLocks noGrp="1"/>
          </p:cNvSpPr>
          <p:nvPr>
            <p:ph idx="1"/>
          </p:nvPr>
        </p:nvSpPr>
        <p:spPr>
          <a:xfrm>
            <a:off x="457200" y="1752601"/>
            <a:ext cx="8115300" cy="3124199"/>
          </a:xfrm>
        </p:spPr>
        <p:txBody>
          <a:bodyPr>
            <a:normAutofit fontScale="92500" lnSpcReduction="10000"/>
          </a:bodyPr>
          <a:lstStyle/>
          <a:p>
            <a:pPr marL="114300" indent="0" algn="ctr">
              <a:buNone/>
            </a:pPr>
            <a:r>
              <a:rPr lang="en-US" dirty="0" smtClean="0"/>
              <a:t>*Recall that difference of two squares:  </a:t>
            </a:r>
          </a:p>
          <a:p>
            <a:pPr marL="114300" indent="0" algn="ctr">
              <a:buNone/>
            </a:pPr>
            <a:r>
              <a:rPr lang="en-US" i="1" dirty="0" smtClean="0"/>
              <a:t>a</a:t>
            </a:r>
            <a:r>
              <a:rPr lang="en-US" dirty="0" smtClean="0"/>
              <a:t>² – </a:t>
            </a:r>
            <a:r>
              <a:rPr lang="en-US" i="1" dirty="0" smtClean="0"/>
              <a:t>b</a:t>
            </a:r>
            <a:r>
              <a:rPr lang="en-US" dirty="0" smtClean="0"/>
              <a:t>²</a:t>
            </a:r>
          </a:p>
          <a:p>
            <a:pPr marL="114300" indent="0" algn="ctr">
              <a:buNone/>
            </a:pPr>
            <a:r>
              <a:rPr lang="en-US" dirty="0" smtClean="0"/>
              <a:t>Factors into:</a:t>
            </a:r>
          </a:p>
          <a:p>
            <a:pPr marL="114300" indent="0" algn="ctr">
              <a:buNone/>
            </a:pPr>
            <a:r>
              <a:rPr lang="en-US" dirty="0" smtClean="0"/>
              <a:t>(</a:t>
            </a:r>
            <a:r>
              <a:rPr lang="en-US" i="1" dirty="0" smtClean="0"/>
              <a:t>a</a:t>
            </a:r>
            <a:r>
              <a:rPr lang="en-US" dirty="0" smtClean="0"/>
              <a:t> + </a:t>
            </a:r>
            <a:r>
              <a:rPr lang="en-US" i="1" dirty="0" smtClean="0"/>
              <a:t>b</a:t>
            </a:r>
            <a:r>
              <a:rPr lang="en-US" dirty="0" smtClean="0"/>
              <a:t>)(</a:t>
            </a:r>
            <a:r>
              <a:rPr lang="en-US" i="1" dirty="0" smtClean="0"/>
              <a:t>a</a:t>
            </a:r>
            <a:r>
              <a:rPr lang="en-US" dirty="0" smtClean="0"/>
              <a:t> – </a:t>
            </a:r>
            <a:r>
              <a:rPr lang="en-US" i="1" dirty="0" smtClean="0"/>
              <a:t>b</a:t>
            </a:r>
            <a:r>
              <a:rPr lang="en-US" dirty="0" smtClean="0"/>
              <a:t>)</a:t>
            </a:r>
          </a:p>
          <a:p>
            <a:pPr marL="114300" indent="0" algn="ctr">
              <a:buNone/>
            </a:pPr>
            <a:r>
              <a:rPr lang="en-US" b="1" dirty="0" smtClean="0"/>
              <a:t>Ex:  </a:t>
            </a:r>
            <a:r>
              <a:rPr lang="en-US" dirty="0" smtClean="0">
                <a:latin typeface="Times New Roman" pitchFamily="18" charset="0"/>
                <a:cs typeface="Times New Roman" pitchFamily="18" charset="0"/>
              </a:rPr>
              <a:t>9</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49</a:t>
            </a:r>
          </a:p>
          <a:p>
            <a:pPr marL="114300" indent="0" algn="ctr">
              <a:buNone/>
            </a:pPr>
            <a:r>
              <a:rPr lang="en-US" dirty="0" smtClean="0">
                <a:latin typeface="Times New Roman" pitchFamily="18" charset="0"/>
                <a:cs typeface="Times New Roman" pitchFamily="18" charset="0"/>
              </a:rPr>
              <a:t>(3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+ 7)(3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7) </a:t>
            </a:r>
            <a:endParaRPr lang="en-US" b="1" dirty="0"/>
          </a:p>
        </p:txBody>
      </p:sp>
      <p:sp>
        <p:nvSpPr>
          <p:cNvPr id="8" name="Action Button: Home 7">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5476" y="5874555"/>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1" name="Action Button: Custom 10">
            <a:hlinkClick r:id="rId3" action="ppaction://hlinksldjump" highlightClick="1"/>
          </p:cNvPr>
          <p:cNvSpPr/>
          <p:nvPr/>
        </p:nvSpPr>
        <p:spPr>
          <a:xfrm>
            <a:off x="1565476" y="5877449"/>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6013054"/>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3" name="Action Button: Custom 12">
            <a:hlinkClick r:id="rId4" action="ppaction://hlinksldjump" highlightClick="1"/>
          </p:cNvPr>
          <p:cNvSpPr/>
          <p:nvPr/>
        </p:nvSpPr>
        <p:spPr>
          <a:xfrm>
            <a:off x="5493152" y="6013054"/>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00717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factor:</a:t>
            </a:r>
            <a:endParaRPr lang="en-US" dirty="0"/>
          </a:p>
        </p:txBody>
      </p:sp>
      <p:sp>
        <p:nvSpPr>
          <p:cNvPr id="3" name="Content Placeholder 2"/>
          <p:cNvSpPr>
            <a:spLocks noGrp="1"/>
          </p:cNvSpPr>
          <p:nvPr>
            <p:ph idx="1"/>
          </p:nvPr>
        </p:nvSpPr>
        <p:spPr/>
        <p:txBody>
          <a:bodyPr>
            <a:normAutofit fontScale="92500" lnSpcReduction="10000"/>
          </a:bodyPr>
          <a:lstStyle/>
          <a:p>
            <a:pPr marL="114300" indent="0" algn="ctr">
              <a:buNone/>
            </a:pPr>
            <a:r>
              <a:rPr lang="en-US" dirty="0" smtClean="0"/>
              <a:t>*When the coefficient of </a:t>
            </a:r>
            <a:r>
              <a:rPr lang="en-US" i="1" dirty="0" smtClean="0"/>
              <a:t>x</a:t>
            </a:r>
            <a:r>
              <a:rPr lang="en-US" dirty="0" smtClean="0"/>
              <a:t>² is 1…</a:t>
            </a:r>
          </a:p>
          <a:p>
            <a:pPr marL="114300" indent="0" algn="ctr">
              <a:buNone/>
            </a:pPr>
            <a:r>
              <a:rPr lang="en-US" dirty="0" smtClean="0"/>
              <a:t>All you have to do is find the factors of </a:t>
            </a:r>
            <a:r>
              <a:rPr lang="en-US" i="1" dirty="0" smtClean="0"/>
              <a:t>c</a:t>
            </a:r>
            <a:r>
              <a:rPr lang="en-US" dirty="0" smtClean="0"/>
              <a:t> that also add up to </a:t>
            </a:r>
            <a:r>
              <a:rPr lang="en-US" i="1" dirty="0" smtClean="0"/>
              <a:t>b</a:t>
            </a:r>
            <a:r>
              <a:rPr lang="en-US" dirty="0" smtClean="0"/>
              <a:t>! Plug them into the blank spaces.</a:t>
            </a:r>
          </a:p>
          <a:p>
            <a:pPr marL="114300" indent="0" algn="ctr">
              <a:buNone/>
            </a:pPr>
            <a:r>
              <a:rPr lang="en-US" dirty="0" smtClean="0"/>
              <a:t>(</a:t>
            </a:r>
            <a:r>
              <a:rPr lang="en-US" i="1" dirty="0" smtClean="0"/>
              <a:t>x</a:t>
            </a:r>
            <a:r>
              <a:rPr lang="en-US" dirty="0" smtClean="0"/>
              <a:t> + __)(</a:t>
            </a:r>
            <a:r>
              <a:rPr lang="en-US" i="1" dirty="0" smtClean="0"/>
              <a:t>x</a:t>
            </a:r>
            <a:r>
              <a:rPr lang="en-US" dirty="0" smtClean="0"/>
              <a:t> + __)</a:t>
            </a:r>
          </a:p>
          <a:p>
            <a:pPr marL="114300" indent="0" algn="ctr">
              <a:buNone/>
            </a:pPr>
            <a:endParaRPr lang="en-US" dirty="0"/>
          </a:p>
          <a:p>
            <a:pPr marL="114300" indent="0" algn="ctr">
              <a:buNone/>
            </a:pPr>
            <a:r>
              <a:rPr lang="en-US" b="1" dirty="0" smtClean="0"/>
              <a:t>Ex:  </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7</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+ 12</a:t>
            </a:r>
          </a:p>
          <a:p>
            <a:pPr marL="114300" indent="0" algn="ctr">
              <a:buNone/>
            </a:pP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3)(</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4)</a:t>
            </a:r>
          </a:p>
          <a:p>
            <a:pPr marL="114300" indent="0" algn="ctr">
              <a:buNone/>
            </a:pPr>
            <a:r>
              <a:rPr lang="en-US" dirty="0" smtClean="0">
                <a:latin typeface="Times New Roman" pitchFamily="18" charset="0"/>
                <a:cs typeface="Times New Roman" pitchFamily="18" charset="0"/>
              </a:rPr>
              <a:t>*The factors of 12 whose sum is –7 are –3 and –4!</a:t>
            </a:r>
          </a:p>
          <a:p>
            <a:pPr marL="114300" indent="0" algn="ctr">
              <a:buNone/>
            </a:pPr>
            <a:r>
              <a:rPr lang="en-US" dirty="0" smtClean="0">
                <a:latin typeface="Times New Roman" pitchFamily="18" charset="0"/>
                <a:cs typeface="Times New Roman" pitchFamily="18" charset="0"/>
              </a:rPr>
              <a:t>CHECK YOUR ANSWER BY FOILING!</a:t>
            </a:r>
            <a:endParaRPr lang="en-US" dirty="0">
              <a:latin typeface="Times New Roman" pitchFamily="18" charset="0"/>
              <a:cs typeface="Times New Roman" pitchFamily="18" charset="0"/>
            </a:endParaRPr>
          </a:p>
        </p:txBody>
      </p:sp>
      <p:sp>
        <p:nvSpPr>
          <p:cNvPr id="10" name="Action Button: Home 9">
            <a:hlinkClick r:id="rId2"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28800" y="6024386"/>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3" name="Action Button: Custom 12">
            <a:hlinkClick r:id="rId3" action="ppaction://hlinksldjump" highlightClick="1"/>
          </p:cNvPr>
          <p:cNvSpPr/>
          <p:nvPr/>
        </p:nvSpPr>
        <p:spPr>
          <a:xfrm>
            <a:off x="1828800" y="6024386"/>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172200" y="6210300"/>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5" name="Action Button: Custom 14">
            <a:hlinkClick r:id="rId4" action="ppaction://hlinksldjump" highlightClick="1"/>
          </p:cNvPr>
          <p:cNvSpPr/>
          <p:nvPr/>
        </p:nvSpPr>
        <p:spPr>
          <a:xfrm>
            <a:off x="6172200" y="6210300"/>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Custom 15">
            <a:hlinkClick r:id="rId4" action="ppaction://hlinksldjump" highlightClick="1"/>
          </p:cNvPr>
          <p:cNvSpPr/>
          <p:nvPr/>
        </p:nvSpPr>
        <p:spPr>
          <a:xfrm>
            <a:off x="6184738" y="6197720"/>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09415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838200"/>
          </a:xfrm>
        </p:spPr>
        <p:txBody>
          <a:bodyPr/>
          <a:lstStyle/>
          <a:p>
            <a:r>
              <a:rPr lang="en-US" dirty="0" smtClean="0"/>
              <a:t>TO FACTOR:</a:t>
            </a:r>
            <a:endParaRPr lang="en-US" dirty="0"/>
          </a:p>
        </p:txBody>
      </p:sp>
      <p:sp>
        <p:nvSpPr>
          <p:cNvPr id="3" name="Content Placeholder 2"/>
          <p:cNvSpPr>
            <a:spLocks noGrp="1"/>
          </p:cNvSpPr>
          <p:nvPr>
            <p:ph idx="1"/>
          </p:nvPr>
        </p:nvSpPr>
        <p:spPr>
          <a:xfrm>
            <a:off x="457200" y="914400"/>
            <a:ext cx="8229600" cy="4953000"/>
          </a:xfrm>
        </p:spPr>
        <p:txBody>
          <a:bodyPr>
            <a:normAutofit fontScale="92500"/>
          </a:bodyPr>
          <a:lstStyle/>
          <a:p>
            <a:pPr marL="114300" indent="0" algn="ctr">
              <a:buNone/>
            </a:pPr>
            <a:r>
              <a:rPr lang="en-US" dirty="0" smtClean="0"/>
              <a:t>*When the coefficient of </a:t>
            </a:r>
            <a:r>
              <a:rPr lang="en-US" i="1" dirty="0" smtClean="0"/>
              <a:t>x</a:t>
            </a:r>
            <a:r>
              <a:rPr lang="en-US" dirty="0" smtClean="0"/>
              <a:t>² is </a:t>
            </a:r>
            <a:r>
              <a:rPr lang="en-US" u="sng" dirty="0" smtClean="0"/>
              <a:t>not</a:t>
            </a:r>
            <a:r>
              <a:rPr lang="en-US" dirty="0" smtClean="0"/>
              <a:t> 1</a:t>
            </a:r>
          </a:p>
          <a:p>
            <a:pPr marL="114300" indent="0" algn="ctr">
              <a:buNone/>
            </a:pPr>
            <a:r>
              <a:rPr lang="en-US" dirty="0" smtClean="0"/>
              <a:t>You have to focus on the possible combinations that get what you want when you FOIL.</a:t>
            </a:r>
          </a:p>
          <a:p>
            <a:pPr marL="114300" indent="0" algn="ctr">
              <a:buNone/>
            </a:pPr>
            <a:endParaRPr lang="en-US" sz="1800" dirty="0"/>
          </a:p>
          <a:p>
            <a:pPr marL="114300" indent="0" algn="ctr">
              <a:buNone/>
            </a:pPr>
            <a:r>
              <a:rPr lang="en-US" dirty="0" smtClean="0"/>
              <a:t>(</a:t>
            </a:r>
            <a:r>
              <a:rPr lang="en-US" dirty="0" smtClean="0">
                <a:solidFill>
                  <a:srgbClr val="FFFF00"/>
                </a:solidFill>
              </a:rPr>
              <a:t>__</a:t>
            </a:r>
            <a:r>
              <a:rPr lang="en-US" i="1" dirty="0" smtClean="0"/>
              <a:t>x</a:t>
            </a:r>
            <a:r>
              <a:rPr lang="en-US" dirty="0" smtClean="0"/>
              <a:t>  + </a:t>
            </a:r>
            <a:r>
              <a:rPr lang="en-US" dirty="0" smtClean="0">
                <a:solidFill>
                  <a:srgbClr val="FF0000"/>
                </a:solidFill>
              </a:rPr>
              <a:t>__</a:t>
            </a:r>
            <a:r>
              <a:rPr lang="en-US" dirty="0" smtClean="0"/>
              <a:t>)(</a:t>
            </a:r>
            <a:r>
              <a:rPr lang="en-US" dirty="0" smtClean="0">
                <a:solidFill>
                  <a:srgbClr val="0070C0"/>
                </a:solidFill>
              </a:rPr>
              <a:t>__</a:t>
            </a:r>
            <a:r>
              <a:rPr lang="en-US" i="1" dirty="0" smtClean="0"/>
              <a:t>x</a:t>
            </a:r>
            <a:r>
              <a:rPr lang="en-US" dirty="0" smtClean="0"/>
              <a:t> +</a:t>
            </a:r>
            <a:r>
              <a:rPr lang="en-US" dirty="0" smtClean="0">
                <a:solidFill>
                  <a:srgbClr val="00B050"/>
                </a:solidFill>
              </a:rPr>
              <a:t>__</a:t>
            </a:r>
            <a:r>
              <a:rPr lang="en-US" dirty="0" smtClean="0"/>
              <a:t>)</a:t>
            </a:r>
          </a:p>
          <a:p>
            <a:pPr marL="114300" indent="0" algn="ctr">
              <a:buNone/>
            </a:pPr>
            <a:r>
              <a:rPr lang="en-US" sz="1800" b="1" dirty="0" smtClean="0"/>
              <a:t>1. </a:t>
            </a:r>
            <a:r>
              <a:rPr lang="en-US" sz="1800" dirty="0" smtClean="0"/>
              <a:t>First figure out what could possibly fill the yellow and blue lines. (These two digits will multiply to get the FIRST term of the trinomial.  </a:t>
            </a:r>
          </a:p>
          <a:p>
            <a:pPr marL="114300" indent="0" algn="ctr">
              <a:buNone/>
            </a:pPr>
            <a:r>
              <a:rPr lang="en-US" sz="1800" b="1" dirty="0" smtClean="0"/>
              <a:t>2. </a:t>
            </a:r>
            <a:r>
              <a:rPr lang="en-US" sz="1800" dirty="0" smtClean="0"/>
              <a:t>Then decide what could possibly fill the green and red lines.  (These two digits will multiply to get the LAST term of the trinomial.</a:t>
            </a:r>
          </a:p>
          <a:p>
            <a:pPr marL="114300" indent="0" algn="ctr">
              <a:buNone/>
            </a:pPr>
            <a:r>
              <a:rPr lang="en-US" sz="1800" b="1" dirty="0" smtClean="0"/>
              <a:t>3.  </a:t>
            </a:r>
            <a:r>
              <a:rPr lang="en-US" sz="1800" dirty="0" smtClean="0"/>
              <a:t>Of these possibilities, you need to place them on the correct lines, understanding that whatever digit goes on the green line will get multiplied by the yellow digit (outer) and whatever digit gets placed on the blue line will get multiplied by the red digit (inner).  These two products must add up to the middle term of the trinomial. </a:t>
            </a:r>
            <a:endParaRPr lang="en-US" sz="1800" b="1" dirty="0"/>
          </a:p>
        </p:txBody>
      </p:sp>
      <p:sp>
        <p:nvSpPr>
          <p:cNvPr id="6" name="TextBox 5"/>
          <p:cNvSpPr txBox="1"/>
          <p:nvPr/>
        </p:nvSpPr>
        <p:spPr>
          <a:xfrm>
            <a:off x="1371600" y="6146228"/>
            <a:ext cx="1676400" cy="369332"/>
          </a:xfrm>
          <a:prstGeom prst="rect">
            <a:avLst/>
          </a:prstGeom>
          <a:solidFill>
            <a:srgbClr val="92D050"/>
          </a:solidFill>
          <a:ln w="38100">
            <a:solidFill>
              <a:schemeClr val="tx1"/>
            </a:solidFill>
          </a:ln>
        </p:spPr>
        <p:txBody>
          <a:bodyPr wrap="square" rtlCol="0">
            <a:spAutoFit/>
          </a:bodyPr>
          <a:lstStyle/>
          <a:p>
            <a:r>
              <a:rPr lang="en-US" b="1" dirty="0" smtClean="0">
                <a:solidFill>
                  <a:schemeClr val="tx2"/>
                </a:solidFill>
              </a:rPr>
              <a:t>SEE EXAMPLE</a:t>
            </a:r>
            <a:endParaRPr lang="en-US" b="1" dirty="0">
              <a:solidFill>
                <a:schemeClr val="tx2"/>
              </a:solidFill>
            </a:endParaRPr>
          </a:p>
        </p:txBody>
      </p:sp>
      <p:sp>
        <p:nvSpPr>
          <p:cNvPr id="7" name="Action Button: Custom 6">
            <a:hlinkClick r:id="rId2" action="ppaction://hlinksldjump" highlightClick="1"/>
          </p:cNvPr>
          <p:cNvSpPr/>
          <p:nvPr/>
        </p:nvSpPr>
        <p:spPr>
          <a:xfrm>
            <a:off x="1371600" y="6146228"/>
            <a:ext cx="1676400" cy="381000"/>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ome 11">
            <a:hlinkClick r:id="rId3" action="ppaction://hlinksldjump" highlightClick="1"/>
          </p:cNvPr>
          <p:cNvSpPr/>
          <p:nvPr/>
        </p:nvSpPr>
        <p:spPr>
          <a:xfrm>
            <a:off x="76200" y="57150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Back or Previous 12">
            <a:hlinkClick r:id="" action="ppaction://hlinkshowjump?jump=lastslideviewed" highlightClick="1"/>
          </p:cNvPr>
          <p:cNvSpPr/>
          <p:nvPr/>
        </p:nvSpPr>
        <p:spPr>
          <a:xfrm>
            <a:off x="8131215" y="5638800"/>
            <a:ext cx="990600" cy="1143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05200" y="5936808"/>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15" name="Action Button: Custom 14">
            <a:hlinkClick r:id="rId4" action="ppaction://hlinksldjump" highlightClick="1"/>
          </p:cNvPr>
          <p:cNvSpPr/>
          <p:nvPr/>
        </p:nvSpPr>
        <p:spPr>
          <a:xfrm>
            <a:off x="3505200" y="5925234"/>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49365" y="6152021"/>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17" name="Action Button: Custom 16">
            <a:hlinkClick r:id="rId5" action="ppaction://hlinksldjump" highlightClick="1"/>
          </p:cNvPr>
          <p:cNvSpPr/>
          <p:nvPr/>
        </p:nvSpPr>
        <p:spPr>
          <a:xfrm>
            <a:off x="6249365" y="6146228"/>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2296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Factoring example</a:t>
            </a:r>
            <a:endParaRPr lang="en-US" dirty="0"/>
          </a:p>
        </p:txBody>
      </p:sp>
      <p:sp>
        <p:nvSpPr>
          <p:cNvPr id="3" name="Content Placeholder 2"/>
          <p:cNvSpPr>
            <a:spLocks noGrp="1"/>
          </p:cNvSpPr>
          <p:nvPr>
            <p:ph idx="1"/>
          </p:nvPr>
        </p:nvSpPr>
        <p:spPr>
          <a:xfrm>
            <a:off x="457200" y="1537901"/>
            <a:ext cx="7543800" cy="1066799"/>
          </a:xfrm>
        </p:spPr>
        <p:txBody>
          <a:bodyPr>
            <a:normAutofit fontScale="85000" lnSpcReduction="20000"/>
          </a:bodyPr>
          <a:lstStyle/>
          <a:p>
            <a:pPr marL="114300" indent="0" algn="ctr">
              <a:buNone/>
            </a:pPr>
            <a:r>
              <a:rPr lang="en-US" b="1" dirty="0" smtClean="0"/>
              <a:t>Factor the trinomial:</a:t>
            </a:r>
          </a:p>
          <a:p>
            <a:pPr marL="114300" indent="0" algn="ctr">
              <a:buNone/>
            </a:pP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² + 7</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+ 3</a:t>
            </a:r>
          </a:p>
          <a:p>
            <a:pPr marL="114300" indent="0">
              <a:buNone/>
            </a:pPr>
            <a:r>
              <a:rPr lang="en-US" sz="1800" dirty="0" smtClean="0">
                <a:latin typeface="Times New Roman" pitchFamily="18" charset="0"/>
                <a:cs typeface="Times New Roman" pitchFamily="18" charset="0"/>
              </a:rPr>
              <a:t>	</a:t>
            </a:r>
          </a:p>
          <a:p>
            <a:pPr marL="114300" indent="0">
              <a:buNone/>
            </a:pPr>
            <a:endParaRPr lang="en-US" sz="1800" dirty="0" smtClean="0">
              <a:latin typeface="Times New Roman" pitchFamily="18" charset="0"/>
              <a:cs typeface="Times New Roman" pitchFamily="18" charset="0"/>
            </a:endParaRPr>
          </a:p>
          <a:p>
            <a:pPr marL="114300" indent="0">
              <a:buNone/>
            </a:pPr>
            <a:endParaRPr lang="en-US" sz="1800" dirty="0">
              <a:latin typeface="Times New Roman" pitchFamily="18" charset="0"/>
              <a:cs typeface="Times New Roman" pitchFamily="18" charset="0"/>
            </a:endParaRPr>
          </a:p>
        </p:txBody>
      </p:sp>
      <p:sp>
        <p:nvSpPr>
          <p:cNvPr id="4" name="TextBox 3"/>
          <p:cNvSpPr txBox="1"/>
          <p:nvPr/>
        </p:nvSpPr>
        <p:spPr>
          <a:xfrm>
            <a:off x="194359" y="2281534"/>
            <a:ext cx="4800600" cy="646331"/>
          </a:xfrm>
          <a:prstGeom prst="rect">
            <a:avLst/>
          </a:prstGeom>
          <a:noFill/>
        </p:spPr>
        <p:txBody>
          <a:bodyPr wrap="square" rtlCol="0">
            <a:spAutoFit/>
          </a:bodyPr>
          <a:lstStyle/>
          <a:p>
            <a:pPr marL="114300" indent="0">
              <a:buNone/>
            </a:pPr>
            <a:r>
              <a:rPr lang="en-US" dirty="0">
                <a:solidFill>
                  <a:schemeClr val="tx2"/>
                </a:solidFill>
                <a:latin typeface="Times New Roman" pitchFamily="18" charset="0"/>
                <a:cs typeface="Times New Roman" pitchFamily="18" charset="0"/>
              </a:rPr>
              <a:t>*First you can decide what your </a:t>
            </a:r>
          </a:p>
          <a:p>
            <a:pPr marL="114300" indent="0">
              <a:buNone/>
            </a:pPr>
            <a:r>
              <a:rPr lang="en-US" dirty="0">
                <a:solidFill>
                  <a:schemeClr val="tx2"/>
                </a:solidFill>
                <a:latin typeface="Times New Roman" pitchFamily="18" charset="0"/>
                <a:cs typeface="Times New Roman" pitchFamily="18" charset="0"/>
              </a:rPr>
              <a:t>parenthesis must open with:	</a:t>
            </a:r>
            <a:endParaRPr lang="en-US" dirty="0">
              <a:solidFill>
                <a:schemeClr val="tx2"/>
              </a:solidFill>
            </a:endParaRPr>
          </a:p>
        </p:txBody>
      </p:sp>
      <p:sp>
        <p:nvSpPr>
          <p:cNvPr id="5" name="TextBox 4"/>
          <p:cNvSpPr txBox="1"/>
          <p:nvPr/>
        </p:nvSpPr>
        <p:spPr>
          <a:xfrm>
            <a:off x="182784" y="3586304"/>
            <a:ext cx="4419600" cy="1477328"/>
          </a:xfrm>
          <a:prstGeom prst="rect">
            <a:avLst/>
          </a:prstGeom>
          <a:noFill/>
        </p:spPr>
        <p:txBody>
          <a:bodyPr wrap="square" rtlCol="0">
            <a:spAutoFit/>
          </a:bodyPr>
          <a:lstStyle/>
          <a:p>
            <a:pPr marL="114300" indent="0">
              <a:buNone/>
            </a:pPr>
            <a:endParaRPr lang="en-US" dirty="0">
              <a:solidFill>
                <a:schemeClr val="tx2"/>
              </a:solidFill>
              <a:latin typeface="Times New Roman" pitchFamily="18" charset="0"/>
              <a:cs typeface="Times New Roman" pitchFamily="18" charset="0"/>
            </a:endParaRPr>
          </a:p>
          <a:p>
            <a:pPr marL="114300" indent="0">
              <a:buNone/>
            </a:pPr>
            <a:r>
              <a:rPr lang="en-US" dirty="0">
                <a:solidFill>
                  <a:schemeClr val="tx2"/>
                </a:solidFill>
                <a:latin typeface="Times New Roman" pitchFamily="18" charset="0"/>
                <a:cs typeface="Times New Roman" pitchFamily="18" charset="0"/>
              </a:rPr>
              <a:t>*Next figure out the two digits that you </a:t>
            </a:r>
          </a:p>
          <a:p>
            <a:pPr marL="114300" indent="0">
              <a:buNone/>
            </a:pPr>
            <a:r>
              <a:rPr lang="en-US" dirty="0">
                <a:solidFill>
                  <a:schemeClr val="tx2"/>
                </a:solidFill>
                <a:latin typeface="Times New Roman" pitchFamily="18" charset="0"/>
                <a:cs typeface="Times New Roman" pitchFamily="18" charset="0"/>
              </a:rPr>
              <a:t>begin to place in the blank </a:t>
            </a:r>
            <a:r>
              <a:rPr lang="en-US" dirty="0" smtClean="0">
                <a:solidFill>
                  <a:schemeClr val="tx2"/>
                </a:solidFill>
                <a:latin typeface="Times New Roman" pitchFamily="18" charset="0"/>
                <a:cs typeface="Times New Roman" pitchFamily="18" charset="0"/>
              </a:rPr>
              <a:t>spaces:</a:t>
            </a:r>
            <a:endParaRPr lang="en-US" dirty="0">
              <a:solidFill>
                <a:schemeClr val="tx2"/>
              </a:solidFill>
              <a:latin typeface="Times New Roman" pitchFamily="18" charset="0"/>
              <a:cs typeface="Times New Roman" pitchFamily="18" charset="0"/>
            </a:endParaRPr>
          </a:p>
          <a:p>
            <a:pPr marL="114300" indent="0">
              <a:buNone/>
            </a:pPr>
            <a:r>
              <a:rPr lang="en-US" dirty="0">
                <a:latin typeface="Times New Roman" pitchFamily="18" charset="0"/>
                <a:cs typeface="Times New Roman" pitchFamily="18" charset="0"/>
              </a:rPr>
              <a:t>	</a:t>
            </a:r>
          </a:p>
          <a:p>
            <a:endParaRPr lang="en-US" dirty="0"/>
          </a:p>
        </p:txBody>
      </p:sp>
      <p:sp>
        <p:nvSpPr>
          <p:cNvPr id="6" name="TextBox 5"/>
          <p:cNvSpPr txBox="1"/>
          <p:nvPr/>
        </p:nvSpPr>
        <p:spPr>
          <a:xfrm>
            <a:off x="5706801" y="2420033"/>
            <a:ext cx="2057400" cy="369332"/>
          </a:xfrm>
          <a:prstGeom prst="rect">
            <a:avLst/>
          </a:prstGeom>
          <a:noFill/>
        </p:spPr>
        <p:txBody>
          <a:bodyPr wrap="square" rtlCol="0">
            <a:spAutoFit/>
          </a:bodyPr>
          <a:lstStyle/>
          <a:p>
            <a:r>
              <a:rPr lang="en-US" dirty="0" smtClean="0"/>
              <a:t>(2</a:t>
            </a:r>
            <a:r>
              <a:rPr lang="en-US" i="1" dirty="0" smtClean="0"/>
              <a:t>x</a:t>
            </a:r>
            <a:r>
              <a:rPr lang="en-US" dirty="0" smtClean="0"/>
              <a:t>        )(</a:t>
            </a:r>
            <a:r>
              <a:rPr lang="en-US" i="1" dirty="0" smtClean="0"/>
              <a:t>x</a:t>
            </a:r>
            <a:r>
              <a:rPr lang="en-US" dirty="0" smtClean="0"/>
              <a:t>        )</a:t>
            </a:r>
            <a:endParaRPr lang="en-US" dirty="0"/>
          </a:p>
        </p:txBody>
      </p:sp>
      <p:sp>
        <p:nvSpPr>
          <p:cNvPr id="7" name="TextBox 6"/>
          <p:cNvSpPr txBox="1"/>
          <p:nvPr/>
        </p:nvSpPr>
        <p:spPr>
          <a:xfrm>
            <a:off x="617316" y="2927865"/>
            <a:ext cx="4259484" cy="646331"/>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2</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 and 1</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 are the only digits that will multiply to get 2</a:t>
            </a:r>
            <a:r>
              <a:rPr lang="en-US" i="1" dirty="0" smtClean="0">
                <a:solidFill>
                  <a:schemeClr val="tx2"/>
                </a:solidFill>
                <a:latin typeface="Times New Roman" pitchFamily="18" charset="0"/>
                <a:cs typeface="Times New Roman" pitchFamily="18" charset="0"/>
              </a:rPr>
              <a:t>x</a:t>
            </a:r>
            <a:r>
              <a:rPr lang="en-US" dirty="0" smtClean="0">
                <a:solidFill>
                  <a:schemeClr val="tx2"/>
                </a:solidFill>
                <a:latin typeface="Times New Roman" pitchFamily="18" charset="0"/>
                <a:cs typeface="Times New Roman" pitchFamily="18" charset="0"/>
              </a:rPr>
              <a:t>²</a:t>
            </a:r>
            <a:endParaRPr lang="en-US" dirty="0">
              <a:solidFill>
                <a:schemeClr val="tx2"/>
              </a:solidFill>
              <a:latin typeface="Times New Roman" pitchFamily="18" charset="0"/>
              <a:cs typeface="Times New Roman" pitchFamily="18" charset="0"/>
            </a:endParaRPr>
          </a:p>
        </p:txBody>
      </p:sp>
      <p:sp>
        <p:nvSpPr>
          <p:cNvPr id="9" name="TextBox 8"/>
          <p:cNvSpPr txBox="1"/>
          <p:nvPr/>
        </p:nvSpPr>
        <p:spPr>
          <a:xfrm>
            <a:off x="6439863" y="3187502"/>
            <a:ext cx="1324337" cy="369332"/>
          </a:xfrm>
          <a:prstGeom prst="rect">
            <a:avLst/>
          </a:prstGeom>
          <a:noFill/>
        </p:spPr>
        <p:txBody>
          <a:bodyPr wrap="square" rtlCol="0">
            <a:spAutoFit/>
          </a:bodyPr>
          <a:lstStyle/>
          <a:p>
            <a:r>
              <a:rPr lang="en-US" dirty="0" smtClean="0"/>
              <a:t>1           3</a:t>
            </a:r>
            <a:endParaRPr lang="en-US" dirty="0"/>
          </a:p>
        </p:txBody>
      </p:sp>
      <p:sp>
        <p:nvSpPr>
          <p:cNvPr id="10" name="TextBox 9"/>
          <p:cNvSpPr txBox="1"/>
          <p:nvPr/>
        </p:nvSpPr>
        <p:spPr>
          <a:xfrm>
            <a:off x="457199" y="4582437"/>
            <a:ext cx="5000263" cy="369332"/>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1 and 3 are the digits needed to multiply to get 3</a:t>
            </a:r>
            <a:endParaRPr lang="en-US" dirty="0">
              <a:solidFill>
                <a:schemeClr val="tx2"/>
              </a:solidFill>
              <a:latin typeface="Times New Roman" pitchFamily="18" charset="0"/>
              <a:cs typeface="Times New Roman" pitchFamily="18" charset="0"/>
            </a:endParaRPr>
          </a:p>
        </p:txBody>
      </p:sp>
      <p:sp>
        <p:nvSpPr>
          <p:cNvPr id="11" name="TextBox 10"/>
          <p:cNvSpPr txBox="1"/>
          <p:nvPr/>
        </p:nvSpPr>
        <p:spPr>
          <a:xfrm>
            <a:off x="270558" y="4969148"/>
            <a:ext cx="4953000" cy="923330"/>
          </a:xfrm>
          <a:prstGeom prst="rect">
            <a:avLst/>
          </a:prstGeom>
          <a:noFill/>
        </p:spPr>
        <p:txBody>
          <a:bodyPr wrap="square" rtlCol="0">
            <a:spAutoFit/>
          </a:bodyPr>
          <a:lstStyle/>
          <a:p>
            <a:r>
              <a:rPr lang="en-US" dirty="0" smtClean="0">
                <a:solidFill>
                  <a:schemeClr val="tx2"/>
                </a:solidFill>
              </a:rPr>
              <a:t>*</a:t>
            </a:r>
            <a:r>
              <a:rPr lang="en-US" dirty="0" smtClean="0">
                <a:solidFill>
                  <a:schemeClr val="tx2"/>
                </a:solidFill>
                <a:latin typeface="Times New Roman" pitchFamily="18" charset="0"/>
                <a:cs typeface="Times New Roman" pitchFamily="18" charset="0"/>
              </a:rPr>
              <a:t>Remember that placement matters…what digit do you want to get multiplied by 2 and what do you want to get multiplied by 1?</a:t>
            </a:r>
            <a:endParaRPr lang="en-US" dirty="0">
              <a:solidFill>
                <a:schemeClr val="tx2"/>
              </a:solidFill>
            </a:endParaRPr>
          </a:p>
        </p:txBody>
      </p:sp>
      <p:sp>
        <p:nvSpPr>
          <p:cNvPr id="12" name="TextBox 11"/>
          <p:cNvSpPr txBox="1"/>
          <p:nvPr/>
        </p:nvSpPr>
        <p:spPr>
          <a:xfrm>
            <a:off x="6073331" y="3733800"/>
            <a:ext cx="2057400" cy="369332"/>
          </a:xfrm>
          <a:prstGeom prst="rect">
            <a:avLst/>
          </a:prstGeom>
          <a:noFill/>
        </p:spPr>
        <p:txBody>
          <a:bodyPr wrap="square" rtlCol="0">
            <a:spAutoFit/>
          </a:bodyPr>
          <a:lstStyle/>
          <a:p>
            <a:r>
              <a:rPr lang="en-US" dirty="0" smtClean="0"/>
              <a:t>(2</a:t>
            </a:r>
            <a:r>
              <a:rPr lang="en-US" i="1" dirty="0" smtClean="0"/>
              <a:t>x</a:t>
            </a:r>
            <a:r>
              <a:rPr lang="en-US" dirty="0" smtClean="0"/>
              <a:t> + 1)(</a:t>
            </a:r>
            <a:r>
              <a:rPr lang="en-US" i="1" dirty="0" smtClean="0"/>
              <a:t>x</a:t>
            </a:r>
            <a:r>
              <a:rPr lang="en-US" dirty="0" smtClean="0"/>
              <a:t> + 3)</a:t>
            </a:r>
            <a:endParaRPr lang="en-US" dirty="0"/>
          </a:p>
        </p:txBody>
      </p:sp>
      <p:grpSp>
        <p:nvGrpSpPr>
          <p:cNvPr id="16" name="Group 15"/>
          <p:cNvGrpSpPr/>
          <p:nvPr/>
        </p:nvGrpSpPr>
        <p:grpSpPr>
          <a:xfrm>
            <a:off x="6439863" y="4167606"/>
            <a:ext cx="1139494" cy="474563"/>
            <a:chOff x="6183116" y="5354846"/>
            <a:chExt cx="1139494" cy="474563"/>
          </a:xfrm>
        </p:grpSpPr>
        <p:sp>
          <p:nvSpPr>
            <p:cNvPr id="14" name="Freeform 13"/>
            <p:cNvSpPr/>
            <p:nvPr/>
          </p:nvSpPr>
          <p:spPr>
            <a:xfrm>
              <a:off x="6183116" y="5354846"/>
              <a:ext cx="1139494" cy="474563"/>
            </a:xfrm>
            <a:custGeom>
              <a:avLst/>
              <a:gdLst>
                <a:gd name="connsiteX0" fmla="*/ 0 w 1139494"/>
                <a:gd name="connsiteY0" fmla="*/ 0 h 474563"/>
                <a:gd name="connsiteX1" fmla="*/ 266218 w 1139494"/>
                <a:gd name="connsiteY1" fmla="*/ 405114 h 474563"/>
                <a:gd name="connsiteX2" fmla="*/ 995423 w 1139494"/>
                <a:gd name="connsiteY2" fmla="*/ 439838 h 474563"/>
                <a:gd name="connsiteX3" fmla="*/ 1122744 w 1139494"/>
                <a:gd name="connsiteY3" fmla="*/ 46298 h 474563"/>
                <a:gd name="connsiteX4" fmla="*/ 1134319 w 1139494"/>
                <a:gd name="connsiteY4" fmla="*/ 46298 h 474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9494" h="474563">
                  <a:moveTo>
                    <a:pt x="0" y="0"/>
                  </a:moveTo>
                  <a:cubicBezTo>
                    <a:pt x="50157" y="165904"/>
                    <a:pt x="100314" y="331808"/>
                    <a:pt x="266218" y="405114"/>
                  </a:cubicBezTo>
                  <a:cubicBezTo>
                    <a:pt x="432122" y="478420"/>
                    <a:pt x="852669" y="499641"/>
                    <a:pt x="995423" y="439838"/>
                  </a:cubicBezTo>
                  <a:cubicBezTo>
                    <a:pt x="1138177" y="380035"/>
                    <a:pt x="1099595" y="111888"/>
                    <a:pt x="1122744" y="46298"/>
                  </a:cubicBezTo>
                  <a:cubicBezTo>
                    <a:pt x="1145893" y="-19292"/>
                    <a:pt x="1140106" y="13503"/>
                    <a:pt x="1134319" y="46298"/>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5" name="Freeform 14"/>
            <p:cNvSpPr/>
            <p:nvPr/>
          </p:nvSpPr>
          <p:spPr>
            <a:xfrm>
              <a:off x="6623726" y="5370226"/>
              <a:ext cx="258273" cy="165851"/>
            </a:xfrm>
            <a:custGeom>
              <a:avLst/>
              <a:gdLst>
                <a:gd name="connsiteX0" fmla="*/ 0 w 258273"/>
                <a:gd name="connsiteY0" fmla="*/ 23149 h 165851"/>
                <a:gd name="connsiteX1" fmla="*/ 104173 w 258273"/>
                <a:gd name="connsiteY1" fmla="*/ 162045 h 165851"/>
                <a:gd name="connsiteX2" fmla="*/ 243069 w 258273"/>
                <a:gd name="connsiteY2" fmla="*/ 115747 h 165851"/>
                <a:gd name="connsiteX3" fmla="*/ 254643 w 258273"/>
                <a:gd name="connsiteY3" fmla="*/ 0 h 165851"/>
                <a:gd name="connsiteX4" fmla="*/ 254643 w 258273"/>
                <a:gd name="connsiteY4" fmla="*/ 0 h 165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73" h="165851">
                  <a:moveTo>
                    <a:pt x="0" y="23149"/>
                  </a:moveTo>
                  <a:cubicBezTo>
                    <a:pt x="31831" y="84880"/>
                    <a:pt x="63662" y="146612"/>
                    <a:pt x="104173" y="162045"/>
                  </a:cubicBezTo>
                  <a:cubicBezTo>
                    <a:pt x="144684" y="177478"/>
                    <a:pt x="217991" y="142754"/>
                    <a:pt x="243069" y="115747"/>
                  </a:cubicBezTo>
                  <a:cubicBezTo>
                    <a:pt x="268147" y="88740"/>
                    <a:pt x="254643" y="0"/>
                    <a:pt x="254643" y="0"/>
                  </a:cubicBezTo>
                  <a:lnTo>
                    <a:pt x="254643" y="0"/>
                  </a:ln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sp>
        <p:nvSpPr>
          <p:cNvPr id="19" name="TextBox 18"/>
          <p:cNvSpPr txBox="1"/>
          <p:nvPr/>
        </p:nvSpPr>
        <p:spPr>
          <a:xfrm>
            <a:off x="1752600" y="5943600"/>
            <a:ext cx="4687264" cy="646331"/>
          </a:xfrm>
          <a:prstGeom prst="rect">
            <a:avLst/>
          </a:prstGeom>
          <a:noFill/>
        </p:spPr>
        <p:txBody>
          <a:bodyPr wrap="square" rtlCol="0">
            <a:spAutoFit/>
          </a:bodyPr>
          <a:lstStyle/>
          <a:p>
            <a:r>
              <a:rPr lang="en-US" dirty="0" smtClean="0">
                <a:solidFill>
                  <a:schemeClr val="tx2"/>
                </a:solidFill>
                <a:latin typeface="Times New Roman" pitchFamily="18" charset="0"/>
                <a:cs typeface="Times New Roman" pitchFamily="18" charset="0"/>
              </a:rPr>
              <a:t>Check that outer and inner add up to the middle term</a:t>
            </a:r>
            <a:endParaRPr lang="en-US" dirty="0">
              <a:solidFill>
                <a:schemeClr val="tx2"/>
              </a:solidFill>
              <a:latin typeface="Times New Roman" pitchFamily="18" charset="0"/>
              <a:cs typeface="Times New Roman" pitchFamily="18" charset="0"/>
            </a:endParaRPr>
          </a:p>
        </p:txBody>
      </p:sp>
      <p:sp>
        <p:nvSpPr>
          <p:cNvPr id="20" name="Action Button: Custom 19">
            <a:hlinkClick r:id="rId2" action="ppaction://hlinksldjump" highlightClick="1"/>
          </p:cNvPr>
          <p:cNvSpPr/>
          <p:nvPr/>
        </p:nvSpPr>
        <p:spPr>
          <a:xfrm>
            <a:off x="6118473" y="5181600"/>
            <a:ext cx="1524000" cy="727517"/>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Home 22">
            <a:hlinkClick r:id="rId3" action="ppaction://hlinksldjump" highlightClick="1"/>
          </p:cNvPr>
          <p:cNvSpPr/>
          <p:nvPr/>
        </p:nvSpPr>
        <p:spPr>
          <a:xfrm>
            <a:off x="76200" y="5892478"/>
            <a:ext cx="990600" cy="88932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lastslideviewed" highlightClick="1"/>
          </p:cNvPr>
          <p:cNvSpPr/>
          <p:nvPr/>
        </p:nvSpPr>
        <p:spPr>
          <a:xfrm>
            <a:off x="8131215" y="5828954"/>
            <a:ext cx="919843" cy="95284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107090" y="5107647"/>
            <a:ext cx="2188482" cy="646331"/>
          </a:xfrm>
          <a:prstGeom prst="rect">
            <a:avLst/>
          </a:prstGeom>
          <a:solidFill>
            <a:srgbClr val="BC34A9"/>
          </a:solidFill>
          <a:ln w="38100">
            <a:solidFill>
              <a:schemeClr val="tx1"/>
            </a:solidFill>
          </a:ln>
        </p:spPr>
        <p:txBody>
          <a:bodyPr wrap="square" rtlCol="0">
            <a:spAutoFit/>
          </a:bodyPr>
          <a:lstStyle/>
          <a:p>
            <a:pPr algn="ctr"/>
            <a:r>
              <a:rPr lang="en-US" b="1" dirty="0" smtClean="0"/>
              <a:t>Finished Factoring: Continue Solving</a:t>
            </a:r>
            <a:endParaRPr lang="en-US" b="1" dirty="0"/>
          </a:p>
        </p:txBody>
      </p:sp>
      <p:sp>
        <p:nvSpPr>
          <p:cNvPr id="26" name="Action Button: Custom 25">
            <a:hlinkClick r:id="rId4" action="ppaction://hlinksldjump" highlightClick="1"/>
          </p:cNvPr>
          <p:cNvSpPr/>
          <p:nvPr/>
        </p:nvSpPr>
        <p:spPr>
          <a:xfrm>
            <a:off x="6112975" y="5107646"/>
            <a:ext cx="2188482" cy="646331"/>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171234" y="6382386"/>
            <a:ext cx="1524000" cy="369332"/>
          </a:xfrm>
          <a:prstGeom prst="rect">
            <a:avLst/>
          </a:prstGeom>
          <a:solidFill>
            <a:srgbClr val="92D050"/>
          </a:solidFill>
          <a:ln w="38100">
            <a:solidFill>
              <a:schemeClr val="tx1"/>
            </a:solidFill>
          </a:ln>
        </p:spPr>
        <p:txBody>
          <a:bodyPr wrap="square" rtlCol="0">
            <a:spAutoFit/>
          </a:bodyPr>
          <a:lstStyle/>
          <a:p>
            <a:r>
              <a:rPr lang="en-US" b="1" dirty="0" smtClean="0"/>
              <a:t>FINAL CHECK</a:t>
            </a:r>
            <a:endParaRPr lang="en-US" b="1" dirty="0"/>
          </a:p>
        </p:txBody>
      </p:sp>
      <p:sp>
        <p:nvSpPr>
          <p:cNvPr id="28" name="Action Button: Custom 27">
            <a:hlinkClick r:id="rId5" action="ppaction://hlinksldjump" highlightClick="1"/>
          </p:cNvPr>
          <p:cNvSpPr/>
          <p:nvPr/>
        </p:nvSpPr>
        <p:spPr>
          <a:xfrm>
            <a:off x="6171234" y="6382386"/>
            <a:ext cx="1524000" cy="369332"/>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25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3000" fill="hold"/>
                                        <p:tgtEl>
                                          <p:spTgt spid="6"/>
                                        </p:tgtEl>
                                        <p:attrNameLst>
                                          <p:attrName>ppt_x</p:attrName>
                                        </p:attrNameLst>
                                      </p:cBhvr>
                                      <p:tavLst>
                                        <p:tav tm="0">
                                          <p:val>
                                            <p:strVal val="#ppt_x"/>
                                          </p:val>
                                        </p:tav>
                                        <p:tav tm="100000">
                                          <p:val>
                                            <p:strVal val="#ppt_x"/>
                                          </p:val>
                                        </p:tav>
                                      </p:tavLst>
                                    </p:anim>
                                    <p:anim calcmode="lin" valueType="num">
                                      <p:cBhvr additive="base">
                                        <p:cTn id="13" dur="3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3000" fill="hold"/>
                                        <p:tgtEl>
                                          <p:spTgt spid="7"/>
                                        </p:tgtEl>
                                        <p:attrNameLst>
                                          <p:attrName>ppt_x</p:attrName>
                                        </p:attrNameLst>
                                      </p:cBhvr>
                                      <p:tavLst>
                                        <p:tav tm="0">
                                          <p:val>
                                            <p:strVal val="#ppt_x"/>
                                          </p:val>
                                        </p:tav>
                                        <p:tav tm="100000">
                                          <p:val>
                                            <p:strVal val="#ppt_x"/>
                                          </p:val>
                                        </p:tav>
                                      </p:tavLst>
                                    </p:anim>
                                    <p:anim calcmode="lin" valueType="num">
                                      <p:cBhvr additive="base">
                                        <p:cTn id="18" dur="3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3000" fill="hold"/>
                                        <p:tgtEl>
                                          <p:spTgt spid="5"/>
                                        </p:tgtEl>
                                        <p:attrNameLst>
                                          <p:attrName>ppt_x</p:attrName>
                                        </p:attrNameLst>
                                      </p:cBhvr>
                                      <p:tavLst>
                                        <p:tav tm="0">
                                          <p:val>
                                            <p:strVal val="#ppt_x"/>
                                          </p:val>
                                        </p:tav>
                                        <p:tav tm="100000">
                                          <p:val>
                                            <p:strVal val="#ppt_x"/>
                                          </p:val>
                                        </p:tav>
                                      </p:tavLst>
                                    </p:anim>
                                    <p:anim calcmode="lin" valueType="num">
                                      <p:cBhvr additive="base">
                                        <p:cTn id="23" dur="3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3000" fill="hold"/>
                                        <p:tgtEl>
                                          <p:spTgt spid="9"/>
                                        </p:tgtEl>
                                        <p:attrNameLst>
                                          <p:attrName>ppt_x</p:attrName>
                                        </p:attrNameLst>
                                      </p:cBhvr>
                                      <p:tavLst>
                                        <p:tav tm="0">
                                          <p:val>
                                            <p:strVal val="#ppt_x"/>
                                          </p:val>
                                        </p:tav>
                                        <p:tav tm="100000">
                                          <p:val>
                                            <p:strVal val="#ppt_x"/>
                                          </p:val>
                                        </p:tav>
                                      </p:tavLst>
                                    </p:anim>
                                    <p:anim calcmode="lin" valueType="num">
                                      <p:cBhvr additive="base">
                                        <p:cTn id="28" dur="30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0"/>
                            </p:stCondLst>
                            <p:childTnLst>
                              <p:par>
                                <p:cTn id="30" presetID="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3000" fill="hold"/>
                                        <p:tgtEl>
                                          <p:spTgt spid="10"/>
                                        </p:tgtEl>
                                        <p:attrNameLst>
                                          <p:attrName>ppt_x</p:attrName>
                                        </p:attrNameLst>
                                      </p:cBhvr>
                                      <p:tavLst>
                                        <p:tav tm="0">
                                          <p:val>
                                            <p:strVal val="#ppt_x"/>
                                          </p:val>
                                        </p:tav>
                                        <p:tav tm="100000">
                                          <p:val>
                                            <p:strVal val="#ppt_x"/>
                                          </p:val>
                                        </p:tav>
                                      </p:tavLst>
                                    </p:anim>
                                    <p:anim calcmode="lin" valueType="num">
                                      <p:cBhvr additive="base">
                                        <p:cTn id="33" dur="3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8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3000" fill="hold"/>
                                        <p:tgtEl>
                                          <p:spTgt spid="11"/>
                                        </p:tgtEl>
                                        <p:attrNameLst>
                                          <p:attrName>ppt_x</p:attrName>
                                        </p:attrNameLst>
                                      </p:cBhvr>
                                      <p:tavLst>
                                        <p:tav tm="0">
                                          <p:val>
                                            <p:strVal val="#ppt_x"/>
                                          </p:val>
                                        </p:tav>
                                        <p:tav tm="100000">
                                          <p:val>
                                            <p:strVal val="#ppt_x"/>
                                          </p:val>
                                        </p:tav>
                                      </p:tavLst>
                                    </p:anim>
                                    <p:anim calcmode="lin" valueType="num">
                                      <p:cBhvr additive="base">
                                        <p:cTn id="38" dur="30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210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3000" fill="hold"/>
                                        <p:tgtEl>
                                          <p:spTgt spid="12"/>
                                        </p:tgtEl>
                                        <p:attrNameLst>
                                          <p:attrName>ppt_x</p:attrName>
                                        </p:attrNameLst>
                                      </p:cBhvr>
                                      <p:tavLst>
                                        <p:tav tm="0">
                                          <p:val>
                                            <p:strVal val="#ppt_x"/>
                                          </p:val>
                                        </p:tav>
                                        <p:tav tm="100000">
                                          <p:val>
                                            <p:strVal val="#ppt_x"/>
                                          </p:val>
                                        </p:tav>
                                      </p:tavLst>
                                    </p:anim>
                                    <p:anim calcmode="lin" valueType="num">
                                      <p:cBhvr additive="base">
                                        <p:cTn id="43" dur="3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24000"/>
                            </p:stCondLst>
                            <p:childTnLst>
                              <p:par>
                                <p:cTn id="45" presetID="2" presetClass="entr" presetSubtype="4" fill="hold" nodeType="afterEffect">
                                  <p:stCondLst>
                                    <p:cond delay="300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750" fill="hold"/>
                                        <p:tgtEl>
                                          <p:spTgt spid="16"/>
                                        </p:tgtEl>
                                        <p:attrNameLst>
                                          <p:attrName>ppt_x</p:attrName>
                                        </p:attrNameLst>
                                      </p:cBhvr>
                                      <p:tavLst>
                                        <p:tav tm="0">
                                          <p:val>
                                            <p:strVal val="#ppt_x"/>
                                          </p:val>
                                        </p:tav>
                                        <p:tav tm="100000">
                                          <p:val>
                                            <p:strVal val="#ppt_x"/>
                                          </p:val>
                                        </p:tav>
                                      </p:tavLst>
                                    </p:anim>
                                    <p:anim calcmode="lin" valueType="num">
                                      <p:cBhvr additive="base">
                                        <p:cTn id="48" dur="75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27750"/>
                            </p:stCondLst>
                            <p:childTnLst>
                              <p:par>
                                <p:cTn id="50" presetID="2" presetClass="entr" presetSubtype="4" fill="hold" nodeType="after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 calcmode="lin" valueType="num">
                                      <p:cBhvr additive="base">
                                        <p:cTn id="52" dur="30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3" dur="30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6187</TotalTime>
  <Words>9600</Words>
  <Application>Microsoft Office PowerPoint</Application>
  <PresentationFormat>On-screen Show (4:3)</PresentationFormat>
  <Paragraphs>1372</Paragraphs>
  <Slides>185</Slides>
  <Notes>1</Notes>
  <HiddenSlides>0</HiddenSlides>
  <MMClips>0</MMClips>
  <ScaleCrop>false</ScaleCrop>
  <HeadingPairs>
    <vt:vector size="4" baseType="variant">
      <vt:variant>
        <vt:lpstr>Theme</vt:lpstr>
      </vt:variant>
      <vt:variant>
        <vt:i4>1</vt:i4>
      </vt:variant>
      <vt:variant>
        <vt:lpstr>Slide Titles</vt:lpstr>
      </vt:variant>
      <vt:variant>
        <vt:i4>185</vt:i4>
      </vt:variant>
    </vt:vector>
  </HeadingPairs>
  <TitlesOfParts>
    <vt:vector size="186" baseType="lpstr">
      <vt:lpstr>Trek</vt:lpstr>
      <vt:lpstr>Algebra 1</vt:lpstr>
      <vt:lpstr>What am I being asked to do?</vt:lpstr>
      <vt:lpstr>Solve what…?</vt:lpstr>
      <vt:lpstr>Simplify what…?</vt:lpstr>
      <vt:lpstr>Graph what…?</vt:lpstr>
      <vt:lpstr>Add, subtract, multiply, divide…?</vt:lpstr>
      <vt:lpstr>integers…</vt:lpstr>
      <vt:lpstr>fractions…</vt:lpstr>
      <vt:lpstr>polynomials…</vt:lpstr>
      <vt:lpstr>triangles…</vt:lpstr>
      <vt:lpstr>Writing what…?</vt:lpstr>
      <vt:lpstr>Solve an equation…</vt:lpstr>
      <vt:lpstr>Simplify </vt:lpstr>
      <vt:lpstr>Begin to isolate… </vt:lpstr>
      <vt:lpstr>Get variables together</vt:lpstr>
      <vt:lpstr>Continue Isolating…</vt:lpstr>
      <vt:lpstr>GET RID OF IT!</vt:lpstr>
      <vt:lpstr>Continue Isolating…</vt:lpstr>
      <vt:lpstr>GET RID OF IT!</vt:lpstr>
      <vt:lpstr>Your variable should be isolated</vt:lpstr>
      <vt:lpstr>“No Solution” vs. “All Real #’s”</vt:lpstr>
      <vt:lpstr>To solve a proportion you cross multiply:</vt:lpstr>
      <vt:lpstr>What with functions…?</vt:lpstr>
      <vt:lpstr>To write an equation in “function form” means to isolate y.</vt:lpstr>
      <vt:lpstr>How am I presented the info?</vt:lpstr>
      <vt:lpstr>Then I would need to use the formula…</vt:lpstr>
      <vt:lpstr>DON’T FORGET!!!</vt:lpstr>
      <vt:lpstr>Then I would need to use the formula…</vt:lpstr>
      <vt:lpstr>To graph a line I can either…</vt:lpstr>
      <vt:lpstr>Making a table…</vt:lpstr>
      <vt:lpstr>Using x  and y Intercepts…</vt:lpstr>
      <vt:lpstr>Using Slope-Intercept Form</vt:lpstr>
      <vt:lpstr>PowerPoint Presentation</vt:lpstr>
      <vt:lpstr>PowerPoint Presentation</vt:lpstr>
      <vt:lpstr>PowerPoint Presentation</vt:lpstr>
      <vt:lpstr>PowerPoint Presentation</vt:lpstr>
      <vt:lpstr>PowerPoint Presentation</vt:lpstr>
      <vt:lpstr>What Am I Being Asked to Do?</vt:lpstr>
      <vt:lpstr>Writing an Equation in Slope-Intercept Form</vt:lpstr>
      <vt:lpstr>Do you know the y-intercept?</vt:lpstr>
      <vt:lpstr>PowerPoint Presentation</vt:lpstr>
      <vt:lpstr>Are you given 2 points or a graph?</vt:lpstr>
      <vt:lpstr>Find the slope of the line…</vt:lpstr>
      <vt:lpstr>Find the slope of the line…</vt:lpstr>
      <vt:lpstr>Maybe you can easily find the y-intercept…</vt:lpstr>
      <vt:lpstr>To find b, plug m, x and y into y = mx + b</vt:lpstr>
      <vt:lpstr>PowerPoint Presentation</vt:lpstr>
      <vt:lpstr>*REMEMBER*</vt:lpstr>
      <vt:lpstr>Use this formula…</vt:lpstr>
      <vt:lpstr>Use this formula…</vt:lpstr>
      <vt:lpstr>Find the slope FIRST!</vt:lpstr>
      <vt:lpstr>PARALLEL!</vt:lpstr>
      <vt:lpstr>PERPENDICULAR!</vt:lpstr>
      <vt:lpstr>Parallel example…</vt:lpstr>
      <vt:lpstr>Perpendicular example…</vt:lpstr>
      <vt:lpstr>Standard Form</vt:lpstr>
      <vt:lpstr>Work towards isolating the variable…</vt:lpstr>
      <vt:lpstr>Simplify </vt:lpstr>
      <vt:lpstr>Begin to isolate… *Don’t forget that whatever you do to one side, you must do the other!</vt:lpstr>
      <vt:lpstr>Get variables together</vt:lpstr>
      <vt:lpstr>Continue Isolating…</vt:lpstr>
      <vt:lpstr>GET RID OF IT!</vt:lpstr>
      <vt:lpstr>Continue Isolating…</vt:lpstr>
      <vt:lpstr>GET RID OF IT!</vt:lpstr>
      <vt:lpstr>Your variable should be isolated</vt:lpstr>
      <vt:lpstr>“No Solution” vs. “All Real #’s”</vt:lpstr>
      <vt:lpstr>*NEW RULE ALERT*</vt:lpstr>
      <vt:lpstr>Then you must reverse the inequality sign!</vt:lpstr>
      <vt:lpstr>What am I being asked to do?</vt:lpstr>
      <vt:lpstr>Solve a system by graphing</vt:lpstr>
      <vt:lpstr>Solve a system by substitution</vt:lpstr>
      <vt:lpstr>Solve a system by elimination</vt:lpstr>
      <vt:lpstr>Graphing lines review….</vt:lpstr>
      <vt:lpstr>Don’t forget…</vt:lpstr>
      <vt:lpstr>Infinite soLUtions</vt:lpstr>
      <vt:lpstr>No solution</vt:lpstr>
      <vt:lpstr>PowerPoint Presentation</vt:lpstr>
      <vt:lpstr>PowerPoint Presentation</vt:lpstr>
      <vt:lpstr>Decide what…?</vt:lpstr>
      <vt:lpstr>What type of problem do you have?</vt:lpstr>
      <vt:lpstr>Simplify a Radical</vt:lpstr>
      <vt:lpstr>Split using division property</vt:lpstr>
      <vt:lpstr>Rationalize the Denominator</vt:lpstr>
      <vt:lpstr>Operations with Radicals</vt:lpstr>
      <vt:lpstr>Adding or Subtracting Radicals</vt:lpstr>
      <vt:lpstr>Multiplying/Distributing Radicals</vt:lpstr>
      <vt:lpstr>FOIL-ing Radicals</vt:lpstr>
      <vt:lpstr>Adding Integers</vt:lpstr>
      <vt:lpstr>Same Signs</vt:lpstr>
      <vt:lpstr>Different Signs</vt:lpstr>
      <vt:lpstr>Subtracting Integers</vt:lpstr>
      <vt:lpstr>Multiplying/DIVIDING Integers</vt:lpstr>
      <vt:lpstr>IS THERE A GCF?</vt:lpstr>
      <vt:lpstr>Factor using the GCF</vt:lpstr>
      <vt:lpstr>What type of polynomial?</vt:lpstr>
      <vt:lpstr>To factor:</vt:lpstr>
      <vt:lpstr>To factor:</vt:lpstr>
      <vt:lpstr>TO FACTOR:</vt:lpstr>
      <vt:lpstr>Factoring example</vt:lpstr>
      <vt:lpstr>Solving by factoring…</vt:lpstr>
      <vt:lpstr>Find the “Roots”</vt:lpstr>
      <vt:lpstr>Setting up your equation</vt:lpstr>
      <vt:lpstr>You SHOULD be done!</vt:lpstr>
      <vt:lpstr>A trinomial in the form…</vt:lpstr>
      <vt:lpstr>factor by grouping</vt:lpstr>
      <vt:lpstr>Solve by what method…?</vt:lpstr>
      <vt:lpstr>1.  Are there any parentheses?</vt:lpstr>
      <vt:lpstr>Get rid of parenthesis by raising each piece to the power</vt:lpstr>
      <vt:lpstr>Are there any negative exponents?</vt:lpstr>
      <vt:lpstr>2.  Make any negative exponents positive.</vt:lpstr>
      <vt:lpstr>3.  Simplify numbers by multiplying or reducing.</vt:lpstr>
      <vt:lpstr>4. Multiply or divide each variable piece by correctly applying exponent rules.  </vt:lpstr>
      <vt:lpstr>How to write a rule for a function…</vt:lpstr>
      <vt:lpstr>Fractions…</vt:lpstr>
      <vt:lpstr>Adding and subtracting fractions</vt:lpstr>
      <vt:lpstr>Find a common denominator</vt:lpstr>
      <vt:lpstr>Adding and subtracting fractions</vt:lpstr>
      <vt:lpstr>Multiply fractions</vt:lpstr>
      <vt:lpstr>Divide fractions</vt:lpstr>
      <vt:lpstr>Apply the distributive property</vt:lpstr>
      <vt:lpstr>Solve a quadratic by graphing</vt:lpstr>
      <vt:lpstr>Solve a quadratic by square roots</vt:lpstr>
      <vt:lpstr>Solve a quadratic using the quadratic formula…</vt:lpstr>
      <vt:lpstr>Graph linear inequalities</vt:lpstr>
      <vt:lpstr>Write expressions</vt:lpstr>
      <vt:lpstr>add</vt:lpstr>
      <vt:lpstr>PowerPoint Presentation</vt:lpstr>
      <vt:lpstr>PowerPoint Presentation</vt:lpstr>
      <vt:lpstr>PowerPoint Presentation</vt:lpstr>
      <vt:lpstr>PowerPoint Presentation</vt:lpstr>
      <vt:lpstr>PowerPoint Presentation</vt:lpstr>
      <vt:lpstr>PowerPoint Presentation</vt:lpstr>
      <vt:lpstr>Write equations and inequalities</vt:lpstr>
      <vt:lpstr>EQUALS SIGN</vt:lpstr>
      <vt:lpstr>LESS THAN SYMBOL</vt:lpstr>
      <vt:lpstr>GREATER THAN SYMBOL</vt:lpstr>
      <vt:lpstr>GREATER THAN OR EQUAL TO</vt:lpstr>
      <vt:lpstr>LESS THAN OR EQUAL TO</vt:lpstr>
      <vt:lpstr>Graph a quadratic equation</vt:lpstr>
      <vt:lpstr>Finding maximums and minimums</vt:lpstr>
      <vt:lpstr>Are these lines parallel?</vt:lpstr>
      <vt:lpstr>Are these lines perpendicular?</vt:lpstr>
      <vt:lpstr>Is it a function?</vt:lpstr>
      <vt:lpstr>Is a number a solution?</vt:lpstr>
      <vt:lpstr>Examples of checking for solutions</vt:lpstr>
      <vt:lpstr>Linear equation or inequality?</vt:lpstr>
      <vt:lpstr>Solutions to linear equations…</vt:lpstr>
      <vt:lpstr>Solutions to linear inequalities…</vt:lpstr>
      <vt:lpstr>Solutions to linear inequalities…</vt:lpstr>
      <vt:lpstr>Find the missing side of a right triangle</vt:lpstr>
      <vt:lpstr>To find the hypotenuse</vt:lpstr>
      <vt:lpstr>To find the length of a leg</vt:lpstr>
      <vt:lpstr>Can 3 sides form a right triangle?</vt:lpstr>
      <vt:lpstr>Finding missing angle</vt:lpstr>
      <vt:lpstr>Find the area of a triangle</vt:lpstr>
      <vt:lpstr>Geometry formulas</vt:lpstr>
      <vt:lpstr>Area formulas</vt:lpstr>
      <vt:lpstr>Area of a rectangle</vt:lpstr>
      <vt:lpstr>Area of a square</vt:lpstr>
      <vt:lpstr>Area of a trapezoid</vt:lpstr>
      <vt:lpstr>Area of a parallelogram</vt:lpstr>
      <vt:lpstr>Area of a circle</vt:lpstr>
      <vt:lpstr>Area of a shaded region</vt:lpstr>
      <vt:lpstr>Area of a complex figure</vt:lpstr>
      <vt:lpstr>Volume formulas</vt:lpstr>
      <vt:lpstr>Volume of a rectangular prism</vt:lpstr>
      <vt:lpstr>Volume of a cube</vt:lpstr>
      <vt:lpstr>Volume of a sphere</vt:lpstr>
      <vt:lpstr>Volume of a cylinder</vt:lpstr>
      <vt:lpstr>Volume of a cone</vt:lpstr>
      <vt:lpstr>perimeter</vt:lpstr>
      <vt:lpstr>Surface area</vt:lpstr>
      <vt:lpstr>Surface area of a cone</vt:lpstr>
      <vt:lpstr>Surface area of a rectangular prism</vt:lpstr>
      <vt:lpstr>Surface area of a pyramid</vt:lpstr>
      <vt:lpstr>Surface area of a cylinder</vt:lpstr>
      <vt:lpstr>Is it direct variation?</vt:lpstr>
      <vt:lpstr>Domain and range</vt:lpstr>
      <vt:lpstr>Graph systems linear inequalities</vt:lpstr>
      <vt:lpstr>Find what?</vt:lpstr>
      <vt:lpstr>Maximum or minimum</vt:lpstr>
      <vt:lpstr>Find degree of polynomials</vt:lpstr>
      <vt:lpstr>Adding polynomials</vt:lpstr>
      <vt:lpstr>Subtracting polynomials</vt:lpstr>
      <vt:lpstr>Multiplying polynomials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Kearney</dc:creator>
  <cp:lastModifiedBy>Erin Kearney</cp:lastModifiedBy>
  <cp:revision>182</cp:revision>
  <dcterms:created xsi:type="dcterms:W3CDTF">2014-05-08T11:56:50Z</dcterms:created>
  <dcterms:modified xsi:type="dcterms:W3CDTF">2016-06-03T16:16:27Z</dcterms:modified>
</cp:coreProperties>
</file>